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63" r:id="rId3"/>
    <p:sldId id="264" r:id="rId4"/>
    <p:sldId id="257" r:id="rId5"/>
    <p:sldId id="259" r:id="rId6"/>
    <p:sldId id="260" r:id="rId7"/>
    <p:sldId id="261" r:id="rId8"/>
    <p:sldId id="262" r:id="rId9"/>
    <p:sldId id="258" r:id="rId10"/>
    <p:sldId id="268" r:id="rId11"/>
    <p:sldId id="265" r:id="rId12"/>
    <p:sldId id="266" r:id="rId13"/>
    <p:sldId id="267"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42110"/>
    <a:srgbClr val="150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85804"/>
  </p:normalViewPr>
  <p:slideViewPr>
    <p:cSldViewPr snapToGrid="0">
      <p:cViewPr varScale="1">
        <p:scale>
          <a:sx n="55" d="100"/>
          <a:sy n="55" d="100"/>
        </p:scale>
        <p:origin x="125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SHSHQCTRA02\DCPS%20share\infect\Avian%20Flu\Avian%20Flu%20Monitoring\Avian%20Flu%20Monitoring%20Linelist%20Demobilized%20Responder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SHSHQCTRA02\DCPS%20share\infect\Avian%20Flu\Avian%20Flu%20Monitoring\Avian%20Flu%20Monitoring%20Linelist%20Demobilized%20Responder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SHSHQCTRA02\DCPS%20share\infect\Avian%20Flu\Avian%20Flu%20Monitoring\Avian%20Flu%20Monitoring%20Linelist%20Demobilized%20Responder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[Travelers Returning From Ebola Outbreak Countries.xlsx]Sheet3!PivotTable1</c:name>
    <c:fmtId val="53"/>
  </c:pivotSource>
  <c:chart>
    <c:autoTitleDeleted val="1"/>
    <c:pivotFmts>
      <c:pivotFmt>
        <c:idx val="0"/>
      </c:pivotFmt>
      <c:pivotFmt>
        <c:idx val="1"/>
        <c:spPr>
          <a:solidFill>
            <a:schemeClr val="accent1"/>
          </a:solidFill>
          <a:ln w="19050">
            <a:noFill/>
          </a:ln>
          <a:effectLst/>
          <a:scene3d>
            <a:camera prst="orthographicFront"/>
            <a:lightRig rig="brightRoom" dir="t"/>
          </a:scene3d>
          <a:sp3d prstMaterial="flat">
            <a:bevelT w="50800" h="101600" prst="angle"/>
            <a:contourClr>
              <a:srgbClr val="000000"/>
            </a:contourClr>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1.4958005249343801E-2"/>
              <c:y val="-5.590441819772529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2">
              <a:lumMod val="60000"/>
            </a:schemeClr>
          </a:solidFill>
          <a:ln w="19050">
            <a:noFill/>
          </a:ln>
          <a:effectLst/>
          <a:scene3d>
            <a:camera prst="orthographicFront"/>
            <a:lightRig rig="brightRoom" dir="t"/>
          </a:scene3d>
          <a:sp3d prstMaterial="flat">
            <a:bevelT w="50800" h="101600" prst="angle"/>
            <a:contourClr>
              <a:srgbClr val="000000"/>
            </a:contourClr>
          </a:sp3d>
        </c:spPr>
        <c:dLbl>
          <c:idx val="0"/>
          <c:layout>
            <c:manualLayout>
              <c:x val="-2.1345144356955399E-2"/>
              <c:y val="-3.744932925051040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4"/>
          </a:solidFill>
          <a:ln w="19050">
            <a:noFill/>
          </a:ln>
          <a:effectLst/>
          <a:scene3d>
            <a:camera prst="orthographicFront"/>
            <a:lightRig rig="brightRoom" dir="t"/>
          </a:scene3d>
          <a:sp3d prstMaterial="flat">
            <a:bevelT w="50800" h="101600" prst="angle"/>
            <a:contourClr>
              <a:srgbClr val="000000"/>
            </a:contourClr>
          </a:sp3d>
        </c:spPr>
        <c:dLbl>
          <c:idx val="0"/>
          <c:layout>
            <c:manualLayout>
              <c:x val="3.4720034995625502E-2"/>
              <c:y val="6.0936132983377099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6"/>
          </a:solidFill>
          <a:ln w="19050">
            <a:noFill/>
          </a:ln>
          <a:effectLst/>
          <a:scene3d>
            <a:camera prst="orthographicFront"/>
            <a:lightRig rig="brightRoom" dir="t"/>
          </a:scene3d>
          <a:sp3d prstMaterial="flat">
            <a:bevelT w="50800" h="101600" prst="angle"/>
            <a:contourClr>
              <a:srgbClr val="000000"/>
            </a:contourClr>
          </a:sp3d>
        </c:spPr>
        <c:dLbl>
          <c:idx val="0"/>
          <c:layout>
            <c:manualLayout>
              <c:x val="-1.18595800524934E-2"/>
              <c:y val="1.449912510936120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2"/>
          </a:solidFill>
          <a:ln w="19050">
            <a:noFill/>
          </a:ln>
          <a:effectLst/>
          <a:scene3d>
            <a:camera prst="orthographicFront"/>
            <a:lightRig rig="brightRoom" dir="t"/>
          </a:scene3d>
          <a:sp3d prstMaterial="flat">
            <a:bevelT w="50800" h="101600" prst="angle"/>
            <a:contourClr>
              <a:srgbClr val="000000"/>
            </a:contourClr>
          </a:sp3d>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7"/>
        <c:spPr>
          <a:solidFill>
            <a:schemeClr val="tx1">
              <a:lumMod val="50000"/>
              <a:lumOff val="50000"/>
            </a:schemeClr>
          </a:solidFill>
          <a:ln w="19050">
            <a:noFill/>
          </a:ln>
          <a:effectLst/>
          <a:scene3d>
            <a:camera prst="orthographicFront"/>
            <a:lightRig rig="brightRoom" dir="t"/>
          </a:scene3d>
          <a:sp3d prstMaterial="flat">
            <a:bevelT w="50800" h="101600" prst="angle"/>
            <a:contourClr>
              <a:srgbClr val="000000"/>
            </a:contourClr>
          </a:sp3d>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8"/>
        <c:spPr>
          <a:solidFill>
            <a:schemeClr val="accent3"/>
          </a:solidFill>
          <a:ln w="19050">
            <a:noFill/>
          </a:ln>
          <a:effectLst/>
          <a:scene3d>
            <a:camera prst="orthographicFront"/>
            <a:lightRig rig="brightRoom" dir="t"/>
          </a:scene3d>
          <a:sp3d prstMaterial="flat">
            <a:bevelT w="50800" h="101600" prst="angle"/>
            <a:contourClr>
              <a:srgbClr val="000000"/>
            </a:contourClr>
          </a:sp3d>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9"/>
        <c:spPr>
          <a:solidFill>
            <a:schemeClr val="accent5"/>
          </a:solidFill>
          <a:ln w="19050">
            <a:noFill/>
          </a:ln>
          <a:effectLst/>
          <a:scene3d>
            <a:camera prst="orthographicFront"/>
            <a:lightRig rig="brightRoom" dir="t"/>
          </a:scene3d>
          <a:sp3d prstMaterial="flat">
            <a:bevelT w="50800" h="101600" prst="angle"/>
            <a:contourClr>
              <a:srgbClr val="000000"/>
            </a:contourClr>
          </a:sp3d>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0"/>
        <c:spPr>
          <a:solidFill>
            <a:schemeClr val="accent1"/>
          </a:solidFill>
          <a:ln w="19050">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1.4958005249343801E-2"/>
              <c:y val="-5.590441819772529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
        <c:spPr>
          <a:solidFill>
            <a:schemeClr val="accent1"/>
          </a:solidFill>
          <a:ln w="19050">
            <a:noFill/>
          </a:ln>
          <a:effectLst/>
          <a:scene3d>
            <a:camera prst="orthographicFront"/>
            <a:lightRig rig="brightRoom" dir="t"/>
          </a:scene3d>
          <a:sp3d prstMaterial="flat">
            <a:bevelT w="50800" h="101600" prst="angle"/>
            <a:contourClr>
              <a:srgbClr val="000000"/>
            </a:contourClr>
          </a:sp3d>
        </c:spPr>
      </c:pivotFmt>
      <c:pivotFmt>
        <c:idx val="13"/>
        <c:spPr>
          <a:solidFill>
            <a:schemeClr val="accent1"/>
          </a:solidFill>
          <a:ln w="19050">
            <a:noFill/>
          </a:ln>
          <a:effectLst/>
          <a:scene3d>
            <a:camera prst="orthographicFront"/>
            <a:lightRig rig="brightRoom" dir="t"/>
          </a:scene3d>
          <a:sp3d prstMaterial="flat">
            <a:bevelT w="50800" h="101600" prst="angle"/>
            <a:contourClr>
              <a:srgbClr val="000000"/>
            </a:contourClr>
          </a:sp3d>
        </c:spPr>
      </c:pivotFmt>
      <c:pivotFmt>
        <c:idx val="14"/>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3.4720034995625502E-2"/>
              <c:y val="6.0936132983377099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5"/>
        <c:spPr>
          <a:solidFill>
            <a:schemeClr val="accent1"/>
          </a:solidFill>
          <a:ln w="19050">
            <a:noFill/>
          </a:ln>
          <a:effectLst/>
          <a:scene3d>
            <a:camera prst="orthographicFront"/>
            <a:lightRig rig="brightRoom" dir="t"/>
          </a:scene3d>
          <a:sp3d prstMaterial="flat">
            <a:bevelT w="50800" h="101600" prst="angle"/>
            <a:contourClr>
              <a:srgbClr val="000000"/>
            </a:contourClr>
          </a:sp3d>
        </c:spPr>
      </c:pivotFmt>
      <c:pivotFmt>
        <c:idx val="16"/>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1.18595800524934E-2"/>
              <c:y val="1.449912510936120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tx1">
              <a:lumMod val="50000"/>
              <a:lumOff val="50000"/>
            </a:schemeClr>
          </a:solidFill>
          <a:ln w="19050">
            <a:noFill/>
          </a:ln>
          <a:effectLst/>
          <a:scene3d>
            <a:camera prst="orthographicFront"/>
            <a:lightRig rig="brightRoom" dir="t"/>
          </a:scene3d>
          <a:sp3d prstMaterial="flat">
            <a:bevelT w="50800" h="101600" prst="angle"/>
            <a:contourClr>
              <a:srgbClr val="000000"/>
            </a:contourClr>
          </a:sp3d>
        </c:spPr>
      </c:pivotFmt>
      <c:pivotFmt>
        <c:idx val="18"/>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2.1345144356955399E-2"/>
              <c:y val="-3.744932925051040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9"/>
        <c:spPr>
          <a:solidFill>
            <a:schemeClr val="accent1"/>
          </a:solidFill>
          <a:ln w="19050">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1.4958005249343801E-2"/>
              <c:y val="-5.590441819772529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1"/>
        <c:spPr>
          <a:solidFill>
            <a:schemeClr val="accent1"/>
          </a:solidFill>
          <a:ln w="19050">
            <a:noFill/>
          </a:ln>
          <a:effectLst/>
          <a:scene3d>
            <a:camera prst="orthographicFront"/>
            <a:lightRig rig="brightRoom" dir="t"/>
          </a:scene3d>
          <a:sp3d prstMaterial="flat">
            <a:bevelT w="50800" h="101600" prst="angle"/>
            <a:contourClr>
              <a:srgbClr val="000000"/>
            </a:contourClr>
          </a:sp3d>
        </c:spPr>
      </c:pivotFmt>
      <c:pivotFmt>
        <c:idx val="22"/>
        <c:spPr>
          <a:solidFill>
            <a:schemeClr val="accent1"/>
          </a:solidFill>
          <a:ln w="19050">
            <a:noFill/>
          </a:ln>
          <a:effectLst/>
          <a:scene3d>
            <a:camera prst="orthographicFront"/>
            <a:lightRig rig="brightRoom" dir="t"/>
          </a:scene3d>
          <a:sp3d prstMaterial="flat">
            <a:bevelT w="50800" h="101600" prst="angle"/>
            <a:contourClr>
              <a:srgbClr val="000000"/>
            </a:contourClr>
          </a:sp3d>
        </c:spPr>
      </c:pivotFmt>
      <c:pivotFmt>
        <c:idx val="23"/>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3.4720034995625502E-2"/>
              <c:y val="6.0936132983377099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4"/>
        <c:spPr>
          <a:solidFill>
            <a:schemeClr val="accent1"/>
          </a:solidFill>
          <a:ln w="19050">
            <a:noFill/>
          </a:ln>
          <a:effectLst/>
          <a:scene3d>
            <a:camera prst="orthographicFront"/>
            <a:lightRig rig="brightRoom" dir="t"/>
          </a:scene3d>
          <a:sp3d prstMaterial="flat">
            <a:bevelT w="50800" h="101600" prst="angle"/>
            <a:contourClr>
              <a:srgbClr val="000000"/>
            </a:contourClr>
          </a:sp3d>
        </c:spPr>
      </c:pivotFmt>
      <c:pivotFmt>
        <c:idx val="25"/>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1.18595800524934E-2"/>
              <c:y val="1.449912510936120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tx1">
              <a:lumMod val="50000"/>
              <a:lumOff val="50000"/>
            </a:schemeClr>
          </a:solidFill>
          <a:ln w="19050">
            <a:noFill/>
          </a:ln>
          <a:effectLst/>
          <a:scene3d>
            <a:camera prst="orthographicFront"/>
            <a:lightRig rig="brightRoom" dir="t"/>
          </a:scene3d>
          <a:sp3d prstMaterial="flat">
            <a:bevelT w="50800" h="101600" prst="angle"/>
            <a:contourClr>
              <a:srgbClr val="000000"/>
            </a:contourClr>
          </a:sp3d>
        </c:spPr>
      </c:pivotFmt>
      <c:pivotFmt>
        <c:idx val="27"/>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2.1345144356955399E-2"/>
              <c:y val="-3.744932925051040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8"/>
        <c:spPr>
          <a:solidFill>
            <a:schemeClr val="accent1"/>
          </a:solidFill>
          <a:ln w="19050">
            <a:noFill/>
          </a:ln>
          <a:effectLst/>
          <a:scene3d>
            <a:camera prst="orthographicFront"/>
            <a:lightRig rig="brightRoom" dir="t"/>
          </a:scene3d>
          <a:sp3d prstMaterial="flat">
            <a:bevelT w="50800" h="101600" prst="angle"/>
            <a:contourClr>
              <a:srgbClr val="000000"/>
            </a:contourClr>
          </a:sp3d>
        </c:spPr>
        <c:marker>
          <c:symbol val="none"/>
        </c:marker>
      </c:pivotFmt>
      <c:pivotFmt>
        <c:idx val="29"/>
        <c:spPr>
          <a:solidFill>
            <a:schemeClr val="accent1"/>
          </a:solidFill>
          <a:ln w="19050">
            <a:noFill/>
          </a:ln>
          <a:effectLst/>
          <a:scene3d>
            <a:camera prst="orthographicFront"/>
            <a:lightRig rig="brightRoom" dir="t"/>
          </a:scene3d>
          <a:sp3d prstMaterial="flat">
            <a:bevelT w="50800" h="101600" prst="angle"/>
            <a:contourClr>
              <a:srgbClr val="000000"/>
            </a:contourClr>
          </a:sp3d>
        </c:spPr>
      </c:pivotFmt>
      <c:pivotFmt>
        <c:idx val="30"/>
        <c:spPr>
          <a:solidFill>
            <a:schemeClr val="accent1"/>
          </a:solidFill>
          <a:ln w="19050">
            <a:noFill/>
          </a:ln>
          <a:effectLst/>
          <a:scene3d>
            <a:camera prst="orthographicFront"/>
            <a:lightRig rig="brightRoom" dir="t"/>
          </a:scene3d>
          <a:sp3d prstMaterial="flat">
            <a:bevelT w="50800" h="101600" prst="angle"/>
            <a:contourClr>
              <a:srgbClr val="000000"/>
            </a:contourClr>
          </a:sp3d>
        </c:spPr>
      </c:pivotFmt>
      <c:pivotFmt>
        <c:idx val="31"/>
        <c:spPr>
          <a:solidFill>
            <a:schemeClr val="accent1"/>
          </a:solidFill>
          <a:ln w="19050">
            <a:noFill/>
          </a:ln>
          <a:effectLst/>
          <a:scene3d>
            <a:camera prst="orthographicFront"/>
            <a:lightRig rig="brightRoom" dir="t"/>
          </a:scene3d>
          <a:sp3d prstMaterial="flat">
            <a:bevelT w="50800" h="101600" prst="angle"/>
            <a:contourClr>
              <a:srgbClr val="000000"/>
            </a:contourClr>
          </a:sp3d>
        </c:spPr>
      </c:pivotFmt>
      <c:pivotFmt>
        <c:idx val="32"/>
        <c:spPr>
          <a:solidFill>
            <a:srgbClr val="FF0066"/>
          </a:solidFill>
          <a:ln w="19050">
            <a:noFill/>
          </a:ln>
          <a:effectLst/>
          <a:scene3d>
            <a:camera prst="orthographicFront"/>
            <a:lightRig rig="brightRoom" dir="t"/>
          </a:scene3d>
          <a:sp3d prstMaterial="flat">
            <a:bevelT w="50800" h="101600" prst="angle"/>
            <a:contourClr>
              <a:srgbClr val="000000"/>
            </a:contourClr>
          </a:sp3d>
        </c:spPr>
      </c:pivotFmt>
      <c:pivotFmt>
        <c:idx val="33"/>
        <c:spPr>
          <a:solidFill>
            <a:schemeClr val="accent1"/>
          </a:solidFill>
          <a:ln w="19050">
            <a:noFill/>
          </a:ln>
          <a:effectLst/>
          <a:scene3d>
            <a:camera prst="orthographicFront"/>
            <a:lightRig rig="brightRoom" dir="t"/>
          </a:scene3d>
          <a:sp3d prstMaterial="flat">
            <a:bevelT w="50800" h="101600" prst="angle"/>
            <a:contourClr>
              <a:srgbClr val="000000"/>
            </a:contourClr>
          </a:sp3d>
        </c:spPr>
      </c:pivotFmt>
      <c:pivotFmt>
        <c:idx val="34"/>
        <c:spPr>
          <a:solidFill>
            <a:schemeClr val="tx1">
              <a:lumMod val="75000"/>
              <a:lumOff val="25000"/>
            </a:schemeClr>
          </a:solidFill>
          <a:ln w="19050">
            <a:noFill/>
          </a:ln>
          <a:effectLst/>
          <a:scene3d>
            <a:camera prst="orthographicFront"/>
            <a:lightRig rig="brightRoom" dir="t"/>
          </a:scene3d>
          <a:sp3d prstMaterial="flat">
            <a:bevelT w="50800" h="101600" prst="angle"/>
            <a:contourClr>
              <a:srgbClr val="000000"/>
            </a:contourClr>
          </a:sp3d>
        </c:spPr>
      </c:pivotFmt>
      <c:pivotFmt>
        <c:idx val="35"/>
        <c:spPr>
          <a:solidFill>
            <a:schemeClr val="accent3"/>
          </a:solidFill>
          <a:ln w="19050">
            <a:noFill/>
          </a:ln>
          <a:effectLst/>
          <a:scene3d>
            <a:camera prst="orthographicFront"/>
            <a:lightRig rig="brightRoom" dir="t"/>
          </a:scene3d>
          <a:sp3d prstMaterial="flat">
            <a:bevelT w="50800" h="101600" prst="angle"/>
            <a:contourClr>
              <a:srgbClr val="000000"/>
            </a:contourClr>
          </a:sp3d>
        </c:spPr>
      </c:pivotFmt>
      <c:pivotFmt>
        <c:idx val="36"/>
        <c:spPr>
          <a:solidFill>
            <a:srgbClr val="7030A0"/>
          </a:solidFill>
          <a:ln w="19050">
            <a:noFill/>
          </a:ln>
          <a:effectLst/>
          <a:scene3d>
            <a:camera prst="orthographicFront"/>
            <a:lightRig rig="brightRoom" dir="t"/>
          </a:scene3d>
          <a:sp3d prstMaterial="flat">
            <a:bevelT w="50800" h="101600" prst="angle"/>
            <a:contourClr>
              <a:srgbClr val="000000"/>
            </a:contourClr>
          </a:sp3d>
        </c:spPr>
      </c:pivotFmt>
      <c:pivotFmt>
        <c:idx val="37"/>
        <c:spPr>
          <a:solidFill>
            <a:schemeClr val="accent1"/>
          </a:solidFill>
          <a:ln w="19050">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38"/>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3.4402449693788299E-2"/>
              <c:y val="4.2807669874599004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9"/>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0.175201648181074"/>
              <c:y val="1.55722350362545E-2"/>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r>
                  <a:rPr lang="en-US"/>
                  <a:t>HSR 2/3</a:t>
                </a:r>
              </a:p>
              <a:p>
                <a:pPr>
                  <a:defRPr sz="900" b="1" i="0" u="none" strike="noStrike" kern="1200" baseline="0">
                    <a:solidFill>
                      <a:sysClr val="windowText" lastClr="000000"/>
                    </a:solidFill>
                    <a:latin typeface="+mn-lt"/>
                    <a:ea typeface="+mn-ea"/>
                    <a:cs typeface="+mn-cs"/>
                  </a:defRPr>
                </a:pPr>
                <a:fld id="{5DF6B1A3-9838-4545-874E-6FFF479DD65D}" type="PERCENTAGE">
                  <a:rPr lang="en-US"/>
                  <a:pPr>
                    <a:defRPr sz="900" b="1" i="0" u="none" strike="noStrike" kern="1200" baseline="0">
                      <a:solidFill>
                        <a:sysClr val="windowText" lastClr="000000"/>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0"/>
        <c:spPr>
          <a:solidFill>
            <a:schemeClr val="tx1">
              <a:lumMod val="75000"/>
              <a:lumOff val="25000"/>
            </a:schemeClr>
          </a:solidFill>
          <a:ln w="19050">
            <a:noFill/>
          </a:ln>
          <a:effectLst/>
          <a:scene3d>
            <a:camera prst="orthographicFront"/>
            <a:lightRig rig="brightRoom" dir="t"/>
          </a:scene3d>
          <a:sp3d prstMaterial="flat">
            <a:bevelT w="50800" h="101600" prst="angle"/>
            <a:contourClr>
              <a:srgbClr val="000000"/>
            </a:contourClr>
          </a:sp3d>
        </c:spPr>
        <c:dLbl>
          <c:idx val="0"/>
          <c:layout>
            <c:manualLayout>
              <c:x val="4.0222003499562502E-2"/>
              <c:y val="-1.594050743657040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1"/>
        <c:spPr>
          <a:solidFill>
            <a:schemeClr val="accent3"/>
          </a:solidFill>
          <a:ln w="19050">
            <a:noFill/>
          </a:ln>
          <a:effectLst/>
          <a:scene3d>
            <a:camera prst="orthographicFront"/>
            <a:lightRig rig="brightRoom" dir="t"/>
          </a:scene3d>
          <a:sp3d prstMaterial="flat">
            <a:bevelT w="50800" h="101600" prst="angle"/>
            <a:contourClr>
              <a:srgbClr val="000000"/>
            </a:contourClr>
          </a:sp3d>
        </c:spPr>
        <c:dLbl>
          <c:idx val="0"/>
          <c:layout>
            <c:manualLayout>
              <c:x val="0.12474134281601899"/>
              <c:y val="-0.13802691834945"/>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r>
                  <a:rPr lang="en-US"/>
                  <a:t>HSR 6/5S</a:t>
                </a:r>
              </a:p>
              <a:p>
                <a:pPr>
                  <a:defRPr sz="900" b="1" i="0" u="none" strike="noStrike" kern="1200" baseline="0">
                    <a:solidFill>
                      <a:sysClr val="windowText" lastClr="000000"/>
                    </a:solidFill>
                    <a:latin typeface="+mn-lt"/>
                    <a:ea typeface="+mn-ea"/>
                    <a:cs typeface="+mn-cs"/>
                  </a:defRPr>
                </a:pPr>
                <a:fld id="{137BB633-C985-4FF5-8084-3908795821B7}" type="PERCENTAGE">
                  <a:rPr lang="en-US"/>
                  <a:pPr>
                    <a:defRPr sz="900" b="1" i="0" u="none" strike="noStrike" kern="1200" baseline="0">
                      <a:solidFill>
                        <a:sysClr val="windowText" lastClr="000000"/>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2"/>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r>
                  <a:rPr lang="en-US"/>
                  <a:t>HSR 7</a:t>
                </a:r>
              </a:p>
              <a:p>
                <a:pPr>
                  <a:defRPr sz="900" b="1" i="0" u="none" strike="noStrike" kern="1200" baseline="0">
                    <a:solidFill>
                      <a:sysClr val="windowText" lastClr="000000"/>
                    </a:solidFill>
                    <a:latin typeface="+mn-lt"/>
                    <a:ea typeface="+mn-ea"/>
                    <a:cs typeface="+mn-cs"/>
                  </a:defRPr>
                </a:pPr>
                <a:fld id="{5476A844-EEF2-4EE9-85A6-83B9463104C5}" type="PERCENTAGE">
                  <a:rPr lang="en-US"/>
                  <a:pPr>
                    <a:defRPr sz="900" b="1" i="0" u="none" strike="noStrike" kern="1200" baseline="0">
                      <a:solidFill>
                        <a:sysClr val="windowText" lastClr="000000"/>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3"/>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5.8196878615979497E-2"/>
              <c:y val="9.8331157329156593E-2"/>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r>
                  <a:rPr lang="en-US"/>
                  <a:t>HSR 8</a:t>
                </a:r>
              </a:p>
              <a:p>
                <a:pPr>
                  <a:defRPr sz="900" b="1" i="0" u="none" strike="noStrike" kern="1200" baseline="0">
                    <a:solidFill>
                      <a:sysClr val="windowText" lastClr="000000"/>
                    </a:solidFill>
                    <a:latin typeface="+mn-lt"/>
                    <a:ea typeface="+mn-ea"/>
                    <a:cs typeface="+mn-cs"/>
                  </a:defRPr>
                </a:pPr>
                <a:fld id="{B5C6B53D-09F0-4A29-964F-121C9B4CBF2E}" type="PERCENTAGE">
                  <a:rPr lang="en-US"/>
                  <a:pPr>
                    <a:defRPr sz="900" b="1" i="0" u="none" strike="noStrike" kern="1200" baseline="0">
                      <a:solidFill>
                        <a:sysClr val="windowText" lastClr="000000"/>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4"/>
        <c:spPr>
          <a:solidFill>
            <a:srgbClr val="7030A0"/>
          </a:solidFill>
          <a:ln w="19050">
            <a:noFill/>
          </a:ln>
          <a:effectLst/>
          <a:scene3d>
            <a:camera prst="orthographicFront"/>
            <a:lightRig rig="brightRoom" dir="t"/>
          </a:scene3d>
          <a:sp3d prstMaterial="flat">
            <a:bevelT w="50800" h="101600" prst="angle"/>
            <a:contourClr>
              <a:srgbClr val="000000"/>
            </a:contourClr>
          </a:sp3d>
        </c:spPr>
        <c:dLbl>
          <c:idx val="0"/>
          <c:layout>
            <c:manualLayout>
              <c:x val="-3.9496719160104998E-2"/>
              <c:y val="-2.364902303878689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5"/>
        <c:spPr>
          <a:solidFill>
            <a:srgbClr val="FF0066"/>
          </a:solidFill>
          <a:ln w="19050">
            <a:noFill/>
          </a:ln>
          <a:effectLst/>
          <a:scene3d>
            <a:camera prst="orthographicFront"/>
            <a:lightRig rig="brightRoom" dir="t"/>
          </a:scene3d>
          <a:sp3d prstMaterial="flat">
            <a:bevelT w="50800" h="101600" prst="angle"/>
            <a:contourClr>
              <a:srgbClr val="000000"/>
            </a:contourClr>
          </a:sp3d>
        </c:spPr>
        <c:dLbl>
          <c:idx val="0"/>
          <c:layout>
            <c:manualLayout>
              <c:x val="-1.46485126859143E-2"/>
              <c:y val="-2.3480971128609002E-2"/>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r>
                  <a:rPr lang="en-US">
                    <a:solidFill>
                      <a:sysClr val="windowText" lastClr="000000"/>
                    </a:solidFill>
                  </a:rPr>
                  <a:t>&lt;</a:t>
                </a:r>
                <a:fld id="{1F8155A7-C702-45F3-970A-7FC71EF3F227}" type="PERCENTAGE">
                  <a:rPr lang="en-US">
                    <a:solidFill>
                      <a:sysClr val="windowText" lastClr="000000"/>
                    </a:solidFill>
                  </a:rPr>
                  <a:pPr>
                    <a:defRPr sz="900" b="1" i="0" u="none" strike="noStrike" kern="1200" baseline="0">
                      <a:solidFill>
                        <a:sysClr val="windowText" lastClr="000000"/>
                      </a:solidFill>
                      <a:latin typeface="+mn-lt"/>
                      <a:ea typeface="+mn-ea"/>
                      <a:cs typeface="+mn-cs"/>
                    </a:defRPr>
                  </a:pPr>
                  <a:t>[PERCENTAGE]</a:t>
                </a:fld>
                <a:endParaRPr lang="en-US">
                  <a:solidFill>
                    <a:sysClr val="windowText" lastClr="000000"/>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6"/>
        <c:spPr>
          <a:solidFill>
            <a:schemeClr val="accent1"/>
          </a:solidFill>
          <a:ln w="19050">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47"/>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3.4402449693788299E-2"/>
              <c:y val="4.2807669874599004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8"/>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0.175201648181074"/>
              <c:y val="1.55722350362545E-2"/>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r>
                  <a:rPr lang="en-US"/>
                  <a:t>HSR 2/3</a:t>
                </a:r>
              </a:p>
              <a:p>
                <a:pPr>
                  <a:defRPr sz="900" b="1" i="0" u="none" strike="noStrike" kern="1200" baseline="0">
                    <a:solidFill>
                      <a:sysClr val="windowText" lastClr="000000"/>
                    </a:solidFill>
                    <a:latin typeface="+mn-lt"/>
                    <a:ea typeface="+mn-ea"/>
                    <a:cs typeface="+mn-cs"/>
                  </a:defRPr>
                </a:pPr>
                <a:fld id="{5DF6B1A3-9838-4545-874E-6FFF479DD65D}" type="PERCENTAGE">
                  <a:rPr lang="en-US"/>
                  <a:pPr>
                    <a:defRPr sz="900" b="1" i="0" u="none" strike="noStrike" kern="1200" baseline="0">
                      <a:solidFill>
                        <a:sysClr val="windowText" lastClr="000000"/>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9"/>
        <c:spPr>
          <a:solidFill>
            <a:schemeClr val="tx1">
              <a:lumMod val="75000"/>
              <a:lumOff val="25000"/>
            </a:schemeClr>
          </a:solidFill>
          <a:ln w="19050">
            <a:noFill/>
          </a:ln>
          <a:effectLst/>
          <a:scene3d>
            <a:camera prst="orthographicFront"/>
            <a:lightRig rig="brightRoom" dir="t"/>
          </a:scene3d>
          <a:sp3d prstMaterial="flat">
            <a:bevelT w="50800" h="101600" prst="angle"/>
            <a:contourClr>
              <a:srgbClr val="000000"/>
            </a:contourClr>
          </a:sp3d>
        </c:spPr>
        <c:dLbl>
          <c:idx val="0"/>
          <c:layout>
            <c:manualLayout>
              <c:x val="4.0222003499562502E-2"/>
              <c:y val="-1.594050743657040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0"/>
        <c:spPr>
          <a:solidFill>
            <a:schemeClr val="accent3"/>
          </a:solidFill>
          <a:ln w="19050">
            <a:noFill/>
          </a:ln>
          <a:effectLst/>
          <a:scene3d>
            <a:camera prst="orthographicFront"/>
            <a:lightRig rig="brightRoom" dir="t"/>
          </a:scene3d>
          <a:sp3d prstMaterial="flat">
            <a:bevelT w="50800" h="101600" prst="angle"/>
            <a:contourClr>
              <a:srgbClr val="000000"/>
            </a:contourClr>
          </a:sp3d>
        </c:spPr>
        <c:dLbl>
          <c:idx val="0"/>
          <c:layout>
            <c:manualLayout>
              <c:x val="0.12474134281601899"/>
              <c:y val="-0.13802691834945"/>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r>
                  <a:rPr lang="en-US"/>
                  <a:t>HSR 6/5S</a:t>
                </a:r>
              </a:p>
              <a:p>
                <a:pPr>
                  <a:defRPr sz="900" b="1" i="0" u="none" strike="noStrike" kern="1200" baseline="0">
                    <a:solidFill>
                      <a:sysClr val="windowText" lastClr="000000"/>
                    </a:solidFill>
                    <a:latin typeface="+mn-lt"/>
                    <a:ea typeface="+mn-ea"/>
                    <a:cs typeface="+mn-cs"/>
                  </a:defRPr>
                </a:pPr>
                <a:fld id="{137BB633-C985-4FF5-8084-3908795821B7}" type="PERCENTAGE">
                  <a:rPr lang="en-US"/>
                  <a:pPr>
                    <a:defRPr sz="900" b="1" i="0" u="none" strike="noStrike" kern="1200" baseline="0">
                      <a:solidFill>
                        <a:sysClr val="windowText" lastClr="000000"/>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1"/>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r>
                  <a:rPr lang="en-US"/>
                  <a:t>HSR 7</a:t>
                </a:r>
              </a:p>
              <a:p>
                <a:pPr>
                  <a:defRPr sz="900" b="1" i="0" u="none" strike="noStrike" kern="1200" baseline="0">
                    <a:solidFill>
                      <a:sysClr val="windowText" lastClr="000000"/>
                    </a:solidFill>
                    <a:latin typeface="+mn-lt"/>
                    <a:ea typeface="+mn-ea"/>
                    <a:cs typeface="+mn-cs"/>
                  </a:defRPr>
                </a:pPr>
                <a:fld id="{5476A844-EEF2-4EE9-85A6-83B9463104C5}" type="PERCENTAGE">
                  <a:rPr lang="en-US"/>
                  <a:pPr>
                    <a:defRPr sz="900" b="1" i="0" u="none" strike="noStrike" kern="1200" baseline="0">
                      <a:solidFill>
                        <a:sysClr val="windowText" lastClr="000000"/>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2"/>
        <c:spPr>
          <a:solidFill>
            <a:schemeClr val="accent1"/>
          </a:solidFill>
          <a:ln w="19050">
            <a:noFill/>
          </a:ln>
          <a:effectLst/>
          <a:scene3d>
            <a:camera prst="orthographicFront"/>
            <a:lightRig rig="brightRoom" dir="t"/>
          </a:scene3d>
          <a:sp3d prstMaterial="flat">
            <a:bevelT w="50800" h="101600" prst="angle"/>
            <a:contourClr>
              <a:srgbClr val="000000"/>
            </a:contourClr>
          </a:sp3d>
        </c:spPr>
        <c:dLbl>
          <c:idx val="0"/>
          <c:layout>
            <c:manualLayout>
              <c:x val="5.8196878615979497E-2"/>
              <c:y val="9.8331157329156593E-2"/>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r>
                  <a:rPr lang="en-US"/>
                  <a:t>HSR 8</a:t>
                </a:r>
              </a:p>
              <a:p>
                <a:pPr>
                  <a:defRPr sz="900" b="1" i="0" u="none" strike="noStrike" kern="1200" baseline="0">
                    <a:solidFill>
                      <a:sysClr val="windowText" lastClr="000000"/>
                    </a:solidFill>
                    <a:latin typeface="+mn-lt"/>
                    <a:ea typeface="+mn-ea"/>
                    <a:cs typeface="+mn-cs"/>
                  </a:defRPr>
                </a:pPr>
                <a:fld id="{B5C6B53D-09F0-4A29-964F-121C9B4CBF2E}" type="PERCENTAGE">
                  <a:rPr lang="en-US"/>
                  <a:pPr>
                    <a:defRPr sz="900" b="1" i="0" u="none" strike="noStrike" kern="1200" baseline="0">
                      <a:solidFill>
                        <a:sysClr val="windowText" lastClr="000000"/>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3"/>
        <c:spPr>
          <a:solidFill>
            <a:srgbClr val="7030A0"/>
          </a:solidFill>
          <a:ln w="19050">
            <a:noFill/>
          </a:ln>
          <a:effectLst/>
          <a:scene3d>
            <a:camera prst="orthographicFront"/>
            <a:lightRig rig="brightRoom" dir="t"/>
          </a:scene3d>
          <a:sp3d prstMaterial="flat">
            <a:bevelT w="50800" h="101600" prst="angle"/>
            <a:contourClr>
              <a:srgbClr val="000000"/>
            </a:contourClr>
          </a:sp3d>
        </c:spPr>
        <c:dLbl>
          <c:idx val="0"/>
          <c:layout>
            <c:manualLayout>
              <c:x val="-3.9496719160104998E-2"/>
              <c:y val="-2.364902303878689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4"/>
        <c:spPr>
          <a:solidFill>
            <a:srgbClr val="FF0066"/>
          </a:solidFill>
          <a:ln w="19050">
            <a:noFill/>
          </a:ln>
          <a:effectLst/>
          <a:scene3d>
            <a:camera prst="orthographicFront"/>
            <a:lightRig rig="brightRoom" dir="t"/>
          </a:scene3d>
          <a:sp3d prstMaterial="flat">
            <a:bevelT w="50800" h="101600" prst="angle"/>
            <a:contourClr>
              <a:srgbClr val="000000"/>
            </a:contourClr>
          </a:sp3d>
        </c:spPr>
        <c:dLbl>
          <c:idx val="0"/>
          <c:layout>
            <c:manualLayout>
              <c:x val="-1.46485126859143E-2"/>
              <c:y val="-2.3480971128609002E-2"/>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r>
                  <a:rPr lang="en-US">
                    <a:solidFill>
                      <a:sysClr val="windowText" lastClr="000000"/>
                    </a:solidFill>
                  </a:rPr>
                  <a:t>&lt;</a:t>
                </a:r>
                <a:fld id="{1F8155A7-C702-45F3-970A-7FC71EF3F227}" type="PERCENTAGE">
                  <a:rPr lang="en-US">
                    <a:solidFill>
                      <a:sysClr val="windowText" lastClr="000000"/>
                    </a:solidFill>
                  </a:rPr>
                  <a:pPr>
                    <a:defRPr sz="900" b="1" i="0" u="none" strike="noStrike" kern="1200" baseline="0">
                      <a:solidFill>
                        <a:sysClr val="windowText" lastClr="000000"/>
                      </a:solidFill>
                      <a:latin typeface="+mn-lt"/>
                      <a:ea typeface="+mn-ea"/>
                      <a:cs typeface="+mn-cs"/>
                    </a:defRPr>
                  </a:pPr>
                  <a:t>[PERCENTAGE]</a:t>
                </a:fld>
                <a:endParaRPr lang="en-US">
                  <a:solidFill>
                    <a:sysClr val="windowText" lastClr="000000"/>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manualLayout>
          <c:layoutTarget val="inner"/>
          <c:xMode val="edge"/>
          <c:yMode val="edge"/>
          <c:x val="0.185419806395168"/>
          <c:y val="0.23818267545409399"/>
          <c:w val="0.57537453183520604"/>
          <c:h val="0.93318147304479904"/>
        </c:manualLayout>
      </c:layout>
      <c:pieChart>
        <c:varyColors val="1"/>
        <c:ser>
          <c:idx val="0"/>
          <c:order val="0"/>
          <c:tx>
            <c:strRef>
              <c:f>Sheet3!$B$3</c:f>
              <c:strCache>
                <c:ptCount val="1"/>
                <c:pt idx="0">
                  <c:v>Total</c:v>
                </c:pt>
              </c:strCache>
            </c:strRef>
          </c:tx>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46D-4FAE-9B90-BDF2B22AC4C9}"/>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546D-4FAE-9B90-BDF2B22AC4C9}"/>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546D-4FAE-9B90-BDF2B22AC4C9}"/>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46D-4FAE-9B90-BDF2B22AC4C9}"/>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46D-4FAE-9B90-BDF2B22AC4C9}"/>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46D-4FAE-9B90-BDF2B22AC4C9}"/>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46D-4FAE-9B90-BDF2B22AC4C9}"/>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46D-4FAE-9B90-BDF2B22AC4C9}"/>
              </c:ext>
            </c:extLst>
          </c:dPt>
          <c:dLbls>
            <c:dLbl>
              <c:idx val="0"/>
              <c:layout>
                <c:manualLayout>
                  <c:x val="4.6947196116614402E-2"/>
                  <c:y val="2.4416330805152099E-3"/>
                </c:manualLayout>
              </c:layout>
              <c:tx>
                <c:rich>
                  <a:bodyPr/>
                  <a:lstStyle/>
                  <a:p>
                    <a:r>
                      <a:rPr lang="sk-SK" dirty="0"/>
                      <a:t>HSR 1</a:t>
                    </a:r>
                  </a:p>
                  <a:p>
                    <a:fld id="{7CE7251C-1D2A-443F-949E-C560AEE45E3F}" type="PERCENTAGE">
                      <a:rPr lang="sk-SK"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6D-4FAE-9B90-BDF2B22AC4C9}"/>
                </c:ext>
              </c:extLst>
            </c:dLbl>
            <c:dLbl>
              <c:idx val="1"/>
              <c:layout>
                <c:manualLayout>
                  <c:x val="-0.19491490982981999"/>
                  <c:y val="1.55722350362545E-2"/>
                </c:manualLayout>
              </c:layout>
              <c:tx>
                <c:rich>
                  <a:bodyPr/>
                  <a:lstStyle/>
                  <a:p>
                    <a:r>
                      <a:rPr lang="sk-SK"/>
                      <a:t>HSR 2/3</a:t>
                    </a:r>
                  </a:p>
                  <a:p>
                    <a:fld id="{5DF6B1A3-9838-4545-874E-6FFF479DD65D}" type="PERCENTAGE">
                      <a:rPr lang="sk-SK"/>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46D-4FAE-9B90-BDF2B22AC4C9}"/>
                </c:ext>
              </c:extLst>
            </c:dLbl>
            <c:dLbl>
              <c:idx val="2"/>
              <c:layout>
                <c:manualLayout>
                  <c:x val="4.0222003499562502E-2"/>
                  <c:y val="-1.5940507436570401E-2"/>
                </c:manualLayout>
              </c:layout>
              <c:tx>
                <c:rich>
                  <a:bodyPr/>
                  <a:lstStyle/>
                  <a:p>
                    <a:r>
                      <a:rPr lang="sk-SK" dirty="0"/>
                      <a:t>HSR 4/5N</a:t>
                    </a:r>
                  </a:p>
                  <a:p>
                    <a:fld id="{40F6CD9A-CEA4-4660-81AA-FFA6099D6E68}" type="PERCENTAGE">
                      <a:rPr lang="sk-SK"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46D-4FAE-9B90-BDF2B22AC4C9}"/>
                </c:ext>
              </c:extLst>
            </c:dLbl>
            <c:dLbl>
              <c:idx val="3"/>
              <c:layout>
                <c:manualLayout>
                  <c:x val="0.14087037507408301"/>
                  <c:y val="-0.13986599907553601"/>
                </c:manualLayout>
              </c:layout>
              <c:tx>
                <c:rich>
                  <a:bodyPr/>
                  <a:lstStyle/>
                  <a:p>
                    <a:r>
                      <a:rPr lang="sk-SK"/>
                      <a:t>HSR 6/5S</a:t>
                    </a:r>
                  </a:p>
                  <a:p>
                    <a:fld id="{137BB633-C985-4FF5-8084-3908795821B7}" type="PERCENTAGE">
                      <a:rPr lang="sk-SK"/>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46D-4FAE-9B90-BDF2B22AC4C9}"/>
                </c:ext>
              </c:extLst>
            </c:dLbl>
            <c:dLbl>
              <c:idx val="4"/>
              <c:layout>
                <c:manualLayout>
                  <c:x val="0.113214376428753"/>
                  <c:y val="8.1575973438461194E-2"/>
                </c:manualLayout>
              </c:layout>
              <c:tx>
                <c:rich>
                  <a:bodyPr/>
                  <a:lstStyle/>
                  <a:p>
                    <a:r>
                      <a:rPr lang="sk-SK"/>
                      <a:t>HSR 7</a:t>
                    </a:r>
                  </a:p>
                  <a:p>
                    <a:fld id="{5476A844-EEF2-4EE9-85A6-83B9463104C5}" type="PERCENTAGE">
                      <a:rPr lang="sk-SK"/>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46D-4FAE-9B90-BDF2B22AC4C9}"/>
                </c:ext>
              </c:extLst>
            </c:dLbl>
            <c:dLbl>
              <c:idx val="5"/>
              <c:layout>
                <c:manualLayout>
                  <c:x val="6.3573222702000998E-2"/>
                  <c:y val="0.100170238055243"/>
                </c:manualLayout>
              </c:layout>
              <c:tx>
                <c:rich>
                  <a:bodyPr/>
                  <a:lstStyle/>
                  <a:p>
                    <a:r>
                      <a:rPr lang="sk-SK"/>
                      <a:t>HSR 8</a:t>
                    </a:r>
                  </a:p>
                  <a:p>
                    <a:fld id="{B5C6B53D-09F0-4A29-964F-121C9B4CBF2E}" type="PERCENTAGE">
                      <a:rPr lang="sk-SK"/>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46D-4FAE-9B90-BDF2B22AC4C9}"/>
                </c:ext>
              </c:extLst>
            </c:dLbl>
            <c:dLbl>
              <c:idx val="6"/>
              <c:layout>
                <c:manualLayout>
                  <c:x val="-6.4586261394745006E-2"/>
                  <c:y val="1.12935485627367E-2"/>
                </c:manualLayout>
              </c:layout>
              <c:tx>
                <c:rich>
                  <a:bodyPr/>
                  <a:lstStyle/>
                  <a:p>
                    <a:r>
                      <a:rPr lang="sk-SK" dirty="0"/>
                      <a:t>HSR 9/10</a:t>
                    </a:r>
                  </a:p>
                  <a:p>
                    <a:fld id="{7FA2FFE0-DDCA-44FD-AC4B-C8769FFAABF7}" type="PERCENTAGE">
                      <a:rPr lang="sk-SK"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46D-4FAE-9B90-BDF2B22AC4C9}"/>
                </c:ext>
              </c:extLst>
            </c:dLbl>
            <c:dLbl>
              <c:idx val="7"/>
              <c:layout>
                <c:manualLayout>
                  <c:x val="-1.46485126859143E-2"/>
                  <c:y val="-2.3480971128609002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r>
                      <a:rPr lang="sk-SK" sz="1200" b="1" dirty="0">
                        <a:solidFill>
                          <a:schemeClr val="tx1"/>
                        </a:solidFill>
                      </a:rPr>
                      <a:t>HSR 11</a:t>
                    </a:r>
                  </a:p>
                  <a:p>
                    <a:pPr>
                      <a:defRPr sz="1200" b="1">
                        <a:solidFill>
                          <a:schemeClr val="tx1"/>
                        </a:solidFill>
                      </a:defRPr>
                    </a:pPr>
                    <a:r>
                      <a:rPr lang="sk-SK" sz="1200" b="1" dirty="0">
                        <a:solidFill>
                          <a:schemeClr val="tx1"/>
                        </a:solidFill>
                      </a:rPr>
                      <a:t>&lt;</a:t>
                    </a:r>
                    <a:fld id="{1F8155A7-C702-45F3-970A-7FC71EF3F227}" type="PERCENTAGE">
                      <a:rPr lang="sk-SK" sz="1200" b="1">
                        <a:solidFill>
                          <a:schemeClr val="tx1"/>
                        </a:solidFill>
                      </a:rPr>
                      <a:pPr>
                        <a:defRPr sz="1200" b="1">
                          <a:solidFill>
                            <a:schemeClr val="tx1"/>
                          </a:solidFill>
                        </a:defRPr>
                      </a:pPr>
                      <a:t>[PERCENTAGE]</a:t>
                    </a:fld>
                    <a:endParaRPr lang="sk-SK" sz="1200" b="1"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46D-4FAE-9B90-BDF2B22AC4C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19050"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Sheet3!$A$4:$A$12</c:f>
              <c:strCache>
                <c:ptCount val="8"/>
                <c:pt idx="0">
                  <c:v>1</c:v>
                </c:pt>
                <c:pt idx="1">
                  <c:v>2/3</c:v>
                </c:pt>
                <c:pt idx="2">
                  <c:v>4/5N</c:v>
                </c:pt>
                <c:pt idx="3">
                  <c:v>6/5S</c:v>
                </c:pt>
                <c:pt idx="4">
                  <c:v>7</c:v>
                </c:pt>
                <c:pt idx="5">
                  <c:v>8</c:v>
                </c:pt>
                <c:pt idx="6">
                  <c:v>9/10</c:v>
                </c:pt>
                <c:pt idx="7">
                  <c:v>11</c:v>
                </c:pt>
              </c:strCache>
            </c:strRef>
          </c:cat>
          <c:val>
            <c:numRef>
              <c:f>Sheet3!$B$4:$B$12</c:f>
              <c:numCache>
                <c:formatCode>General</c:formatCode>
                <c:ptCount val="8"/>
                <c:pt idx="0">
                  <c:v>20</c:v>
                </c:pt>
                <c:pt idx="1">
                  <c:v>618</c:v>
                </c:pt>
                <c:pt idx="2">
                  <c:v>20</c:v>
                </c:pt>
                <c:pt idx="3">
                  <c:v>544</c:v>
                </c:pt>
                <c:pt idx="4">
                  <c:v>166</c:v>
                </c:pt>
                <c:pt idx="5">
                  <c:v>93</c:v>
                </c:pt>
                <c:pt idx="6">
                  <c:v>41</c:v>
                </c:pt>
                <c:pt idx="7">
                  <c:v>9</c:v>
                </c:pt>
              </c:numCache>
            </c:numRef>
          </c:val>
          <c:extLst>
            <c:ext xmlns:c16="http://schemas.microsoft.com/office/drawing/2014/chart" uri="{C3380CC4-5D6E-409C-BE32-E72D297353CC}">
              <c16:uniqueId val="{00000010-546D-4FAE-9B90-BDF2B22AC4C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[Travelers Returning From Ebola Outbreak Countries.xlsx]Sheet4!PivotTable2</c:name>
    <c:fmtId val="9"/>
  </c:pivotSource>
  <c:chart>
    <c:autoTitleDeleted val="1"/>
    <c:pivotFmts>
      <c:pivotFmt>
        <c:idx val="0"/>
        <c:spPr>
          <a:solidFill>
            <a:schemeClr val="accent2"/>
          </a:solidFill>
          <a:ln w="19050">
            <a:solidFill>
              <a:schemeClr val="lt1"/>
            </a:solidFill>
          </a:ln>
          <a:effectLst/>
        </c:spPr>
        <c:marker>
          <c:symbol val="circle"/>
          <c:size val="5"/>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2"/>
          </a:solidFill>
          <a:ln w="19050">
            <a:solidFill>
              <a:schemeClr val="lt1"/>
            </a:solidFill>
          </a:ln>
          <a:effectLst/>
        </c:spPr>
        <c:dLbl>
          <c:idx val="0"/>
          <c:layout>
            <c:manualLayout>
              <c:x val="1.9871152469577599E-2"/>
              <c:y val="1.4379452568428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2"/>
          </a:solidFill>
          <a:ln w="19050">
            <a:solidFill>
              <a:schemeClr val="lt1"/>
            </a:solidFill>
          </a:ln>
          <a:effectLst/>
        </c:spPr>
        <c:dLbl>
          <c:idx val="0"/>
          <c:layout>
            <c:manualLayout>
              <c:x val="-8.7904139823431204E-3"/>
              <c:y val="1.3953979436780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2"/>
          </a:solidFill>
          <a:ln w="19050">
            <a:solidFill>
              <a:schemeClr val="lt1"/>
            </a:solidFill>
          </a:ln>
          <a:effectLst/>
        </c:spPr>
        <c:dLbl>
          <c:idx val="0"/>
          <c:layout>
            <c:manualLayout>
              <c:x val="1.9871152469577599E-2"/>
              <c:y val="1.4379452568428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2"/>
          </a:solidFill>
          <a:ln w="19050">
            <a:solidFill>
              <a:schemeClr val="lt1"/>
            </a:solidFill>
          </a:ln>
          <a:effectLst/>
        </c:spPr>
      </c:pivotFmt>
      <c:pivotFmt>
        <c:idx val="6"/>
        <c:spPr>
          <a:solidFill>
            <a:schemeClr val="accent2"/>
          </a:solidFill>
          <a:ln w="19050">
            <a:solidFill>
              <a:schemeClr val="lt1"/>
            </a:solidFill>
          </a:ln>
          <a:effectLst/>
        </c:spPr>
      </c:pivotFmt>
      <c:pivotFmt>
        <c:idx val="7"/>
        <c:spPr>
          <a:solidFill>
            <a:schemeClr val="accent2"/>
          </a:solidFill>
          <a:ln w="19050">
            <a:solidFill>
              <a:schemeClr val="lt1"/>
            </a:solidFill>
          </a:ln>
          <a:effectLst/>
        </c:spPr>
        <c:dLbl>
          <c:idx val="0"/>
          <c:layout>
            <c:manualLayout>
              <c:x val="-8.7904139823431204E-3"/>
              <c:y val="1.3953979436780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2"/>
          </a:solidFill>
          <a:ln w="19050">
            <a:solidFill>
              <a:schemeClr val="lt1"/>
            </a:solidFill>
          </a:ln>
          <a:effectLst/>
        </c:spPr>
        <c:dLbl>
          <c:idx val="0"/>
          <c:layout>
            <c:manualLayout>
              <c:x val="1.9871152469577599E-2"/>
              <c:y val="1.4379452568428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0"/>
        <c:spPr>
          <a:solidFill>
            <a:schemeClr val="accent2"/>
          </a:solidFill>
          <a:ln w="19050">
            <a:solidFill>
              <a:schemeClr val="lt1"/>
            </a:solidFill>
          </a:ln>
          <a:effectLst/>
        </c:spPr>
      </c:pivotFmt>
      <c:pivotFmt>
        <c:idx val="11"/>
        <c:spPr>
          <a:solidFill>
            <a:schemeClr val="accent2"/>
          </a:solidFill>
          <a:ln w="19050">
            <a:solidFill>
              <a:schemeClr val="lt1"/>
            </a:solidFill>
          </a:ln>
          <a:effectLst/>
        </c:spPr>
      </c:pivotFmt>
      <c:pivotFmt>
        <c:idx val="12"/>
        <c:spPr>
          <a:solidFill>
            <a:schemeClr val="accent2"/>
          </a:solidFill>
          <a:ln w="19050">
            <a:solidFill>
              <a:schemeClr val="lt1"/>
            </a:solidFill>
          </a:ln>
          <a:effectLst/>
        </c:spPr>
        <c:dLbl>
          <c:idx val="0"/>
          <c:layout>
            <c:manualLayout>
              <c:x val="-8.7904139823431204E-3"/>
              <c:y val="1.3953979436780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2.4776969190829098E-2"/>
          <c:y val="0.13196400518611501"/>
          <c:w val="0.72414844007019497"/>
          <c:h val="0.83221492013031195"/>
        </c:manualLayout>
      </c:layout>
      <c:pieChart>
        <c:varyColors val="1"/>
        <c:ser>
          <c:idx val="0"/>
          <c:order val="0"/>
          <c:tx>
            <c:strRef>
              <c:f>Sheet4!$B$3</c:f>
              <c:strCache>
                <c:ptCount val="1"/>
                <c:pt idx="0">
                  <c:v>Total</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D1D-460B-9ABE-AE17C29CD4D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D1D-460B-9ABE-AE17C29CD4DB}"/>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AD1D-460B-9ABE-AE17C29CD4DB}"/>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AD1D-460B-9ABE-AE17C29CD4DB}"/>
              </c:ext>
            </c:extLst>
          </c:dPt>
          <c:dLbls>
            <c:dLbl>
              <c:idx val="0"/>
              <c:layout>
                <c:manualLayout>
                  <c:x val="3.7325446856905399E-2"/>
                  <c:y val="-1.5708985258426199E-2"/>
                </c:manualLayout>
              </c:layout>
              <c:tx>
                <c:rich>
                  <a:bodyPr/>
                  <a:lstStyle/>
                  <a:p>
                    <a:r>
                      <a:rPr lang="en-US" dirty="0"/>
                      <a:t>No Risk</a:t>
                    </a:r>
                  </a:p>
                  <a:p>
                    <a:r>
                      <a:rPr lang="en-US" dirty="0"/>
                      <a:t>&lt;1%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D1D-460B-9ABE-AE17C29CD4DB}"/>
                </c:ext>
              </c:extLst>
            </c:dLbl>
            <c:dLbl>
              <c:idx val="1"/>
              <c:layout>
                <c:manualLayout>
                  <c:x val="-0.16595254886027799"/>
                  <c:y val="0.191838679992727"/>
                </c:manualLayout>
              </c:layout>
              <c:tx>
                <c:rich>
                  <a:bodyPr/>
                  <a:lstStyle/>
                  <a:p>
                    <a:r>
                      <a:rPr lang="en-US" dirty="0"/>
                      <a:t>Self Observation</a:t>
                    </a:r>
                  </a:p>
                  <a:p>
                    <a:fld id="{BD469E43-76F4-4C26-ABAC-4577F549F8A1}" type="PERCENTAGE">
                      <a:rPr lang="en-US" smtClean="0"/>
                      <a:pPr/>
                      <a:t>[PERCENTAGE]</a:t>
                    </a:fld>
                    <a:r>
                      <a:rPr lang="en-US" dirty="0"/>
                      <a:t> </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1D-460B-9ABE-AE17C29CD4DB}"/>
                </c:ext>
              </c:extLst>
            </c:dLbl>
            <c:dLbl>
              <c:idx val="2"/>
              <c:layout>
                <c:manualLayout>
                  <c:x val="0.20236886342142599"/>
                  <c:y val="-0.28116451858545499"/>
                </c:manualLayout>
              </c:layout>
              <c:tx>
                <c:rich>
                  <a:bodyPr/>
                  <a:lstStyle/>
                  <a:p>
                    <a:r>
                      <a:rPr lang="en-US"/>
                      <a:t>Low Risk</a:t>
                    </a:r>
                  </a:p>
                  <a:p>
                    <a:fld id="{0169E935-A962-467A-80AE-3FAAE3701532}" type="PERCENTAGE">
                      <a:rPr lang="en-US"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D1D-460B-9ABE-AE17C29CD4DB}"/>
                </c:ext>
              </c:extLst>
            </c:dLbl>
            <c:dLbl>
              <c:idx val="3"/>
              <c:layout>
                <c:manualLayout>
                  <c:x val="-3.7187152923027003E-2"/>
                  <c:y val="1.41715907581011E-3"/>
                </c:manualLayout>
              </c:layout>
              <c:tx>
                <c:rich>
                  <a:bodyPr/>
                  <a:lstStyle/>
                  <a:p>
                    <a:r>
                      <a:rPr lang="en-US" dirty="0"/>
                      <a:t>Some </a:t>
                    </a:r>
                  </a:p>
                  <a:p>
                    <a:r>
                      <a:rPr lang="en-US" dirty="0"/>
                      <a:t>Risk</a:t>
                    </a:r>
                  </a:p>
                  <a:p>
                    <a:fld id="{BF19A8FE-4747-4286-AD5C-B99E9BA0BBB9}" type="PERCENTAGE">
                      <a:rPr lang="en-US"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D1D-460B-9ABE-AE17C29CD4D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Sheet4!$A$4:$A$8</c:f>
              <c:strCache>
                <c:ptCount val="4"/>
                <c:pt idx="0">
                  <c:v>No Risk</c:v>
                </c:pt>
                <c:pt idx="1">
                  <c:v>Low Low</c:v>
                </c:pt>
                <c:pt idx="2">
                  <c:v>Low</c:v>
                </c:pt>
                <c:pt idx="3">
                  <c:v>Some</c:v>
                </c:pt>
              </c:strCache>
            </c:strRef>
          </c:cat>
          <c:val>
            <c:numRef>
              <c:f>Sheet4!$B$4:$B$8</c:f>
              <c:numCache>
                <c:formatCode>General</c:formatCode>
                <c:ptCount val="4"/>
                <c:pt idx="0">
                  <c:v>2</c:v>
                </c:pt>
                <c:pt idx="1">
                  <c:v>307</c:v>
                </c:pt>
                <c:pt idx="2">
                  <c:v>1180</c:v>
                </c:pt>
                <c:pt idx="3">
                  <c:v>29</c:v>
                </c:pt>
              </c:numCache>
            </c:numRef>
          </c:val>
          <c:extLst>
            <c:ext xmlns:c16="http://schemas.microsoft.com/office/drawing/2014/chart" uri="{C3380CC4-5D6E-409C-BE32-E72D297353CC}">
              <c16:uniqueId val="{00000008-AD1D-460B-9ABE-AE17C29CD4DB}"/>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[Travelers Returning From Ebola Outbreak Countries.xlsx]Pie Chart PUMs by HSR!PivotTable1</c:name>
    <c:fmtId val="90"/>
  </c:pivotSource>
  <c:chart>
    <c:autoTitleDeleted val="1"/>
    <c:pivotFmts>
      <c:pivotFmt>
        <c:idx val="0"/>
      </c:pivotFmt>
      <c:pivotFmt>
        <c:idx val="1"/>
        <c:dLbl>
          <c:idx val="0"/>
          <c:dLblPos val="inEnd"/>
          <c:showLegendKey val="0"/>
          <c:showVal val="0"/>
          <c:showCatName val="0"/>
          <c:showSerName val="0"/>
          <c:showPercent val="1"/>
          <c:showBubbleSize val="0"/>
          <c:extLst>
            <c:ext xmlns:c15="http://schemas.microsoft.com/office/drawing/2012/chart" uri="{CE6537A1-D6FC-4f65-9D91-7224C49458BB}"/>
          </c:extLst>
        </c:dLbl>
      </c:pivotFmt>
      <c:pivotFmt>
        <c:idx val="2"/>
        <c:dLbl>
          <c:idx val="0"/>
          <c:layout>
            <c:manualLayout>
              <c:x val="1.4958005249343801E-2"/>
              <c:y val="-5.59044181977252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
        <c:dLbl>
          <c:idx val="0"/>
          <c:layout>
            <c:manualLayout>
              <c:x val="-2.1345144356955399E-2"/>
              <c:y val="-3.7449329250510401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
        <c:dLbl>
          <c:idx val="0"/>
          <c:layout>
            <c:manualLayout>
              <c:x val="3.4720034995625502E-2"/>
              <c:y val="6.09361329833770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
        <c:dLbl>
          <c:idx val="0"/>
          <c:layout>
            <c:manualLayout>
              <c:x val="-1.18595800524934E-2"/>
              <c:y val="1.4499125109361201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
      </c:pivotFmt>
      <c:pivotFmt>
        <c:idx val="7"/>
      </c:pivotFmt>
      <c:pivotFmt>
        <c:idx val="8"/>
      </c:pivotFmt>
      <c:pivotFmt>
        <c:idx val="9"/>
      </c:pivotFmt>
      <c:pivotFmt>
        <c:idx val="10"/>
        <c:dLbl>
          <c:idx val="0"/>
          <c:dLblPos val="inEnd"/>
          <c:showLegendKey val="0"/>
          <c:showVal val="0"/>
          <c:showCatName val="0"/>
          <c:showSerName val="0"/>
          <c:showPercent val="1"/>
          <c:showBubbleSize val="0"/>
          <c:extLst>
            <c:ext xmlns:c15="http://schemas.microsoft.com/office/drawing/2012/chart" uri="{CE6537A1-D6FC-4f65-9D91-7224C49458BB}"/>
          </c:extLst>
        </c:dLbl>
      </c:pivotFmt>
      <c:pivotFmt>
        <c:idx val="11"/>
        <c:dLbl>
          <c:idx val="0"/>
          <c:layout>
            <c:manualLayout>
              <c:x val="1.4958005249343801E-2"/>
              <c:y val="-5.59044181977252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2"/>
      </c:pivotFmt>
      <c:pivotFmt>
        <c:idx val="13"/>
      </c:pivotFmt>
      <c:pivotFmt>
        <c:idx val="14"/>
        <c:dLbl>
          <c:idx val="0"/>
          <c:layout>
            <c:manualLayout>
              <c:x val="3.4720034995625502E-2"/>
              <c:y val="6.09361329833770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5"/>
      </c:pivotFmt>
      <c:pivotFmt>
        <c:idx val="16"/>
        <c:dLbl>
          <c:idx val="0"/>
          <c:layout>
            <c:manualLayout>
              <c:x val="-1.18595800524934E-2"/>
              <c:y val="1.4499125109361201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7"/>
      </c:pivotFmt>
      <c:pivotFmt>
        <c:idx val="18"/>
        <c:dLbl>
          <c:idx val="0"/>
          <c:layout>
            <c:manualLayout>
              <c:x val="-2.1345144356955399E-2"/>
              <c:y val="-3.7449329250510401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9"/>
        <c:dLbl>
          <c:idx val="0"/>
          <c:dLblPos val="inEnd"/>
          <c:showLegendKey val="0"/>
          <c:showVal val="0"/>
          <c:showCatName val="0"/>
          <c:showSerName val="0"/>
          <c:showPercent val="1"/>
          <c:showBubbleSize val="0"/>
          <c:extLst>
            <c:ext xmlns:c15="http://schemas.microsoft.com/office/drawing/2012/chart" uri="{CE6537A1-D6FC-4f65-9D91-7224C49458BB}"/>
          </c:extLst>
        </c:dLbl>
      </c:pivotFmt>
      <c:pivotFmt>
        <c:idx val="20"/>
        <c:dLbl>
          <c:idx val="0"/>
          <c:layout>
            <c:manualLayout>
              <c:x val="1.4958005249343801E-2"/>
              <c:y val="-5.59044181977252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1"/>
      </c:pivotFmt>
      <c:pivotFmt>
        <c:idx val="22"/>
      </c:pivotFmt>
      <c:pivotFmt>
        <c:idx val="23"/>
        <c:dLbl>
          <c:idx val="0"/>
          <c:layout>
            <c:manualLayout>
              <c:x val="3.4720034995625502E-2"/>
              <c:y val="6.09361329833770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4"/>
      </c:pivotFmt>
      <c:pivotFmt>
        <c:idx val="25"/>
        <c:dLbl>
          <c:idx val="0"/>
          <c:layout>
            <c:manualLayout>
              <c:x val="-1.18595800524934E-2"/>
              <c:y val="1.4499125109361201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6"/>
      </c:pivotFmt>
      <c:pivotFmt>
        <c:idx val="27"/>
        <c:dLbl>
          <c:idx val="0"/>
          <c:layout>
            <c:manualLayout>
              <c:x val="-2.1345144356955399E-2"/>
              <c:y val="-3.7449329250510401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8"/>
        <c:spPr>
          <a:solidFill>
            <a:schemeClr val="accent1"/>
          </a:solidFill>
          <a:ln w="19050">
            <a:solidFill>
              <a:schemeClr val="lt1"/>
            </a:solidFill>
          </a:ln>
          <a:effectLst/>
        </c:spPr>
        <c:marker>
          <c:symbol val="circle"/>
          <c:size val="5"/>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dLbl>
          <c:idx val="0"/>
          <c:layout>
            <c:manualLayout>
              <c:x val="3.13955916800722E-2"/>
              <c:y val="-2.31184032029546E-2"/>
            </c:manualLayout>
          </c:layout>
          <c:tx>
            <c:rich>
              <a:bodyPr/>
              <a:lstStyle/>
              <a:p>
                <a:r>
                  <a:rPr lang="en-US"/>
                  <a:t>&lt;1%</a:t>
                </a:r>
              </a:p>
              <a:p>
                <a:r>
                  <a:rPr lang="en-US"/>
                  <a:t>No Risk </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Lst>
        </c:dLbl>
      </c:pivotFmt>
      <c:pivotFmt>
        <c:idx val="38"/>
        <c:dLbl>
          <c:idx val="0"/>
          <c:layout>
            <c:manualLayout>
              <c:x val="-3.9479016735811202E-2"/>
              <c:y val="-1.97256612870901E-2"/>
            </c:manualLayout>
          </c:layout>
          <c:tx>
            <c:rich>
              <a:bodyPr/>
              <a:lstStyle/>
              <a:p>
                <a:fld id="{76937FAD-32DA-4C4A-8158-6D1F089EDCAE}" type="PERCENTAGE">
                  <a:rPr lang="en-US"/>
                  <a:pPr/>
                  <a:t>[PERCENTAGE]</a:t>
                </a:fld>
                <a:endParaRPr lang="en-US"/>
              </a:p>
              <a:p>
                <a:r>
                  <a:rPr lang="en-US"/>
                  <a:t>Some Risk</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9"/>
        <c:dLbl>
          <c:idx val="0"/>
          <c:tx>
            <c:rich>
              <a:bodyPr/>
              <a:lstStyle/>
              <a:p>
                <a:fld id="{1F292D31-7896-43D0-B350-B9DF53BD0BD0}" type="PERCENTAGE">
                  <a:rPr lang="en-US"/>
                  <a:pPr/>
                  <a:t>[PERCENTAGE]</a:t>
                </a:fld>
                <a:endParaRPr lang="en-US"/>
              </a:p>
              <a:p>
                <a:r>
                  <a:rPr lang="en-US"/>
                  <a:t>Self-Observation</a:t>
                </a:r>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0"/>
        <c:dLbl>
          <c:idx val="0"/>
          <c:tx>
            <c:rich>
              <a:bodyPr/>
              <a:lstStyle/>
              <a:p>
                <a:fld id="{8DF191D4-7C06-4E16-BAF1-FAD6D36A10FC}" type="PERCENTAGE">
                  <a:rPr lang="en-US"/>
                  <a:pPr/>
                  <a:t>[PERCENTAGE]</a:t>
                </a:fld>
                <a:endParaRPr lang="en-US"/>
              </a:p>
              <a:p>
                <a:r>
                  <a:rPr lang="en-US"/>
                  <a:t>Low Risk</a:t>
                </a:r>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2"/>
        <c:spPr>
          <a:solidFill>
            <a:schemeClr val="accent1"/>
          </a:solidFill>
          <a:ln w="19050">
            <a:solidFill>
              <a:schemeClr val="lt1"/>
            </a:solidFill>
          </a:ln>
          <a:effectLst/>
        </c:spPr>
      </c:pivotFmt>
      <c:pivotFmt>
        <c:idx val="43"/>
        <c:spPr>
          <a:solidFill>
            <a:schemeClr val="accent1"/>
          </a:solidFill>
          <a:ln w="19050">
            <a:solidFill>
              <a:schemeClr val="lt1"/>
            </a:solidFill>
          </a:ln>
          <a:effectLst/>
        </c:spPr>
      </c:pivotFmt>
      <c:pivotFmt>
        <c:idx val="44"/>
        <c:spPr>
          <a:solidFill>
            <a:schemeClr val="accent1"/>
          </a:solidFill>
          <a:ln w="19050">
            <a:solidFill>
              <a:schemeClr val="lt1"/>
            </a:solidFill>
          </a:ln>
          <a:effectLst/>
        </c:spPr>
      </c:pivotFmt>
      <c:pivotFmt>
        <c:idx val="45"/>
        <c:spPr>
          <a:solidFill>
            <a:schemeClr val="accent1"/>
          </a:solidFill>
          <a:ln w="19050">
            <a:solidFill>
              <a:schemeClr val="lt1"/>
            </a:solidFill>
          </a:ln>
          <a:effectLst/>
        </c:spPr>
      </c:pivotFmt>
      <c:pivotFmt>
        <c:idx val="46"/>
        <c:spPr>
          <a:solidFill>
            <a:schemeClr val="accent1"/>
          </a:solidFill>
          <a:ln w="19050">
            <a:solidFill>
              <a:schemeClr val="lt1"/>
            </a:solidFill>
          </a:ln>
          <a:effectLst/>
        </c:spPr>
      </c:pivotFmt>
      <c:pivotFmt>
        <c:idx val="4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8"/>
        <c:spPr>
          <a:solidFill>
            <a:schemeClr val="accent1"/>
          </a:solidFill>
          <a:ln w="19050">
            <a:solidFill>
              <a:schemeClr val="lt1"/>
            </a:solidFill>
          </a:ln>
          <a:effectLst/>
        </c:spPr>
      </c:pivotFmt>
      <c:pivotFmt>
        <c:idx val="49"/>
        <c:spPr>
          <a:solidFill>
            <a:schemeClr val="accent1"/>
          </a:solidFill>
          <a:ln w="19050">
            <a:solidFill>
              <a:schemeClr val="lt1"/>
            </a:solidFill>
          </a:ln>
          <a:effectLst/>
        </c:spPr>
      </c:pivotFmt>
      <c:pivotFmt>
        <c:idx val="50"/>
        <c:spPr>
          <a:solidFill>
            <a:schemeClr val="accent1"/>
          </a:solidFill>
          <a:ln w="19050">
            <a:solidFill>
              <a:schemeClr val="lt1"/>
            </a:solidFill>
          </a:ln>
          <a:effectLst/>
        </c:spPr>
      </c:pivotFmt>
      <c:pivotFmt>
        <c:idx val="51"/>
        <c:spPr>
          <a:solidFill>
            <a:schemeClr val="accent1"/>
          </a:solidFill>
          <a:ln w="19050">
            <a:solidFill>
              <a:schemeClr val="lt1"/>
            </a:solidFill>
          </a:ln>
          <a:effectLst/>
        </c:spPr>
      </c:pivotFmt>
      <c:pivotFmt>
        <c:idx val="52"/>
        <c:spPr>
          <a:solidFill>
            <a:schemeClr val="accent1"/>
          </a:solidFill>
          <a:ln w="19050">
            <a:solidFill>
              <a:schemeClr val="lt1"/>
            </a:solidFill>
          </a:ln>
          <a:effectLst/>
        </c:spPr>
      </c:pivotFmt>
    </c:pivotFmts>
    <c:plotArea>
      <c:layout>
        <c:manualLayout>
          <c:layoutTarget val="inner"/>
          <c:xMode val="edge"/>
          <c:yMode val="edge"/>
          <c:x val="0.242051570043989"/>
          <c:y val="5.66498089874483E-2"/>
          <c:w val="0.57537453183520604"/>
          <c:h val="0.93318147304479904"/>
        </c:manualLayout>
      </c:layout>
      <c:pieChart>
        <c:varyColors val="1"/>
        <c:ser>
          <c:idx val="0"/>
          <c:order val="0"/>
          <c:tx>
            <c:strRef>
              <c:f>'Pie Chart PUMs by HSR'!$B$3</c:f>
              <c:strCache>
                <c:ptCount val="1"/>
                <c:pt idx="0">
                  <c:v>Total</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48-4918-BD4C-13B77FC3D2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A48-4918-BD4C-13B77FC3D2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48-4918-BD4C-13B77FC3D21D}"/>
              </c:ext>
            </c:extLst>
          </c:dPt>
          <c:dPt>
            <c:idx val="3"/>
            <c:bubble3D val="0"/>
            <c:explosion val="0"/>
            <c:spPr>
              <a:solidFill>
                <a:schemeClr val="accent4"/>
              </a:solidFill>
              <a:ln w="19050">
                <a:solidFill>
                  <a:schemeClr val="lt1"/>
                </a:solidFill>
              </a:ln>
              <a:effectLst/>
            </c:spPr>
            <c:extLst>
              <c:ext xmlns:c16="http://schemas.microsoft.com/office/drawing/2014/chart" uri="{C3380CC4-5D6E-409C-BE32-E72D297353CC}">
                <c16:uniqueId val="{00000007-2A48-4918-BD4C-13B77FC3D21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A48-4918-BD4C-13B77FC3D21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A48-4918-BD4C-13B77FC3D21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A48-4918-BD4C-13B77FC3D21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A48-4918-BD4C-13B77FC3D21D}"/>
              </c:ext>
            </c:extLst>
          </c:dPt>
          <c:dLbls>
            <c:dLbl>
              <c:idx val="0"/>
              <c:layout>
                <c:manualLayout>
                  <c:x val="-1.32372826229604E-2"/>
                  <c:y val="5.5180758825760699E-2"/>
                </c:manualLayout>
              </c:layout>
              <c:tx>
                <c:rich>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fld id="{A57348BC-186B-4A59-B875-754FBA17568B}" type="PERCENTAGE">
                      <a:rPr lang="en-US" sz="1300" smtClean="0"/>
                      <a:pPr>
                        <a:defRPr sz="1300" b="1"/>
                      </a:pPr>
                      <a:t>[PERCENTAGE]</a:t>
                    </a:fld>
                    <a:endParaRPr lang="en-US" sz="1300" dirty="0"/>
                  </a:p>
                  <a:p>
                    <a:pPr>
                      <a:defRPr sz="1300" b="1"/>
                    </a:pPr>
                    <a:r>
                      <a:rPr lang="en-US" sz="1300" dirty="0"/>
                      <a:t>Other</a:t>
                    </a:r>
                  </a:p>
                </c:rich>
              </c:tx>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48-4918-BD4C-13B77FC3D21D}"/>
                </c:ext>
              </c:extLst>
            </c:dLbl>
            <c:dLbl>
              <c:idx val="1"/>
              <c:layout>
                <c:manualLayout>
                  <c:x val="-9.4355956863963905E-2"/>
                  <c:y val="0.167580210759356"/>
                </c:manualLayout>
              </c:layout>
              <c:tx>
                <c:rich>
                  <a:bodyPr/>
                  <a:lstStyle/>
                  <a:p>
                    <a:r>
                      <a:rPr lang="en-US" dirty="0"/>
                      <a:t>Guinea</a:t>
                    </a:r>
                  </a:p>
                  <a:p>
                    <a:fld id="{F67AA87E-560F-43F9-A337-271575094A95}" type="PERCENTAGE">
                      <a:rPr lang="en-US"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48-4918-BD4C-13B77FC3D21D}"/>
                </c:ext>
              </c:extLst>
            </c:dLbl>
            <c:dLbl>
              <c:idx val="2"/>
              <c:layout>
                <c:manualLayout>
                  <c:x val="3.2225998162310802E-2"/>
                  <c:y val="2.76973704622634E-2"/>
                </c:manualLayout>
              </c:layout>
              <c:tx>
                <c:rich>
                  <a:bodyPr/>
                  <a:lstStyle/>
                  <a:p>
                    <a:r>
                      <a:rPr lang="en-US"/>
                      <a:t>Multiple W African Countries</a:t>
                    </a:r>
                  </a:p>
                  <a:p>
                    <a:fld id="{48723CA2-DF41-41C8-A567-488128BB068F}" type="PERCENTAGE">
                      <a:rPr lang="en-US"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A48-4918-BD4C-13B77FC3D21D}"/>
                </c:ext>
              </c:extLst>
            </c:dLbl>
            <c:dLbl>
              <c:idx val="3"/>
              <c:tx>
                <c:rich>
                  <a:bodyPr/>
                  <a:lstStyle/>
                  <a:p>
                    <a:r>
                      <a:rPr lang="en-US"/>
                      <a:t>Liberia</a:t>
                    </a:r>
                  </a:p>
                  <a:p>
                    <a:fld id="{E2F8E9AF-7161-4E3C-891F-FED71D442604}" type="PERCENTAGE">
                      <a:rPr lang="en-US" smtClean="0"/>
                      <a:pPr/>
                      <a:t>[PERCENTAGE]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A48-4918-BD4C-13B77FC3D21D}"/>
                </c:ext>
              </c:extLst>
            </c:dLbl>
            <c:dLbl>
              <c:idx val="4"/>
              <c:layout>
                <c:manualLayout>
                  <c:x val="0.125644018065242"/>
                  <c:y val="0.19204703202425299"/>
                </c:manualLayout>
              </c:layout>
              <c:tx>
                <c:rich>
                  <a:bodyPr/>
                  <a:lstStyle/>
                  <a:p>
                    <a:r>
                      <a:rPr lang="en-US" dirty="0"/>
                      <a:t>Sierra Leone</a:t>
                    </a:r>
                  </a:p>
                  <a:p>
                    <a:fld id="{632D33D9-5498-44AB-BC3D-DA21CC961F9F}" type="PERCENTAGE">
                      <a:rPr lang="en-US"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A48-4918-BD4C-13B77FC3D21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 PUMs by HSR'!$A$4:$A$9</c:f>
              <c:strCache>
                <c:ptCount val="5"/>
                <c:pt idx="0">
                  <c:v>Group1</c:v>
                </c:pt>
                <c:pt idx="1">
                  <c:v>Group2</c:v>
                </c:pt>
                <c:pt idx="2">
                  <c:v>Group3</c:v>
                </c:pt>
                <c:pt idx="3">
                  <c:v>Group5</c:v>
                </c:pt>
                <c:pt idx="4">
                  <c:v>Group7</c:v>
                </c:pt>
              </c:strCache>
            </c:strRef>
          </c:cat>
          <c:val>
            <c:numRef>
              <c:f>'Pie Chart PUMs by HSR'!$B$4:$B$9</c:f>
              <c:numCache>
                <c:formatCode>General</c:formatCode>
                <c:ptCount val="5"/>
                <c:pt idx="0">
                  <c:v>55</c:v>
                </c:pt>
                <c:pt idx="1">
                  <c:v>274</c:v>
                </c:pt>
                <c:pt idx="2">
                  <c:v>21</c:v>
                </c:pt>
                <c:pt idx="3">
                  <c:v>748</c:v>
                </c:pt>
                <c:pt idx="4">
                  <c:v>413</c:v>
                </c:pt>
              </c:numCache>
            </c:numRef>
          </c:val>
          <c:extLst>
            <c:ext xmlns:c16="http://schemas.microsoft.com/office/drawing/2014/chart" uri="{C3380CC4-5D6E-409C-BE32-E72D297353CC}">
              <c16:uniqueId val="{00000010-2A48-4918-BD4C-13B77FC3D21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Final Diagnoses for Ebola PUIs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tint val="85000"/>
                      <a:shade val="98000"/>
                      <a:satMod val="110000"/>
                      <a:lumMod val="103000"/>
                    </a:schemeClr>
                  </a:gs>
                  <a:gs pos="50000">
                    <a:schemeClr val="accent1">
                      <a:shade val="85000"/>
                      <a:satMod val="105000"/>
                      <a:lumMod val="100000"/>
                    </a:schemeClr>
                  </a:gs>
                  <a:gs pos="100000">
                    <a:schemeClr val="accent1">
                      <a:shade val="60000"/>
                      <a:satMod val="120000"/>
                      <a:lumMod val="100000"/>
                    </a:schemeClr>
                  </a:gs>
                </a:gsLst>
                <a:lin ang="54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7DF-4B4C-ABAA-44855C7A6DE9}"/>
              </c:ext>
            </c:extLst>
          </c:dPt>
          <c:dPt>
            <c:idx val="1"/>
            <c:bubble3D val="0"/>
            <c:spPr>
              <a:solidFill>
                <a:schemeClr val="accent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97DF-4B4C-ABAA-44855C7A6DE9}"/>
              </c:ext>
            </c:extLst>
          </c:dPt>
          <c:dPt>
            <c:idx val="2"/>
            <c:bubble3D val="0"/>
            <c:spPr>
              <a:solidFill>
                <a:srgbClr val="00B05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97DF-4B4C-ABAA-44855C7A6DE9}"/>
              </c:ext>
            </c:extLst>
          </c:dPt>
          <c:dPt>
            <c:idx val="3"/>
            <c:bubble3D val="0"/>
            <c:spPr>
              <a:solidFill>
                <a:schemeClr val="bg2">
                  <a:lumMod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97DF-4B4C-ABAA-44855C7A6DE9}"/>
              </c:ext>
            </c:extLst>
          </c:dPt>
          <c:dPt>
            <c:idx val="4"/>
            <c:bubble3D val="0"/>
            <c:spPr>
              <a:gradFill rotWithShape="1">
                <a:gsLst>
                  <a:gs pos="0">
                    <a:schemeClr val="accent5">
                      <a:tint val="85000"/>
                      <a:shade val="98000"/>
                      <a:satMod val="110000"/>
                      <a:lumMod val="103000"/>
                    </a:schemeClr>
                  </a:gs>
                  <a:gs pos="50000">
                    <a:schemeClr val="accent5">
                      <a:shade val="85000"/>
                      <a:satMod val="105000"/>
                      <a:lumMod val="100000"/>
                    </a:schemeClr>
                  </a:gs>
                  <a:gs pos="100000">
                    <a:schemeClr val="accent5">
                      <a:shade val="60000"/>
                      <a:satMod val="120000"/>
                      <a:lumMod val="100000"/>
                    </a:schemeClr>
                  </a:gs>
                </a:gsLst>
                <a:lin ang="54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97DF-4B4C-ABAA-44855C7A6DE9}"/>
              </c:ext>
            </c:extLst>
          </c:dPt>
          <c:dLbls>
            <c:dLbl>
              <c:idx val="0"/>
              <c:layout>
                <c:manualLayout>
                  <c:x val="-0.178783957254425"/>
                  <c:y val="0.12926083355235199"/>
                </c:manualLayout>
              </c:layout>
              <c:tx>
                <c:rich>
                  <a:bodyPr/>
                  <a:lstStyle/>
                  <a:p>
                    <a:r>
                      <a:rPr lang="en-US" dirty="0"/>
                      <a:t>9 </a:t>
                    </a:r>
                  </a:p>
                  <a:p>
                    <a:r>
                      <a:rPr lang="en-US" dirty="0"/>
                      <a:t>Malaria</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7DF-4B4C-ABAA-44855C7A6DE9}"/>
                </c:ext>
              </c:extLst>
            </c:dLbl>
            <c:dLbl>
              <c:idx val="1"/>
              <c:layout>
                <c:manualLayout>
                  <c:x val="-9.2540712403487893E-2"/>
                  <c:y val="-0.19655194087382"/>
                </c:manualLayout>
              </c:layout>
              <c:tx>
                <c:rich>
                  <a:bodyPr/>
                  <a:lstStyle/>
                  <a:p>
                    <a:r>
                      <a:rPr lang="en-US" dirty="0"/>
                      <a:t>14 </a:t>
                    </a:r>
                  </a:p>
                  <a:p>
                    <a:r>
                      <a:rPr lang="en-US" dirty="0"/>
                      <a:t>Contact</a:t>
                    </a:r>
                    <a:r>
                      <a:rPr lang="en-US" baseline="0" dirty="0"/>
                      <a:t> with an EVD case</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7DF-4B4C-ABAA-44855C7A6DE9}"/>
                </c:ext>
              </c:extLst>
            </c:dLbl>
            <c:dLbl>
              <c:idx val="2"/>
              <c:layout>
                <c:manualLayout>
                  <c:x val="0.17256358614557099"/>
                  <c:y val="3.6993690389091602E-2"/>
                </c:manualLayout>
              </c:layout>
              <c:tx>
                <c:rich>
                  <a:bodyPr/>
                  <a:lstStyle/>
                  <a:p>
                    <a:r>
                      <a:rPr lang="en-US" dirty="0"/>
                      <a:t>7 </a:t>
                    </a:r>
                  </a:p>
                  <a:p>
                    <a:r>
                      <a:rPr lang="en-US" dirty="0"/>
                      <a:t>Self-limiting</a:t>
                    </a:r>
                    <a:r>
                      <a:rPr lang="en-US" baseline="0" dirty="0"/>
                      <a:t> </a:t>
                    </a:r>
                  </a:p>
                  <a:p>
                    <a:r>
                      <a:rPr lang="en-US" baseline="0" dirty="0"/>
                      <a:t>illness with no </a:t>
                    </a:r>
                  </a:p>
                  <a:p>
                    <a:r>
                      <a:rPr lang="en-US" baseline="0" dirty="0"/>
                      <a:t>diagnosis</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7DF-4B4C-ABAA-44855C7A6DE9}"/>
                </c:ext>
              </c:extLst>
            </c:dLbl>
            <c:dLbl>
              <c:idx val="3"/>
              <c:layout>
                <c:manualLayout>
                  <c:x val="8.6628870905509595E-2"/>
                  <c:y val="0.133766313564778"/>
                </c:manualLayout>
              </c:layout>
              <c:tx>
                <c:rich>
                  <a:bodyPr/>
                  <a:lstStyle/>
                  <a:p>
                    <a:r>
                      <a:rPr lang="en-US" dirty="0"/>
                      <a:t>2 </a:t>
                    </a:r>
                  </a:p>
                  <a:p>
                    <a:r>
                      <a:rPr lang="en-US" dirty="0"/>
                      <a:t>Cardiac</a:t>
                    </a:r>
                    <a:endParaRPr lang="en-US" baseline="0" dirty="0"/>
                  </a:p>
                  <a:p>
                    <a:r>
                      <a:rPr lang="en-US" baseline="0" dirty="0"/>
                      <a:t>illness</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97DF-4B4C-ABAA-44855C7A6DE9}"/>
                </c:ext>
              </c:extLst>
            </c:dLbl>
            <c:dLbl>
              <c:idx val="4"/>
              <c:layout>
                <c:manualLayout>
                  <c:x val="3.29514504085145E-2"/>
                  <c:y val="0.111099642301575"/>
                </c:manualLayout>
              </c:layout>
              <c:tx>
                <c:rich>
                  <a:bodyPr/>
                  <a:lstStyle/>
                  <a:p>
                    <a:r>
                      <a:rPr lang="en-US"/>
                      <a:t>2 </a:t>
                    </a:r>
                  </a:p>
                  <a:p>
                    <a:r>
                      <a:rPr lang="en-US"/>
                      <a:t>other</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7DF-4B4C-ABAA-44855C7A6DE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Sheet1!$A$1:$A$5</c:f>
              <c:strCache>
                <c:ptCount val="5"/>
                <c:pt idx="0">
                  <c:v># Malaria Postive</c:v>
                </c:pt>
                <c:pt idx="1">
                  <c:v># Contacts of Dallas cases</c:v>
                </c:pt>
                <c:pt idx="2">
                  <c:v># Self-limiting illness</c:v>
                </c:pt>
                <c:pt idx="3">
                  <c:v># Cardiac-related complications</c:v>
                </c:pt>
                <c:pt idx="4">
                  <c:v># other diagnosis</c:v>
                </c:pt>
              </c:strCache>
            </c:strRef>
          </c:cat>
          <c:val>
            <c:numRef>
              <c:f>Sheet1!$B$1:$B$5</c:f>
              <c:numCache>
                <c:formatCode>General</c:formatCode>
                <c:ptCount val="5"/>
                <c:pt idx="0">
                  <c:v>9</c:v>
                </c:pt>
                <c:pt idx="1">
                  <c:v>14</c:v>
                </c:pt>
                <c:pt idx="2">
                  <c:v>7</c:v>
                </c:pt>
                <c:pt idx="3">
                  <c:v>2</c:v>
                </c:pt>
                <c:pt idx="4">
                  <c:v>2</c:v>
                </c:pt>
              </c:numCache>
            </c:numRef>
          </c:val>
          <c:extLst>
            <c:ext xmlns:c16="http://schemas.microsoft.com/office/drawing/2014/chart" uri="{C3380CC4-5D6E-409C-BE32-E72D297353CC}">
              <c16:uniqueId val="{0000000A-97DF-4B4C-ABAA-44855C7A6DE9}"/>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[Avian Flu Monitoring Linelist Demobilized Responders.xlsx]Sheet1!PivotTable2</c:name>
    <c:fmtId val="32"/>
  </c:pivotSource>
  <c:chart>
    <c:autoTitleDeleted val="1"/>
    <c:pivotFmts>
      <c:pivotFmt>
        <c:idx val="0"/>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4"/>
          </a:solidFill>
          <a:ln>
            <a:noFill/>
          </a:ln>
          <a:effectLst/>
          <a:scene3d>
            <a:camera prst="orthographicFront"/>
            <a:lightRig rig="brightRoom" dir="t"/>
          </a:scene3d>
          <a:sp3d prstMaterial="flat">
            <a:bevelT w="50800" h="101600" prst="angle"/>
            <a:contourClr>
              <a:srgbClr val="000000"/>
            </a:contourClr>
          </a:sp3d>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fld id="{26DE2182-A230-4FE3-A1E2-DAD217790569}" type="PERCENTAGE">
                  <a:rPr lang="en-US"/>
                  <a:pPr>
                    <a:defRPr sz="900" b="1" i="0" u="none" strike="noStrike" kern="1200" baseline="0">
                      <a:solidFill>
                        <a:schemeClr val="lt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chemeClr val="accent3"/>
          </a:solidFill>
          <a:ln>
            <a:noFill/>
          </a:ln>
          <a:effectLst/>
          <a:scene3d>
            <a:camera prst="orthographicFront"/>
            <a:lightRig rig="brightRoom" dir="t"/>
          </a:scene3d>
          <a:sp3d prstMaterial="flat">
            <a:bevelT w="50800" h="101600" prst="angle"/>
            <a:contourClr>
              <a:srgbClr val="000000"/>
            </a:contourClr>
          </a:sp3d>
        </c:spPr>
        <c:dLbl>
          <c:idx val="0"/>
          <c:layout>
            <c:manualLayout>
              <c:x val="1.4985783027121599E-2"/>
              <c:y val="-2.6970326625838498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fld id="{21C48995-DA6B-40B9-BB1D-3EFBC4BC7564}" type="PERCENTAGE">
                  <a:rPr lang="en-US"/>
                  <a:pPr>
                    <a:defRPr sz="900" b="1" i="0" u="none" strike="noStrike" kern="1200" baseline="0">
                      <a:solidFill>
                        <a:schemeClr val="lt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accent2"/>
          </a:solidFill>
          <a:ln>
            <a:noFill/>
          </a:ln>
          <a:effectLst/>
          <a:scene3d>
            <a:camera prst="orthographicFront"/>
            <a:lightRig rig="brightRoom" dir="t"/>
          </a:scene3d>
          <a:sp3d prstMaterial="flat">
            <a:bevelT w="50800" h="101600" prst="angle"/>
            <a:contourClr>
              <a:srgbClr val="000000"/>
            </a:contourClr>
          </a:sp3d>
        </c:spPr>
        <c:dLbl>
          <c:idx val="0"/>
          <c:layout>
            <c:manualLayout>
              <c:x val="-3.1766185476815902E-3"/>
              <c:y val="1.54407261592301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CB44157A-F57F-400C-8638-A76E1A04122A}" type="PERCENTAGE">
                  <a:rPr lang="en-US"/>
                  <a:pPr>
                    <a:defRPr sz="900" b="1" i="0" u="none" strike="noStrike" kern="1200" baseline="0">
                      <a:solidFill>
                        <a:schemeClr val="lt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6.1444444444444399E-2"/>
                  <c:h val="6.0115923009623803E-2"/>
                </c:manualLayout>
              </c15:layout>
              <c15:dlblFieldTable/>
              <c15:showDataLabelsRange val="0"/>
            </c:ext>
          </c:extLst>
        </c:dLbl>
      </c:pivotFmt>
      <c:pivotFmt>
        <c:idx val="4"/>
        <c:spPr>
          <a:solidFill>
            <a:schemeClr val="accent1"/>
          </a:solidFill>
          <a:ln>
            <a:noFill/>
          </a:ln>
          <a:effectLst/>
          <a:scene3d>
            <a:camera prst="orthographicFront"/>
            <a:lightRig rig="brightRoom" dir="t"/>
          </a:scene3d>
          <a:sp3d prstMaterial="flat">
            <a:bevelT w="50800" h="101600" prst="angle"/>
            <a:contourClr>
              <a:srgbClr val="000000"/>
            </a:contourClr>
          </a:sp3d>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fld id="{57C6B592-023A-4021-96B6-5D845424FEE0}" type="PERCENTAGE">
                  <a:rPr lang="en-US"/>
                  <a:pPr>
                    <a:defRPr sz="900" b="1" i="0" u="none" strike="noStrike" kern="1200" baseline="0">
                      <a:solidFill>
                        <a:schemeClr val="lt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scene3d>
            <a:camera prst="orthographicFront"/>
            <a:lightRig rig="brightRoom" dir="t"/>
          </a:scene3d>
          <a:sp3d prstMaterial="flat">
            <a:bevelT w="50800" h="101600" prst="angle"/>
            <a:contourClr>
              <a:srgbClr val="000000"/>
            </a:contourClr>
          </a:sp3d>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fld id="{57C6B592-023A-4021-96B6-5D845424FEE0}" type="PERCENTAGE">
                  <a:rPr lang="en-US"/>
                  <a:pPr>
                    <a:defRPr sz="900" b="1" i="0" u="none" strike="noStrike" kern="1200" baseline="0">
                      <a:solidFill>
                        <a:schemeClr val="lt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7"/>
        <c:spPr>
          <a:solidFill>
            <a:schemeClr val="accent1"/>
          </a:solidFill>
          <a:ln>
            <a:noFill/>
          </a:ln>
          <a:effectLst/>
          <a:scene3d>
            <a:camera prst="orthographicFront"/>
            <a:lightRig rig="brightRoom" dir="t"/>
          </a:scene3d>
          <a:sp3d prstMaterial="flat">
            <a:bevelT w="50800" h="101600" prst="angle"/>
            <a:contourClr>
              <a:srgbClr val="000000"/>
            </a:contourClr>
          </a:sp3d>
        </c:spPr>
        <c:dLbl>
          <c:idx val="0"/>
          <c:layout>
            <c:manualLayout>
              <c:x val="-3.1766185476815902E-3"/>
              <c:y val="1.54407261592301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CB44157A-F57F-400C-8638-A76E1A04122A}" type="PERCENTAGE">
                  <a:rPr lang="en-US"/>
                  <a:pPr>
                    <a:defRPr sz="900" b="1" i="0" u="none" strike="noStrike" kern="1200" baseline="0">
                      <a:solidFill>
                        <a:schemeClr val="lt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6.1444444444444399E-2"/>
                  <c:h val="6.0115923009623803E-2"/>
                </c:manualLayout>
              </c15:layout>
              <c15:dlblFieldTable/>
              <c15:showDataLabelsRange val="0"/>
            </c:ext>
          </c:extLst>
        </c:dLbl>
      </c:pivotFmt>
      <c:pivotFmt>
        <c:idx val="8"/>
        <c:spPr>
          <a:solidFill>
            <a:schemeClr val="accent1"/>
          </a:solidFill>
          <a:ln>
            <a:noFill/>
          </a:ln>
          <a:effectLst/>
          <a:scene3d>
            <a:camera prst="orthographicFront"/>
            <a:lightRig rig="brightRoom" dir="t"/>
          </a:scene3d>
          <a:sp3d prstMaterial="flat">
            <a:bevelT w="50800" h="101600" prst="angle"/>
            <a:contourClr>
              <a:srgbClr val="000000"/>
            </a:contourClr>
          </a:sp3d>
        </c:spPr>
        <c:dLbl>
          <c:idx val="0"/>
          <c:layout>
            <c:manualLayout>
              <c:x val="1.4985783027121599E-2"/>
              <c:y val="-2.6970326625838498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fld id="{21C48995-DA6B-40B9-BB1D-3EFBC4BC7564}" type="PERCENTAGE">
                  <a:rPr lang="en-US"/>
                  <a:pPr>
                    <a:defRPr sz="900" b="1" i="0" u="none" strike="noStrike" kern="1200" baseline="0">
                      <a:solidFill>
                        <a:schemeClr val="lt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accent1"/>
          </a:solidFill>
          <a:ln>
            <a:noFill/>
          </a:ln>
          <a:effectLst/>
          <a:scene3d>
            <a:camera prst="orthographicFront"/>
            <a:lightRig rig="brightRoom" dir="t"/>
          </a:scene3d>
          <a:sp3d prstMaterial="flat">
            <a:bevelT w="50800" h="101600" prst="angle"/>
            <a:contourClr>
              <a:srgbClr val="000000"/>
            </a:contourClr>
          </a:sp3d>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fld id="{26DE2182-A230-4FE3-A1E2-DAD217790569}" type="PERCENTAGE">
                  <a:rPr lang="en-US"/>
                  <a:pPr>
                    <a:defRPr sz="900" b="1" i="0" u="none" strike="noStrike" kern="1200" baseline="0">
                      <a:solidFill>
                        <a:schemeClr val="lt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a:scene3d>
            <a:camera prst="orthographicFront"/>
            <a:lightRig rig="brightRoom" dir="t"/>
          </a:scene3d>
          <a:sp3d prstMaterial="flat">
            <a:bevelT w="50800" h="101600" prst="angle"/>
            <a:contourClr>
              <a:srgbClr val="000000"/>
            </a:contourClr>
          </a:sp3d>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fld id="{57C6B592-023A-4021-96B6-5D845424FEE0}" type="PERCENTAGE">
                  <a:rPr lang="en-US"/>
                  <a:pPr>
                    <a:defRPr sz="900" b="1" i="0" u="none" strike="noStrike" kern="1200" baseline="0">
                      <a:solidFill>
                        <a:schemeClr val="lt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solidFill>
            <a:schemeClr val="accent1"/>
          </a:solidFill>
          <a:ln>
            <a:noFill/>
          </a:ln>
          <a:effectLst/>
          <a:scene3d>
            <a:camera prst="orthographicFront"/>
            <a:lightRig rig="brightRoom" dir="t"/>
          </a:scene3d>
          <a:sp3d prstMaterial="flat">
            <a:bevelT w="50800" h="101600" prst="angle"/>
            <a:contourClr>
              <a:srgbClr val="000000"/>
            </a:contourClr>
          </a:sp3d>
        </c:spPr>
        <c:dLbl>
          <c:idx val="0"/>
          <c:layout>
            <c:manualLayout>
              <c:x val="-3.1766185476815902E-3"/>
              <c:y val="1.54407261592301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CB44157A-F57F-400C-8638-A76E1A04122A}" type="PERCENTAGE">
                  <a:rPr lang="en-US"/>
                  <a:pPr>
                    <a:defRPr sz="900" b="1" i="0" u="none" strike="noStrike" kern="1200" baseline="0">
                      <a:solidFill>
                        <a:schemeClr val="lt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6.1444444444444399E-2"/>
                  <c:h val="6.0115923009623803E-2"/>
                </c:manualLayout>
              </c15:layout>
              <c15:dlblFieldTable/>
              <c15:showDataLabelsRange val="0"/>
            </c:ext>
          </c:extLst>
        </c:dLbl>
      </c:pivotFmt>
      <c:pivotFmt>
        <c:idx val="13"/>
        <c:spPr>
          <a:solidFill>
            <a:schemeClr val="accent1"/>
          </a:solidFill>
          <a:ln>
            <a:noFill/>
          </a:ln>
          <a:effectLst/>
          <a:scene3d>
            <a:camera prst="orthographicFront"/>
            <a:lightRig rig="brightRoom" dir="t"/>
          </a:scene3d>
          <a:sp3d prstMaterial="flat">
            <a:bevelT w="50800" h="101600" prst="angle"/>
            <a:contourClr>
              <a:srgbClr val="000000"/>
            </a:contourClr>
          </a:sp3d>
        </c:spPr>
        <c:dLbl>
          <c:idx val="0"/>
          <c:layout>
            <c:manualLayout>
              <c:x val="1.4985783027121599E-2"/>
              <c:y val="-2.6970326625838498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fld id="{21C48995-DA6B-40B9-BB1D-3EFBC4BC7564}" type="PERCENTAGE">
                  <a:rPr lang="en-US"/>
                  <a:pPr>
                    <a:defRPr sz="900" b="1" i="0" u="none" strike="noStrike" kern="1200" baseline="0">
                      <a:solidFill>
                        <a:schemeClr val="lt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4"/>
        <c:spPr>
          <a:solidFill>
            <a:schemeClr val="accent1"/>
          </a:solidFill>
          <a:ln>
            <a:noFill/>
          </a:ln>
          <a:effectLst/>
          <a:scene3d>
            <a:camera prst="orthographicFront"/>
            <a:lightRig rig="brightRoom" dir="t"/>
          </a:scene3d>
          <a:sp3d prstMaterial="flat">
            <a:bevelT w="50800" h="101600" prst="angle"/>
            <a:contourClr>
              <a:srgbClr val="000000"/>
            </a:contourClr>
          </a:sp3d>
        </c:spPr>
        <c:dLbl>
          <c:idx val="0"/>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fld id="{26DE2182-A230-4FE3-A1E2-DAD217790569}" type="PERCENTAGE">
                  <a:rPr lang="en-US"/>
                  <a:pPr>
                    <a:defRPr sz="900" b="1" i="0" u="none" strike="noStrike" kern="1200" baseline="0">
                      <a:solidFill>
                        <a:schemeClr val="lt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pieChart>
        <c:varyColors val="1"/>
        <c:ser>
          <c:idx val="0"/>
          <c:order val="0"/>
          <c:tx>
            <c:strRef>
              <c:f>Sheet1!$B$1</c:f>
              <c:strCache>
                <c:ptCount val="1"/>
                <c:pt idx="0">
                  <c:v>Total</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02F-4199-B888-6D5B95BAE58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02F-4199-B888-6D5B95BAE58F}"/>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02F-4199-B888-6D5B95BAE58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02F-4199-B888-6D5B95BAE58F}"/>
              </c:ext>
            </c:extLst>
          </c:dPt>
          <c:dLbls>
            <c:dLbl>
              <c:idx val="0"/>
              <c:layout>
                <c:manualLayout>
                  <c:x val="-0.18119430971956901"/>
                  <c:y val="-0.22941905554014499"/>
                </c:manualLayout>
              </c:layout>
              <c:tx>
                <c:rich>
                  <a:bodyPr/>
                  <a:lstStyle/>
                  <a:p>
                    <a:r>
                      <a:rPr lang="sk-SK" dirty="0"/>
                      <a:t>HSR 6/5S</a:t>
                    </a:r>
                  </a:p>
                  <a:p>
                    <a:fld id="{57C6B592-023A-4021-96B6-5D845424FEE0}" type="PERCENTAGE">
                      <a:rPr lang="sk-SK"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2F-4199-B888-6D5B95BAE58F}"/>
                </c:ext>
              </c:extLst>
            </c:dLbl>
            <c:dLbl>
              <c:idx val="1"/>
              <c:layout>
                <c:manualLayout>
                  <c:x val="-5.3146669723965999E-3"/>
                  <c:y val="5.4351609777803102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r>
                      <a:rPr lang="sk-SK" sz="1400" dirty="0"/>
                      <a:t>HSR 8</a:t>
                    </a:r>
                  </a:p>
                  <a:p>
                    <a:pPr>
                      <a:defRPr sz="1400"/>
                    </a:pPr>
                    <a:r>
                      <a:rPr lang="sk-SK" sz="1400" dirty="0"/>
                      <a:t> </a:t>
                    </a:r>
                    <a:fld id="{CB44157A-F57F-400C-8638-A76E1A04122A}" type="PERCENTAGE">
                      <a:rPr lang="sk-SK" sz="1400" smtClean="0"/>
                      <a:pPr>
                        <a:defRPr sz="1400"/>
                      </a:pPr>
                      <a:t>[PERCENTAGE]</a:t>
                    </a:fld>
                    <a:endParaRPr lang="sk-SK" sz="140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4269186783645399"/>
                      <c:h val="0.167868831750074"/>
                    </c:manualLayout>
                  </c15:layout>
                  <c15:dlblFieldTable/>
                  <c15:showDataLabelsRange val="0"/>
                </c:ext>
                <c:ext xmlns:c16="http://schemas.microsoft.com/office/drawing/2014/chart" uri="{C3380CC4-5D6E-409C-BE32-E72D297353CC}">
                  <c16:uniqueId val="{00000003-D02F-4199-B888-6D5B95BAE58F}"/>
                </c:ext>
              </c:extLst>
            </c:dLbl>
            <c:dLbl>
              <c:idx val="2"/>
              <c:layout>
                <c:manualLayout>
                  <c:x val="5.2402463146159602E-2"/>
                  <c:y val="-4.9418942413680403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r>
                      <a:rPr lang="sk-SK" dirty="0"/>
                      <a:t>HSR 9/10</a:t>
                    </a:r>
                  </a:p>
                  <a:p>
                    <a:pPr>
                      <a:defRPr sz="1400"/>
                    </a:pPr>
                    <a:fld id="{21C48995-DA6B-40B9-BB1D-3EFBC4BC7564}" type="PERCENTAGE">
                      <a:rPr lang="sk-SK" smtClean="0"/>
                      <a:pPr>
                        <a:defRPr sz="1400"/>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7426488030151399"/>
                      <c:h val="0.122988028156234"/>
                    </c:manualLayout>
                  </c15:layout>
                  <c15:dlblFieldTable/>
                  <c15:showDataLabelsRange val="0"/>
                </c:ext>
                <c:ext xmlns:c16="http://schemas.microsoft.com/office/drawing/2014/chart" uri="{C3380CC4-5D6E-409C-BE32-E72D297353CC}">
                  <c16:uniqueId val="{00000005-D02F-4199-B888-6D5B95BAE58F}"/>
                </c:ext>
              </c:extLst>
            </c:dLbl>
            <c:dLbl>
              <c:idx val="3"/>
              <c:layout>
                <c:manualLayout>
                  <c:x val="0.108548266018034"/>
                  <c:y val="0.18232639388890801"/>
                </c:manualLayout>
              </c:layout>
              <c:tx>
                <c:rich>
                  <a:bodyPr/>
                  <a:lstStyle/>
                  <a:p>
                    <a:r>
                      <a:rPr lang="sk-SK" dirty="0"/>
                      <a:t>HSR 11</a:t>
                    </a:r>
                  </a:p>
                  <a:p>
                    <a:fld id="{26DE2182-A230-4FE3-A1E2-DAD217790569}" type="PERCENTAGE">
                      <a:rPr lang="sk-SK"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02F-4199-B888-6D5B95BAE58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6/5S</c:v>
                </c:pt>
                <c:pt idx="1">
                  <c:v>8</c:v>
                </c:pt>
                <c:pt idx="2">
                  <c:v>9/10</c:v>
                </c:pt>
                <c:pt idx="3">
                  <c:v>11</c:v>
                </c:pt>
              </c:strCache>
            </c:strRef>
          </c:cat>
          <c:val>
            <c:numRef>
              <c:f>Sheet1!$B$2:$B$6</c:f>
              <c:numCache>
                <c:formatCode>General</c:formatCode>
                <c:ptCount val="4"/>
                <c:pt idx="0">
                  <c:v>71</c:v>
                </c:pt>
                <c:pt idx="1">
                  <c:v>2</c:v>
                </c:pt>
                <c:pt idx="2">
                  <c:v>1</c:v>
                </c:pt>
                <c:pt idx="3">
                  <c:v>13</c:v>
                </c:pt>
              </c:numCache>
            </c:numRef>
          </c:val>
          <c:extLst>
            <c:ext xmlns:c16="http://schemas.microsoft.com/office/drawing/2014/chart" uri="{C3380CC4-5D6E-409C-BE32-E72D297353CC}">
              <c16:uniqueId val="{00000008-D02F-4199-B888-6D5B95BAE58F}"/>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[Avian Flu Monitoring Linelist Demobilized Responders.xlsx]Sheet2!PivotTable3</c:name>
    <c:fmtId val="8"/>
  </c:pivotSource>
  <c:chart>
    <c:autoTitleDeleted val="1"/>
    <c:pivotFmts>
      <c:pivotFmt>
        <c:idx val="0"/>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3"/>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4"/>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6"/>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s>
    <c:plotArea>
      <c:layout/>
      <c:pieChart>
        <c:varyColors val="1"/>
        <c:ser>
          <c:idx val="0"/>
          <c:order val="0"/>
          <c:tx>
            <c:strRef>
              <c:f>Sheet2!$B$1</c:f>
              <c:strCache>
                <c:ptCount val="1"/>
                <c:pt idx="0">
                  <c:v>Total</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296-401E-91A3-FB92FA418F6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296-401E-91A3-FB92FA418F63}"/>
              </c:ext>
            </c:extLst>
          </c:dPt>
          <c:dLbls>
            <c:dLbl>
              <c:idx val="0"/>
              <c:layout>
                <c:manualLayout>
                  <c:x val="-1.22688989911142E-2"/>
                  <c:y val="0.12173073837468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296-401E-91A3-FB92FA418F63}"/>
                </c:ext>
              </c:extLst>
            </c:dLbl>
            <c:dLbl>
              <c:idx val="1"/>
              <c:layout>
                <c:manualLayout>
                  <c:x val="3.5584570067774497E-2"/>
                  <c:y val="-0.1831352250779970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296-401E-91A3-FB92FA418F6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Sheet2!$A$2:$A$4</c:f>
              <c:strCache>
                <c:ptCount val="2"/>
                <c:pt idx="0">
                  <c:v>Low</c:v>
                </c:pt>
                <c:pt idx="1">
                  <c:v>Some/High</c:v>
                </c:pt>
              </c:strCache>
            </c:strRef>
          </c:cat>
          <c:val>
            <c:numRef>
              <c:f>Sheet2!$B$2:$B$4</c:f>
              <c:numCache>
                <c:formatCode>General</c:formatCode>
                <c:ptCount val="2"/>
                <c:pt idx="0">
                  <c:v>4</c:v>
                </c:pt>
                <c:pt idx="1">
                  <c:v>83</c:v>
                </c:pt>
              </c:numCache>
            </c:numRef>
          </c:val>
          <c:extLst>
            <c:ext xmlns:c16="http://schemas.microsoft.com/office/drawing/2014/chart" uri="{C3380CC4-5D6E-409C-BE32-E72D297353CC}">
              <c16:uniqueId val="{00000004-0296-401E-91A3-FB92FA418F6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4221753940687"/>
          <c:y val="0.41621060763631001"/>
          <c:w val="0.14207713330750099"/>
          <c:h val="0.16757854702124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[Avian Flu Monitoring Linelist Demobilized Responders.xlsx]Sheet4!PivotTable4</c:name>
    <c:fmtId val="8"/>
  </c:pivotSource>
  <c:chart>
    <c:autoTitleDeleted val="1"/>
    <c:pivotFmts>
      <c:pivotFmt>
        <c:idx val="0"/>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3"/>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4"/>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6"/>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s>
    <c:plotArea>
      <c:layout/>
      <c:pieChart>
        <c:varyColors val="1"/>
        <c:ser>
          <c:idx val="0"/>
          <c:order val="0"/>
          <c:tx>
            <c:strRef>
              <c:f>Sheet4!$B$1</c:f>
              <c:strCache>
                <c:ptCount val="1"/>
                <c:pt idx="0">
                  <c:v>Total</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2C4-416F-9586-BA804E1E64D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2C4-416F-9586-BA804E1E64D8}"/>
              </c:ext>
            </c:extLst>
          </c:dPt>
          <c:dLbls>
            <c:dLbl>
              <c:idx val="0"/>
              <c:layout>
                <c:manualLayout>
                  <c:x val="-0.14290810192356501"/>
                  <c:y val="-0.112159263110979"/>
                </c:manualLayout>
              </c:layout>
              <c:tx>
                <c:rich>
                  <a:bodyPr/>
                  <a:lstStyle/>
                  <a:p>
                    <a:fld id="{1B88E153-539F-4DAB-8989-1196DFCDC86F}" type="PERCENTAGE">
                      <a:rPr lang="en-US" smtClean="0"/>
                      <a:pPr/>
                      <a:t>[PERCENTAGE]</a:t>
                    </a:fld>
                    <a:endParaRPr lang="en-US" dirty="0"/>
                  </a:p>
                  <a:p>
                    <a:r>
                      <a:rPr lang="en-US" dirty="0"/>
                      <a:t>Contacted</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C4-416F-9586-BA804E1E64D8}"/>
                </c:ext>
              </c:extLst>
            </c:dLbl>
            <c:dLbl>
              <c:idx val="1"/>
              <c:layout>
                <c:manualLayout>
                  <c:x val="0.18143724454486501"/>
                  <c:y val="8.1838419254196895E-2"/>
                </c:manualLayout>
              </c:layout>
              <c:tx>
                <c:rich>
                  <a:bodyPr/>
                  <a:lstStyle/>
                  <a:p>
                    <a:fld id="{7563FB96-D5D0-4E6F-8AE9-6EA05E71D527}" type="PERCENTAGE">
                      <a:rPr lang="en-US" smtClean="0"/>
                      <a:pPr/>
                      <a:t>[PERCENTAGE]</a:t>
                    </a:fld>
                    <a:endParaRPr lang="en-US" dirty="0"/>
                  </a:p>
                  <a:p>
                    <a:r>
                      <a:rPr lang="en-US" dirty="0"/>
                      <a:t>Not</a:t>
                    </a:r>
                    <a:r>
                      <a:rPr lang="en-US" baseline="0" dirty="0"/>
                      <a:t> Contacted</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C4-416F-9586-BA804E1E64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Sheet4!$A$2:$A$4</c:f>
              <c:strCache>
                <c:ptCount val="2"/>
                <c:pt idx="0">
                  <c:v>Group1</c:v>
                </c:pt>
                <c:pt idx="1">
                  <c:v>Group2</c:v>
                </c:pt>
              </c:strCache>
            </c:strRef>
          </c:cat>
          <c:val>
            <c:numRef>
              <c:f>Sheet4!$B$2:$B$4</c:f>
              <c:numCache>
                <c:formatCode>General</c:formatCode>
                <c:ptCount val="2"/>
                <c:pt idx="0">
                  <c:v>51</c:v>
                </c:pt>
                <c:pt idx="1">
                  <c:v>36</c:v>
                </c:pt>
              </c:numCache>
            </c:numRef>
          </c:val>
          <c:extLst>
            <c:ext xmlns:c16="http://schemas.microsoft.com/office/drawing/2014/chart" uri="{C3380CC4-5D6E-409C-BE32-E72D297353CC}">
              <c16:uniqueId val="{00000004-42C4-416F-9586-BA804E1E64D8}"/>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PowerPoint]Sheet1!PivotTable5</c:name>
    <c:fmtId val="-1"/>
  </c:pivotSource>
  <c:chart>
    <c:autoTitleDeleted val="1"/>
    <c:pivotFmts>
      <c:pivotFmt>
        <c:idx val="0"/>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marker>
          <c:symbol val="none"/>
        </c:marker>
      </c:pivotFmt>
      <c:pivotFmt>
        <c:idx val="1"/>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marker>
          <c:symbol val="none"/>
        </c:marker>
      </c:pivotFmt>
      <c:pivotFmt>
        <c:idx val="2"/>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3"/>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4"/>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5"/>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6"/>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marker>
          <c:symbol val="none"/>
        </c:marker>
      </c:pivotFmt>
      <c:pivotFmt>
        <c:idx val="7"/>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8"/>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9"/>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10"/>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s>
    <c:plotArea>
      <c:layout>
        <c:manualLayout>
          <c:layoutTarget val="inner"/>
          <c:xMode val="edge"/>
          <c:yMode val="edge"/>
          <c:x val="0.113852268031211"/>
          <c:y val="6.6977869328293194E-2"/>
          <c:w val="0.76941887610743398"/>
          <c:h val="0.93302213067170703"/>
        </c:manualLayout>
      </c:layout>
      <c:ofPieChart>
        <c:ofPieType val="pie"/>
        <c:varyColors val="1"/>
        <c:ser>
          <c:idx val="0"/>
          <c:order val="0"/>
          <c:tx>
            <c:strRef>
              <c:f>Sheet1!$F$5</c:f>
              <c:strCache>
                <c:ptCount val="1"/>
                <c:pt idx="0">
                  <c:v>Total</c:v>
                </c:pt>
              </c:strCache>
            </c:strRef>
          </c:tx>
          <c:dPt>
            <c:idx val="0"/>
            <c:bubble3D val="0"/>
            <c:spPr>
              <a:solidFill>
                <a:schemeClr val="tx2">
                  <a:lumMod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06F-4B8B-96C7-8B88E6EA93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06F-4B8B-96C7-8B88E6EA937C}"/>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06F-4B8B-96C7-8B88E6EA937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006F-4B8B-96C7-8B88E6EA937C}"/>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006F-4B8B-96C7-8B88E6EA937C}"/>
              </c:ext>
            </c:extLst>
          </c:dPt>
          <c:dLbls>
            <c:dLbl>
              <c:idx val="0"/>
              <c:layout>
                <c:manualLayout>
                  <c:x val="0.13944726808604899"/>
                  <c:y val="-1.08043415696563E-16"/>
                </c:manualLayout>
              </c:layout>
              <c:tx>
                <c:rich>
                  <a:bodyPr/>
                  <a:lstStyle/>
                  <a:p>
                    <a:r>
                      <a:rPr lang="en-US" dirty="0"/>
                      <a:t>36</a:t>
                    </a:r>
                    <a:r>
                      <a:rPr lang="en-US" baseline="0" dirty="0"/>
                      <a:t> </a:t>
                    </a:r>
                  </a:p>
                  <a:p>
                    <a:r>
                      <a:rPr lang="en-US" baseline="0" dirty="0"/>
                      <a:t>Not </a:t>
                    </a:r>
                  </a:p>
                  <a:p>
                    <a:r>
                      <a:rPr lang="en-US" baseline="0" dirty="0"/>
                      <a:t>Contacted</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06F-4B8B-96C7-8B88E6EA937C}"/>
                </c:ext>
              </c:extLst>
            </c:dLbl>
            <c:dLbl>
              <c:idx val="1"/>
              <c:layout>
                <c:manualLayout>
                  <c:x val="0.13239160092339"/>
                  <c:y val="0.10791968159229801"/>
                </c:manualLayout>
              </c:layout>
              <c:tx>
                <c:rich>
                  <a:bodyPr/>
                  <a:lstStyle/>
                  <a:p>
                    <a:fld id="{0CAE6AA6-0854-45A8-9028-66F0EB87F108}" type="VALUE">
                      <a:rPr lang="en-US" smtClean="0"/>
                      <a:pPr/>
                      <a:t>[VALUE]</a:t>
                    </a:fld>
                    <a:r>
                      <a:rPr lang="en-US" dirty="0"/>
                      <a:t> </a:t>
                    </a:r>
                  </a:p>
                  <a:p>
                    <a:r>
                      <a:rPr lang="en-US" dirty="0"/>
                      <a:t>No Symptoms</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06F-4B8B-96C7-8B88E6EA937C}"/>
                </c:ext>
              </c:extLst>
            </c:dLbl>
            <c:dLbl>
              <c:idx val="2"/>
              <c:layout>
                <c:manualLayout>
                  <c:x val="0"/>
                  <c:y val="4.5540709790795497E-2"/>
                </c:manualLayout>
              </c:layout>
              <c:tx>
                <c:rich>
                  <a:bodyPr/>
                  <a:lstStyle/>
                  <a:p>
                    <a:fld id="{C4271F8E-FABD-4F35-9FE0-3B08A11D7332}" type="VALUE">
                      <a:rPr lang="en-US" smtClean="0"/>
                      <a:pPr/>
                      <a:t>[VALUE]</a:t>
                    </a:fld>
                    <a:r>
                      <a:rPr lang="en-US" dirty="0"/>
                      <a:t> Not Tested</a:t>
                    </a:r>
                  </a:p>
                  <a:p>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06F-4B8B-96C7-8B88E6EA937C}"/>
                </c:ext>
              </c:extLst>
            </c:dLbl>
            <c:dLbl>
              <c:idx val="3"/>
              <c:layout>
                <c:manualLayout>
                  <c:x val="-2.7534545060834501E-2"/>
                  <c:y val="2.9639118448351799E-2"/>
                </c:manualLayout>
              </c:layout>
              <c:tx>
                <c:rich>
                  <a:bodyPr/>
                  <a:lstStyle/>
                  <a:p>
                    <a:fld id="{F25573AA-9387-4F99-AF70-FF911FD1E1D1}" type="VALUE">
                      <a:rPr lang="en-US" smtClean="0"/>
                      <a:pPr/>
                      <a:t>[VALUE]</a:t>
                    </a:fld>
                    <a:r>
                      <a:rPr lang="en-US" dirty="0"/>
                      <a:t> </a:t>
                    </a:r>
                  </a:p>
                  <a:p>
                    <a:r>
                      <a:rPr lang="en-US" dirty="0"/>
                      <a:t>Tested</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06F-4B8B-96C7-8B88E6EA937C}"/>
                </c:ext>
              </c:extLst>
            </c:dLbl>
            <c:dLbl>
              <c:idx val="4"/>
              <c:layout>
                <c:manualLayout>
                  <c:x val="-0.14008136646165001"/>
                  <c:y val="-1.17866905989077E-2"/>
                </c:manualLayout>
              </c:layout>
              <c:tx>
                <c:rich>
                  <a:bodyPr/>
                  <a:lstStyle/>
                  <a:p>
                    <a:fld id="{1F175E0A-53E8-4AA3-B63D-5756C46A1B6D}" type="VALUE">
                      <a:rPr lang="en-US" smtClean="0"/>
                      <a:pPr/>
                      <a:t>[VALUE]</a:t>
                    </a:fld>
                    <a:endParaRPr lang="en-US" dirty="0"/>
                  </a:p>
                  <a:p>
                    <a:r>
                      <a:rPr lang="en-US" dirty="0"/>
                      <a:t>Contacted</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06F-4B8B-96C7-8B88E6EA93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Sheet1!$E$6:$E$10</c:f>
              <c:strCache>
                <c:ptCount val="4"/>
                <c:pt idx="0">
                  <c:v>Not contacted</c:v>
                </c:pt>
                <c:pt idx="1">
                  <c:v>No symptoms</c:v>
                </c:pt>
                <c:pt idx="2">
                  <c:v>Symptomatic but not tested</c:v>
                </c:pt>
                <c:pt idx="3">
                  <c:v>Tested</c:v>
                </c:pt>
              </c:strCache>
            </c:strRef>
          </c:cat>
          <c:val>
            <c:numRef>
              <c:f>Sheet1!$F$6:$F$10</c:f>
              <c:numCache>
                <c:formatCode>General</c:formatCode>
                <c:ptCount val="4"/>
                <c:pt idx="0">
                  <c:v>36</c:v>
                </c:pt>
                <c:pt idx="1">
                  <c:v>39</c:v>
                </c:pt>
                <c:pt idx="2">
                  <c:v>4</c:v>
                </c:pt>
                <c:pt idx="3">
                  <c:v>8</c:v>
                </c:pt>
              </c:numCache>
            </c:numRef>
          </c:val>
          <c:extLst>
            <c:ext xmlns:c16="http://schemas.microsoft.com/office/drawing/2014/chart" uri="{C3380CC4-5D6E-409C-BE32-E72D297353CC}">
              <c16:uniqueId val="{0000000A-006F-4B8B-96C7-8B88E6EA937C}"/>
            </c:ext>
          </c:extLst>
        </c:ser>
        <c:dLbls>
          <c:dLblPos val="inEnd"/>
          <c:showLegendKey val="0"/>
          <c:showVal val="0"/>
          <c:showCatName val="0"/>
          <c:showSerName val="0"/>
          <c:showPercent val="1"/>
          <c:showBubbleSize val="0"/>
          <c:showLeaderLines val="1"/>
        </c:dLbls>
        <c:gapWidth val="100"/>
        <c:splitType val="cust"/>
        <c:custSplit>
          <c:secondPiePt val="1"/>
          <c:secondPiePt val="2"/>
          <c:secondPiePt val="3"/>
        </c:custSplit>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r"/>
      <c:layout>
        <c:manualLayout>
          <c:xMode val="edge"/>
          <c:yMode val="edge"/>
          <c:x val="2.0971155442826999E-2"/>
          <c:y val="4.8973699438461603E-2"/>
          <c:w val="0.96869116885738604"/>
          <c:h val="0.12333518795827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CADB67-4116-F84D-A4EE-B6E5F696998F}" type="datetimeFigureOut">
              <a:rPr lang="en-US" smtClean="0"/>
              <a:t>2/17/2023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696D-BC56-1343-9512-9574C85F72B9}" type="slidenum">
              <a:rPr lang="en-US" smtClean="0"/>
              <a:t>‹#›</a:t>
            </a:fld>
            <a:endParaRPr lang="en-US"/>
          </a:p>
        </p:txBody>
      </p:sp>
    </p:spTree>
    <p:extLst>
      <p:ext uri="{BB962C8B-B14F-4D97-AF65-F5344CB8AC3E}">
        <p14:creationId xmlns:p14="http://schemas.microsoft.com/office/powerpoint/2010/main" val="1946295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9EFB2-55D1-49AA-87B1-8D2139239208}"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A0821-BF65-4860-9664-C6C3E643AEA1}" type="slidenum">
              <a:rPr lang="en-US" smtClean="0"/>
              <a:t>‹#›</a:t>
            </a:fld>
            <a:endParaRPr lang="en-US"/>
          </a:p>
        </p:txBody>
      </p:sp>
    </p:spTree>
    <p:extLst>
      <p:ext uri="{BB962C8B-B14F-4D97-AF65-F5344CB8AC3E}">
        <p14:creationId xmlns:p14="http://schemas.microsoft.com/office/powerpoint/2010/main" val="48687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A0821-BF65-4860-9664-C6C3E643AEA1}" type="slidenum">
              <a:rPr lang="en-US" smtClean="0"/>
              <a:t>1</a:t>
            </a:fld>
            <a:endParaRPr lang="en-US"/>
          </a:p>
        </p:txBody>
      </p:sp>
    </p:spTree>
    <p:extLst>
      <p:ext uri="{BB962C8B-B14F-4D97-AF65-F5344CB8AC3E}">
        <p14:creationId xmlns:p14="http://schemas.microsoft.com/office/powerpoint/2010/main" val="1535916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A0821-BF65-4860-9664-C6C3E643AEA1}" type="slidenum">
              <a:rPr lang="en-US" smtClean="0"/>
              <a:t>10</a:t>
            </a:fld>
            <a:endParaRPr lang="en-US"/>
          </a:p>
        </p:txBody>
      </p:sp>
    </p:spTree>
    <p:extLst>
      <p:ext uri="{BB962C8B-B14F-4D97-AF65-F5344CB8AC3E}">
        <p14:creationId xmlns:p14="http://schemas.microsoft.com/office/powerpoint/2010/main" val="1944252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A0821-BF65-4860-9664-C6C3E643AEA1}" type="slidenum">
              <a:rPr lang="en-US" smtClean="0"/>
              <a:t>11</a:t>
            </a:fld>
            <a:endParaRPr lang="en-US"/>
          </a:p>
        </p:txBody>
      </p:sp>
    </p:spTree>
    <p:extLst>
      <p:ext uri="{BB962C8B-B14F-4D97-AF65-F5344CB8AC3E}">
        <p14:creationId xmlns:p14="http://schemas.microsoft.com/office/powerpoint/2010/main" val="939788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began interviewing these responders it became</a:t>
            </a:r>
            <a:r>
              <a:rPr lang="en-US" baseline="0" dirty="0"/>
              <a:t> quite clear that it was going to be difficult to distinguish between Some risk and High risk. The monitoring response is the same for both risk categories however. </a:t>
            </a:r>
            <a:endParaRPr lang="en-US" dirty="0"/>
          </a:p>
        </p:txBody>
      </p:sp>
      <p:sp>
        <p:nvSpPr>
          <p:cNvPr id="4" name="Slide Number Placeholder 3"/>
          <p:cNvSpPr>
            <a:spLocks noGrp="1"/>
          </p:cNvSpPr>
          <p:nvPr>
            <p:ph type="sldNum" sz="quarter" idx="10"/>
          </p:nvPr>
        </p:nvSpPr>
        <p:spPr/>
        <p:txBody>
          <a:bodyPr/>
          <a:lstStyle/>
          <a:p>
            <a:fld id="{EBCA0821-BF65-4860-9664-C6C3E643AEA1}" type="slidenum">
              <a:rPr lang="en-US" smtClean="0"/>
              <a:t>12</a:t>
            </a:fld>
            <a:endParaRPr lang="en-US"/>
          </a:p>
        </p:txBody>
      </p:sp>
    </p:spTree>
    <p:extLst>
      <p:ext uri="{BB962C8B-B14F-4D97-AF65-F5344CB8AC3E}">
        <p14:creationId xmlns:p14="http://schemas.microsoft.com/office/powerpoint/2010/main" val="1420041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were pretty substantial difficulties in reaching these individuals which we did not anticipate given the relative success of Ebola monitoring. </a:t>
            </a:r>
            <a:endParaRPr lang="en-US" dirty="0"/>
          </a:p>
        </p:txBody>
      </p:sp>
      <p:sp>
        <p:nvSpPr>
          <p:cNvPr id="4" name="Slide Number Placeholder 3"/>
          <p:cNvSpPr>
            <a:spLocks noGrp="1"/>
          </p:cNvSpPr>
          <p:nvPr>
            <p:ph type="sldNum" sz="quarter" idx="10"/>
          </p:nvPr>
        </p:nvSpPr>
        <p:spPr/>
        <p:txBody>
          <a:bodyPr/>
          <a:lstStyle/>
          <a:p>
            <a:fld id="{EBCA0821-BF65-4860-9664-C6C3E643AEA1}" type="slidenum">
              <a:rPr lang="en-US" smtClean="0"/>
              <a:t>13</a:t>
            </a:fld>
            <a:endParaRPr lang="en-US"/>
          </a:p>
        </p:txBody>
      </p:sp>
    </p:spTree>
    <p:extLst>
      <p:ext uri="{BB962C8B-B14F-4D97-AF65-F5344CB8AC3E}">
        <p14:creationId xmlns:p14="http://schemas.microsoft.com/office/powerpoint/2010/main" val="27489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A0821-BF65-4860-9664-C6C3E643AEA1}" type="slidenum">
              <a:rPr lang="en-US" smtClean="0"/>
              <a:t>14</a:t>
            </a:fld>
            <a:endParaRPr lang="en-US"/>
          </a:p>
        </p:txBody>
      </p:sp>
    </p:spTree>
    <p:extLst>
      <p:ext uri="{BB962C8B-B14F-4D97-AF65-F5344CB8AC3E}">
        <p14:creationId xmlns:p14="http://schemas.microsoft.com/office/powerpoint/2010/main" val="906116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A0821-BF65-4860-9664-C6C3E643AEA1}" type="slidenum">
              <a:rPr lang="en-US" smtClean="0"/>
              <a:t>15</a:t>
            </a:fld>
            <a:endParaRPr lang="en-US"/>
          </a:p>
        </p:txBody>
      </p:sp>
    </p:spTree>
    <p:extLst>
      <p:ext uri="{BB962C8B-B14F-4D97-AF65-F5344CB8AC3E}">
        <p14:creationId xmlns:p14="http://schemas.microsoft.com/office/powerpoint/2010/main" val="129340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case counts: over 28,639</a:t>
            </a:r>
            <a:r>
              <a:rPr lang="en-US" baseline="0" dirty="0"/>
              <a:t> cases of 11,316 deaths Roughly 40% mortality rate. 65% mortality in Guinea. </a:t>
            </a:r>
            <a:endParaRPr lang="en-US" dirty="0"/>
          </a:p>
        </p:txBody>
      </p:sp>
      <p:sp>
        <p:nvSpPr>
          <p:cNvPr id="4" name="Slide Number Placeholder 3"/>
          <p:cNvSpPr>
            <a:spLocks noGrp="1"/>
          </p:cNvSpPr>
          <p:nvPr>
            <p:ph type="sldNum" sz="quarter" idx="10"/>
          </p:nvPr>
        </p:nvSpPr>
        <p:spPr/>
        <p:txBody>
          <a:bodyPr/>
          <a:lstStyle/>
          <a:p>
            <a:fld id="{EBCA0821-BF65-4860-9664-C6C3E643AEA1}" type="slidenum">
              <a:rPr lang="en-US" smtClean="0"/>
              <a:t>2</a:t>
            </a:fld>
            <a:endParaRPr lang="en-US"/>
          </a:p>
        </p:txBody>
      </p:sp>
    </p:spTree>
    <p:extLst>
      <p:ext uri="{BB962C8B-B14F-4D97-AF65-F5344CB8AC3E}">
        <p14:creationId xmlns:p14="http://schemas.microsoft.com/office/powerpoint/2010/main" val="244036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Liberia – Ebola</a:t>
            </a:r>
            <a:r>
              <a:rPr lang="en-US" baseline="0" dirty="0"/>
              <a:t> free on May 9, 2015. Last cluster ended Jan 14, 2016</a:t>
            </a:r>
          </a:p>
          <a:p>
            <a:r>
              <a:rPr lang="en-US" baseline="0" dirty="0"/>
              <a:t>Guinea – Ebola free on Dec 29, 2015</a:t>
            </a:r>
          </a:p>
          <a:p>
            <a:r>
              <a:rPr lang="en-US" baseline="0" dirty="0"/>
              <a:t>Sierra Leone - Ebola free on Nov 7, 2015. New cluster on Jan 14, 2016 (day 63). Will enter 90-day surveillance on March 17. </a:t>
            </a:r>
            <a:endParaRPr lang="en-US" dirty="0"/>
          </a:p>
        </p:txBody>
      </p:sp>
      <p:sp>
        <p:nvSpPr>
          <p:cNvPr id="4" name="Slide Number Placeholder 3"/>
          <p:cNvSpPr>
            <a:spLocks noGrp="1"/>
          </p:cNvSpPr>
          <p:nvPr>
            <p:ph type="sldNum" sz="quarter" idx="10"/>
          </p:nvPr>
        </p:nvSpPr>
        <p:spPr/>
        <p:txBody>
          <a:bodyPr/>
          <a:lstStyle/>
          <a:p>
            <a:fld id="{EBCA0821-BF65-4860-9664-C6C3E643AEA1}" type="slidenum">
              <a:rPr lang="en-US" smtClean="0"/>
              <a:t>3</a:t>
            </a:fld>
            <a:endParaRPr lang="en-US"/>
          </a:p>
        </p:txBody>
      </p:sp>
    </p:spTree>
    <p:extLst>
      <p:ext uri="{BB962C8B-B14F-4D97-AF65-F5344CB8AC3E}">
        <p14:creationId xmlns:p14="http://schemas.microsoft.com/office/powerpoint/2010/main" val="139405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October 8, the CDC announced that enhanced entry screening at 5 major US airports (JFK, Newark, Washington/Dulles, Chicago</a:t>
            </a:r>
            <a:r>
              <a:rPr lang="en-US" baseline="0" dirty="0"/>
              <a:t> </a:t>
            </a:r>
            <a:r>
              <a:rPr lang="en-US" baseline="0" dirty="0" err="1"/>
              <a:t>O’hare</a:t>
            </a:r>
            <a:r>
              <a:rPr lang="en-US" baseline="0" dirty="0"/>
              <a:t>, and Atlanta) would commence in the coming week for all individuals arriving to the US from Ebola affected countries. Screening at these 5 airports would cover 94% of all travelers arriving from the three major Ebola affected countries of Liberia, Sierra Leone, and Guinea. Texas began receiving notification about arriving travelers on October 14, 2014. On October 22, 2014 the CDC announced and enhanced 21-day monitoring process to be implemented for all individuals returning from West Africa. </a:t>
            </a:r>
          </a:p>
          <a:p>
            <a:endParaRPr lang="en-US" baseline="0" dirty="0"/>
          </a:p>
          <a:p>
            <a:r>
              <a:rPr lang="en-US" baseline="0" dirty="0"/>
              <a:t>As you can see from the table by the time active monitoring was ended on </a:t>
            </a:r>
            <a:r>
              <a:rPr lang="en-US" baseline="0" dirty="0" err="1"/>
              <a:t>Decemeber</a:t>
            </a:r>
            <a:r>
              <a:rPr lang="en-US" baseline="0" dirty="0"/>
              <a:t> 27</a:t>
            </a:r>
            <a:r>
              <a:rPr lang="en-US" baseline="30000" dirty="0"/>
              <a:t>th</a:t>
            </a:r>
            <a:r>
              <a:rPr lang="en-US" baseline="0" dirty="0"/>
              <a:t>, 2015, Texas monitored 1511 individuals. </a:t>
            </a:r>
            <a:endParaRPr lang="en-US" dirty="0"/>
          </a:p>
        </p:txBody>
      </p:sp>
      <p:sp>
        <p:nvSpPr>
          <p:cNvPr id="4" name="Slide Number Placeholder 3"/>
          <p:cNvSpPr>
            <a:spLocks noGrp="1"/>
          </p:cNvSpPr>
          <p:nvPr>
            <p:ph type="sldNum" sz="quarter" idx="10"/>
          </p:nvPr>
        </p:nvSpPr>
        <p:spPr/>
        <p:txBody>
          <a:bodyPr/>
          <a:lstStyle/>
          <a:p>
            <a:fld id="{EBCA0821-BF65-4860-9664-C6C3E643AEA1}" type="slidenum">
              <a:rPr lang="en-US" smtClean="0"/>
              <a:t>4</a:t>
            </a:fld>
            <a:endParaRPr lang="en-US"/>
          </a:p>
        </p:txBody>
      </p:sp>
    </p:spTree>
    <p:extLst>
      <p:ext uri="{BB962C8B-B14F-4D97-AF65-F5344CB8AC3E}">
        <p14:creationId xmlns:p14="http://schemas.microsoft.com/office/powerpoint/2010/main" val="224937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A0821-BF65-4860-9664-C6C3E643AEA1}" type="slidenum">
              <a:rPr lang="en-US" smtClean="0"/>
              <a:t>5</a:t>
            </a:fld>
            <a:endParaRPr lang="en-US"/>
          </a:p>
        </p:txBody>
      </p:sp>
    </p:spTree>
    <p:extLst>
      <p:ext uri="{BB962C8B-B14F-4D97-AF65-F5344CB8AC3E}">
        <p14:creationId xmlns:p14="http://schemas.microsoft.com/office/powerpoint/2010/main" val="79362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a:t>
            </a:r>
            <a:r>
              <a:rPr lang="en-US" baseline="0" dirty="0"/>
              <a:t> under self-observation include travelers from Liberia who arrived to Texas during the time central office continued to receive notifications and travelers from Sierra Leone and Guinea who were transitioned to self-observation during their 21-day incubation period. </a:t>
            </a:r>
            <a:endParaRPr lang="en-US" dirty="0"/>
          </a:p>
        </p:txBody>
      </p:sp>
      <p:sp>
        <p:nvSpPr>
          <p:cNvPr id="4" name="Slide Number Placeholder 3"/>
          <p:cNvSpPr>
            <a:spLocks noGrp="1"/>
          </p:cNvSpPr>
          <p:nvPr>
            <p:ph type="sldNum" sz="quarter" idx="10"/>
          </p:nvPr>
        </p:nvSpPr>
        <p:spPr/>
        <p:txBody>
          <a:bodyPr/>
          <a:lstStyle/>
          <a:p>
            <a:fld id="{EBCA0821-BF65-4860-9664-C6C3E643AEA1}" type="slidenum">
              <a:rPr lang="en-US" smtClean="0"/>
              <a:t>6</a:t>
            </a:fld>
            <a:endParaRPr lang="en-US"/>
          </a:p>
        </p:txBody>
      </p:sp>
    </p:spTree>
    <p:extLst>
      <p:ext uri="{BB962C8B-B14F-4D97-AF65-F5344CB8AC3E}">
        <p14:creationId xmlns:p14="http://schemas.microsoft.com/office/powerpoint/2010/main" val="137046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A0821-BF65-4860-9664-C6C3E643AEA1}" type="slidenum">
              <a:rPr lang="en-US" smtClean="0"/>
              <a:t>7</a:t>
            </a:fld>
            <a:endParaRPr lang="en-US"/>
          </a:p>
        </p:txBody>
      </p:sp>
    </p:spTree>
    <p:extLst>
      <p:ext uri="{BB962C8B-B14F-4D97-AF65-F5344CB8AC3E}">
        <p14:creationId xmlns:p14="http://schemas.microsoft.com/office/powerpoint/2010/main" val="475906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100 FORMAL</a:t>
            </a:r>
            <a:r>
              <a:rPr lang="en-US" baseline="0" dirty="0"/>
              <a:t> inquiries to DSHS central/CDC. Many of these individuals did not meet criteria for clinical suspicion of Ebola (</a:t>
            </a:r>
            <a:r>
              <a:rPr lang="en-US" baseline="0" dirty="0" err="1"/>
              <a:t>ie</a:t>
            </a:r>
            <a:r>
              <a:rPr lang="en-US" baseline="0" dirty="0"/>
              <a:t>. No </a:t>
            </a:r>
            <a:r>
              <a:rPr lang="en-US" baseline="0" dirty="0" err="1"/>
              <a:t>ebola</a:t>
            </a:r>
            <a:r>
              <a:rPr lang="en-US" baseline="0" dirty="0"/>
              <a:t> symptoms, had not travelled to an EAC, had been more than 21 days).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BCA0821-BF65-4860-9664-C6C3E643AEA1}" type="slidenum">
              <a:rPr lang="en-US" smtClean="0"/>
              <a:t>8</a:t>
            </a:fld>
            <a:endParaRPr lang="en-US"/>
          </a:p>
        </p:txBody>
      </p:sp>
    </p:spTree>
    <p:extLst>
      <p:ext uri="{BB962C8B-B14F-4D97-AF65-F5344CB8AC3E}">
        <p14:creationId xmlns:p14="http://schemas.microsoft.com/office/powerpoint/2010/main" val="22303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A0821-BF65-4860-9664-C6C3E643AEA1}" type="slidenum">
              <a:rPr lang="en-US" smtClean="0"/>
              <a:t>9</a:t>
            </a:fld>
            <a:endParaRPr lang="en-US"/>
          </a:p>
        </p:txBody>
      </p:sp>
    </p:spTree>
    <p:extLst>
      <p:ext uri="{BB962C8B-B14F-4D97-AF65-F5344CB8AC3E}">
        <p14:creationId xmlns:p14="http://schemas.microsoft.com/office/powerpoint/2010/main" val="132895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2/17/2023</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2/17/2023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2/17/2023</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West Africa Traveler Monitoring Summary </a:t>
            </a:r>
          </a:p>
        </p:txBody>
      </p:sp>
      <p:sp>
        <p:nvSpPr>
          <p:cNvPr id="3" name="Subtitle 2"/>
          <p:cNvSpPr>
            <a:spLocks noGrp="1"/>
          </p:cNvSpPr>
          <p:nvPr>
            <p:ph type="subTitle" idx="1"/>
          </p:nvPr>
        </p:nvSpPr>
        <p:spPr/>
        <p:txBody>
          <a:bodyPr/>
          <a:lstStyle/>
          <a:p>
            <a:r>
              <a:rPr lang="en-US" dirty="0"/>
              <a:t>Keeley Morris, MPH</a:t>
            </a:r>
          </a:p>
        </p:txBody>
      </p:sp>
    </p:spTree>
    <p:extLst>
      <p:ext uri="{BB962C8B-B14F-4D97-AF65-F5344CB8AC3E}">
        <p14:creationId xmlns:p14="http://schemas.microsoft.com/office/powerpoint/2010/main" val="28358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Summary	</a:t>
            </a:r>
          </a:p>
        </p:txBody>
      </p:sp>
      <p:sp>
        <p:nvSpPr>
          <p:cNvPr id="3" name="Content Placeholder 2"/>
          <p:cNvSpPr>
            <a:spLocks noGrp="1"/>
          </p:cNvSpPr>
          <p:nvPr>
            <p:ph idx="1"/>
          </p:nvPr>
        </p:nvSpPr>
        <p:spPr>
          <a:xfrm>
            <a:off x="935996" y="2011679"/>
            <a:ext cx="10317926" cy="4656749"/>
          </a:xfrm>
        </p:spPr>
        <p:txBody>
          <a:bodyPr>
            <a:normAutofit lnSpcReduction="10000"/>
          </a:bodyPr>
          <a:lstStyle/>
          <a:p>
            <a:pPr marL="0" indent="0">
              <a:buNone/>
            </a:pPr>
            <a:r>
              <a:rPr lang="en-US" dirty="0"/>
              <a:t>January 15, 2016</a:t>
            </a:r>
          </a:p>
          <a:p>
            <a:pPr lvl="1"/>
            <a:r>
              <a:rPr lang="en-US" dirty="0"/>
              <a:t> A turkey flock in Indiana tests positive for H7N8 high pathogenic avian influenza. </a:t>
            </a:r>
          </a:p>
          <a:p>
            <a:r>
              <a:rPr lang="en-US" dirty="0"/>
              <a:t>January 16 and 17, 2016</a:t>
            </a:r>
          </a:p>
          <a:p>
            <a:pPr lvl="1"/>
            <a:r>
              <a:rPr lang="en-US" dirty="0"/>
              <a:t>9 more turkey and chicken flocks within a 10 mile radius of the initial flock are test for avian influenza.</a:t>
            </a:r>
          </a:p>
          <a:p>
            <a:pPr lvl="2"/>
            <a:r>
              <a:rPr lang="en-US" dirty="0"/>
              <a:t>8 test positive for H7N8 low pathogenic avian influenza.</a:t>
            </a:r>
          </a:p>
          <a:p>
            <a:pPr lvl="2"/>
            <a:r>
              <a:rPr lang="en-US" dirty="0"/>
              <a:t>1 is presumptive positive for H7N8 low pathogenic avian influenza.</a:t>
            </a:r>
          </a:p>
          <a:p>
            <a:r>
              <a:rPr lang="en-US" dirty="0"/>
              <a:t>258,325 turkeys and 156,178 chickens were depopulated. </a:t>
            </a:r>
          </a:p>
          <a:p>
            <a:r>
              <a:rPr lang="en-US" dirty="0"/>
              <a:t>Responders from Texas began arriving in Indiana on 1/14/2016.</a:t>
            </a:r>
          </a:p>
          <a:p>
            <a:r>
              <a:rPr lang="en-US" dirty="0"/>
              <a:t>The first responder returning to Texas arrive on 1/19/2016</a:t>
            </a:r>
          </a:p>
          <a:p>
            <a:r>
              <a:rPr lang="en-US" dirty="0"/>
              <a:t>The last responder associated with this outbreak returned on 2/3/16. </a:t>
            </a:r>
          </a:p>
          <a:p>
            <a:pPr lvl="2"/>
            <a:r>
              <a:rPr lang="en-US" dirty="0"/>
              <a:t>**CDC has informed us that one additional responder MAY be returning to Texas in March.</a:t>
            </a:r>
          </a:p>
          <a:p>
            <a:pPr lvl="2"/>
            <a:endParaRPr lang="en-US" dirty="0"/>
          </a:p>
        </p:txBody>
      </p:sp>
    </p:spTree>
    <p:extLst>
      <p:ext uri="{BB962C8B-B14F-4D97-AF65-F5344CB8AC3E}">
        <p14:creationId xmlns:p14="http://schemas.microsoft.com/office/powerpoint/2010/main" val="411503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responders by Region</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41587416"/>
              </p:ext>
            </p:extLst>
          </p:nvPr>
        </p:nvGraphicFramePr>
        <p:xfrm>
          <a:off x="720318" y="2336178"/>
          <a:ext cx="3885136" cy="3986560"/>
        </p:xfrm>
        <a:graphic>
          <a:graphicData uri="http://schemas.openxmlformats.org/drawingml/2006/table">
            <a:tbl>
              <a:tblPr>
                <a:tableStyleId>{327F97BB-C833-4FB7-BDE5-3F7075034690}</a:tableStyleId>
              </a:tblPr>
              <a:tblGrid>
                <a:gridCol w="1766404">
                  <a:extLst>
                    <a:ext uri="{9D8B030D-6E8A-4147-A177-3AD203B41FA5}">
                      <a16:colId xmlns:a16="http://schemas.microsoft.com/office/drawing/2014/main" val="20000"/>
                    </a:ext>
                  </a:extLst>
                </a:gridCol>
                <a:gridCol w="2118732">
                  <a:extLst>
                    <a:ext uri="{9D8B030D-6E8A-4147-A177-3AD203B41FA5}">
                      <a16:colId xmlns:a16="http://schemas.microsoft.com/office/drawing/2014/main" val="20001"/>
                    </a:ext>
                  </a:extLst>
                </a:gridCol>
              </a:tblGrid>
              <a:tr h="1154805">
                <a:tc>
                  <a:txBody>
                    <a:bodyPr/>
                    <a:lstStyle/>
                    <a:p>
                      <a:pPr algn="l" fontAlgn="b"/>
                      <a:r>
                        <a:rPr lang="en-US" sz="2000" b="1" u="none" strike="noStrike" dirty="0">
                          <a:effectLst/>
                        </a:rPr>
                        <a:t>HSR</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1" u="none" strike="noStrike" dirty="0">
                          <a:effectLst/>
                        </a:rPr>
                        <a:t>Number</a:t>
                      </a:r>
                      <a:r>
                        <a:rPr lang="en-US" sz="2000" b="1" u="none" strike="noStrike" baseline="0" dirty="0">
                          <a:effectLst/>
                        </a:rPr>
                        <a:t> of Responders</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6351">
                <a:tc>
                  <a:txBody>
                    <a:bodyPr/>
                    <a:lstStyle/>
                    <a:p>
                      <a:pPr algn="l" fontAlgn="b"/>
                      <a:r>
                        <a:rPr lang="en-US" sz="2000" u="none" strike="noStrike">
                          <a:effectLst/>
                        </a:rPr>
                        <a:t>6/5S</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rPr>
                        <a:t>71</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6351">
                <a:tc>
                  <a:txBody>
                    <a:bodyPr/>
                    <a:lstStyle/>
                    <a:p>
                      <a:pPr algn="l" fontAlgn="b"/>
                      <a:r>
                        <a:rPr lang="en-US" sz="2000" u="none" strike="noStrike" dirty="0">
                          <a:effectLst/>
                        </a:rPr>
                        <a:t>8</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rPr>
                        <a:t>2</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6351">
                <a:tc>
                  <a:txBody>
                    <a:bodyPr/>
                    <a:lstStyle/>
                    <a:p>
                      <a:pPr algn="l" fontAlgn="b"/>
                      <a:r>
                        <a:rPr lang="en-US" sz="2000" u="none" strike="noStrike">
                          <a:effectLst/>
                        </a:rPr>
                        <a:t>9/10</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66351">
                <a:tc>
                  <a:txBody>
                    <a:bodyPr/>
                    <a:lstStyle/>
                    <a:p>
                      <a:pPr algn="l" fontAlgn="b"/>
                      <a:r>
                        <a:rPr lang="en-US" sz="2000" u="none" strike="noStrike">
                          <a:effectLst/>
                        </a:rPr>
                        <a:t>11</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rPr>
                        <a:t>13</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66351">
                <a:tc>
                  <a:txBody>
                    <a:bodyPr/>
                    <a:lstStyle/>
                    <a:p>
                      <a:pPr algn="r" fontAlgn="b"/>
                      <a:r>
                        <a:rPr lang="en-US" sz="2000" u="none" strike="noStrike" dirty="0">
                          <a:effectLst/>
                        </a:rPr>
                        <a:t>Grand Total</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rPr>
                        <a:t>87</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1011929339"/>
              </p:ext>
            </p:extLst>
          </p:nvPr>
        </p:nvGraphicFramePr>
        <p:xfrm>
          <a:off x="6252117" y="2207939"/>
          <a:ext cx="5939883" cy="42430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177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2" y="284176"/>
            <a:ext cx="10329333" cy="1508760"/>
          </a:xfrm>
        </p:spPr>
        <p:txBody>
          <a:bodyPr>
            <a:normAutofit/>
          </a:bodyPr>
          <a:lstStyle/>
          <a:p>
            <a:r>
              <a:rPr lang="en-US" sz="3600" dirty="0"/>
              <a:t>Demobilized Responders by Risk Category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7376516"/>
              </p:ext>
            </p:extLst>
          </p:nvPr>
        </p:nvGraphicFramePr>
        <p:xfrm>
          <a:off x="3546732" y="2245536"/>
          <a:ext cx="9783763" cy="42068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95023" y="2086817"/>
            <a:ext cx="3815645" cy="4524315"/>
          </a:xfrm>
          <a:prstGeom prst="rect">
            <a:avLst/>
          </a:prstGeom>
          <a:noFill/>
        </p:spPr>
        <p:txBody>
          <a:bodyPr wrap="square" rtlCol="0">
            <a:spAutoFit/>
          </a:bodyPr>
          <a:lstStyle/>
          <a:p>
            <a:r>
              <a:rPr lang="en-US" dirty="0"/>
              <a:t>Low Risk:</a:t>
            </a:r>
          </a:p>
          <a:p>
            <a:pPr marL="742950" lvl="1" indent="-285750">
              <a:buFont typeface="Arial" panose="020B0604020202020204" pitchFamily="34" charset="0"/>
              <a:buChar char="•"/>
            </a:pPr>
            <a:r>
              <a:rPr lang="en-US" dirty="0"/>
              <a:t>Part of avian influenza response with no contact with birds/bird farms. </a:t>
            </a:r>
          </a:p>
          <a:p>
            <a:pPr marL="285750" indent="-285750">
              <a:buFont typeface="Arial" panose="020B0604020202020204" pitchFamily="34" charset="0"/>
              <a:buChar char="•"/>
            </a:pPr>
            <a:endParaRPr lang="en-US" dirty="0"/>
          </a:p>
          <a:p>
            <a:r>
              <a:rPr lang="en-US" dirty="0"/>
              <a:t>Some Risk: </a:t>
            </a:r>
          </a:p>
          <a:p>
            <a:pPr marL="742950" lvl="1" indent="-285750">
              <a:buFont typeface="Arial" panose="020B0604020202020204" pitchFamily="34" charset="0"/>
              <a:buChar char="•"/>
            </a:pPr>
            <a:r>
              <a:rPr lang="en-US" dirty="0"/>
              <a:t>Part of avian influenza response with contact with birds/bird farms AND WITHOUT any breach in PPE. </a:t>
            </a:r>
          </a:p>
          <a:p>
            <a:pPr marL="285750" indent="-285750">
              <a:buFont typeface="Arial" panose="020B0604020202020204" pitchFamily="34" charset="0"/>
              <a:buChar char="•"/>
            </a:pPr>
            <a:endParaRPr lang="en-US" dirty="0"/>
          </a:p>
          <a:p>
            <a:r>
              <a:rPr lang="en-US" dirty="0"/>
              <a:t>High Risk </a:t>
            </a:r>
          </a:p>
          <a:p>
            <a:pPr marL="742950" lvl="1" indent="-285750">
              <a:buFont typeface="Arial" panose="020B0604020202020204" pitchFamily="34" charset="0"/>
              <a:buChar char="•"/>
            </a:pPr>
            <a:r>
              <a:rPr lang="en-US" dirty="0"/>
              <a:t>Part of avian influenza response with contact with birds/bird farms AND potential or confirmed breach in PPE. </a:t>
            </a:r>
          </a:p>
        </p:txBody>
      </p:sp>
    </p:spTree>
    <p:extLst>
      <p:ext uri="{BB962C8B-B14F-4D97-AF65-F5344CB8AC3E}">
        <p14:creationId xmlns:p14="http://schemas.microsoft.com/office/powerpoint/2010/main" val="312800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Success Rate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9735137"/>
              </p:ext>
            </p:extLst>
          </p:nvPr>
        </p:nvGraphicFramePr>
        <p:xfrm>
          <a:off x="1203325" y="2011363"/>
          <a:ext cx="9783763" cy="4206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605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606" y="284176"/>
            <a:ext cx="10424637" cy="1508760"/>
          </a:xfrm>
        </p:spPr>
        <p:txBody>
          <a:bodyPr>
            <a:normAutofit/>
          </a:bodyPr>
          <a:lstStyle/>
          <a:p>
            <a:r>
              <a:rPr lang="en-US" sz="3600" dirty="0"/>
              <a:t>Symptomatic Persons under investigation</a:t>
            </a:r>
          </a:p>
        </p:txBody>
      </p:sp>
      <p:sp>
        <p:nvSpPr>
          <p:cNvPr id="3" name="Content Placeholder 2"/>
          <p:cNvSpPr>
            <a:spLocks noGrp="1"/>
          </p:cNvSpPr>
          <p:nvPr>
            <p:ph idx="1"/>
          </p:nvPr>
        </p:nvSpPr>
        <p:spPr>
          <a:xfrm>
            <a:off x="968745" y="2292602"/>
            <a:ext cx="4294770" cy="4206240"/>
          </a:xfrm>
        </p:spPr>
        <p:txBody>
          <a:bodyPr>
            <a:normAutofit/>
          </a:bodyPr>
          <a:lstStyle/>
          <a:p>
            <a:r>
              <a:rPr lang="en-US" sz="2400" dirty="0"/>
              <a:t>12 individuals identified to have symptoms.</a:t>
            </a:r>
          </a:p>
          <a:p>
            <a:endParaRPr lang="en-US" sz="2400" dirty="0"/>
          </a:p>
          <a:p>
            <a:r>
              <a:rPr lang="en-US" sz="2400" dirty="0"/>
              <a:t>8 individuals tested for influenza and novel influenza.</a:t>
            </a:r>
          </a:p>
          <a:p>
            <a:endParaRPr lang="en-US" sz="2400" dirty="0"/>
          </a:p>
          <a:p>
            <a:r>
              <a:rPr lang="en-US" sz="2400" dirty="0"/>
              <a:t>To date, all tested PUIs have been negative for flu and novel flu. </a:t>
            </a:r>
          </a:p>
        </p:txBody>
      </p:sp>
      <p:graphicFrame>
        <p:nvGraphicFramePr>
          <p:cNvPr id="9" name="Chart 8"/>
          <p:cNvGraphicFramePr>
            <a:graphicFrameLocks/>
          </p:cNvGraphicFramePr>
          <p:nvPr>
            <p:extLst>
              <p:ext uri="{D42A27DB-BD31-4B8C-83A1-F6EECF244321}">
                <p14:modId xmlns:p14="http://schemas.microsoft.com/office/powerpoint/2010/main" val="1864521230"/>
              </p:ext>
            </p:extLst>
          </p:nvPr>
        </p:nvGraphicFramePr>
        <p:xfrm>
          <a:off x="5610805" y="2090854"/>
          <a:ext cx="6354454" cy="43099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251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1202919" y="3461338"/>
            <a:ext cx="9784080" cy="820730"/>
          </a:xfrm>
        </p:spPr>
        <p:txBody>
          <a:bodyPr>
            <a:noAutofit/>
          </a:bodyPr>
          <a:lstStyle/>
          <a:p>
            <a:pPr marL="0" indent="0" algn="ctr">
              <a:buNone/>
            </a:pPr>
            <a:r>
              <a:rPr lang="en-US" sz="4000" dirty="0"/>
              <a:t>Questions? </a:t>
            </a:r>
          </a:p>
        </p:txBody>
      </p:sp>
    </p:spTree>
    <p:extLst>
      <p:ext uri="{BB962C8B-B14F-4D97-AF65-F5344CB8AC3E}">
        <p14:creationId xmlns:p14="http://schemas.microsoft.com/office/powerpoint/2010/main" val="347865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Case Counts</a:t>
            </a:r>
          </a:p>
        </p:txBody>
      </p:sp>
      <p:pic>
        <p:nvPicPr>
          <p:cNvPr id="5" name="Content Placeholder 4"/>
          <p:cNvPicPr>
            <a:picLocks noGrp="1" noChangeAspect="1"/>
          </p:cNvPicPr>
          <p:nvPr>
            <p:ph idx="1"/>
          </p:nvPr>
        </p:nvPicPr>
        <p:blipFill>
          <a:blip r:embed="rId3"/>
          <a:stretch>
            <a:fillRect/>
          </a:stretch>
        </p:blipFill>
        <p:spPr>
          <a:xfrm>
            <a:off x="1679188" y="2197304"/>
            <a:ext cx="8985704" cy="3847813"/>
          </a:xfrm>
          <a:prstGeom prst="rect">
            <a:avLst/>
          </a:prstGeom>
        </p:spPr>
      </p:pic>
    </p:spTree>
    <p:extLst>
      <p:ext uri="{BB962C8B-B14F-4D97-AF65-F5344CB8AC3E}">
        <p14:creationId xmlns:p14="http://schemas.microsoft.com/office/powerpoint/2010/main" val="259225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Global Status Report </a:t>
            </a:r>
            <a:br>
              <a:rPr lang="en-US" dirty="0"/>
            </a:br>
            <a:r>
              <a:rPr lang="en-US" sz="2000" dirty="0"/>
              <a:t>(Data as of 2/23/16)</a:t>
            </a:r>
          </a:p>
        </p:txBody>
      </p:sp>
      <p:sp>
        <p:nvSpPr>
          <p:cNvPr id="3" name="Content Placeholder 2"/>
          <p:cNvSpPr>
            <a:spLocks noGrp="1"/>
          </p:cNvSpPr>
          <p:nvPr>
            <p:ph idx="1"/>
          </p:nvPr>
        </p:nvSpPr>
        <p:spPr>
          <a:xfrm>
            <a:off x="205271" y="1894114"/>
            <a:ext cx="11756574" cy="4750526"/>
          </a:xfrm>
        </p:spPr>
        <p:txBody>
          <a:bodyPr>
            <a:noAutofit/>
          </a:bodyPr>
          <a:lstStyle/>
          <a:p>
            <a:r>
              <a:rPr lang="en-US" sz="2000" dirty="0"/>
              <a:t>Liberia</a:t>
            </a:r>
          </a:p>
          <a:p>
            <a:pPr lvl="2"/>
            <a:r>
              <a:rPr lang="en-US" sz="1600" dirty="0"/>
              <a:t>Originally declared Ebola free on May 9, 2015.</a:t>
            </a:r>
          </a:p>
          <a:p>
            <a:pPr lvl="2"/>
            <a:r>
              <a:rPr lang="en-US" sz="1600" dirty="0"/>
              <a:t>Several small clusters of Ebola cases have persisted to date. </a:t>
            </a:r>
          </a:p>
          <a:p>
            <a:pPr lvl="2"/>
            <a:r>
              <a:rPr lang="en-US" sz="1600" dirty="0"/>
              <a:t>The last cluster in Liberia ended on January 14, 2016.</a:t>
            </a:r>
          </a:p>
          <a:p>
            <a:pPr lvl="2"/>
            <a:r>
              <a:rPr lang="en-US" sz="1600" dirty="0"/>
              <a:t>Currently in 90-day period of enhanced surveillance. </a:t>
            </a:r>
          </a:p>
          <a:p>
            <a:r>
              <a:rPr lang="en-US" sz="2000" dirty="0"/>
              <a:t>Guinea</a:t>
            </a:r>
          </a:p>
          <a:p>
            <a:pPr lvl="2"/>
            <a:r>
              <a:rPr lang="en-US" sz="1600" dirty="0"/>
              <a:t>Declared Ebola free on December 29, 2015. </a:t>
            </a:r>
          </a:p>
          <a:p>
            <a:pPr lvl="2"/>
            <a:r>
              <a:rPr lang="en-US" sz="1600" dirty="0"/>
              <a:t>Currently in 90-day period of enhance surveillance.</a:t>
            </a:r>
          </a:p>
          <a:p>
            <a:r>
              <a:rPr lang="en-US" sz="2000" dirty="0"/>
              <a:t>Sierra Leone</a:t>
            </a:r>
          </a:p>
          <a:p>
            <a:pPr lvl="2"/>
            <a:r>
              <a:rPr lang="en-US" sz="1600" dirty="0"/>
              <a:t>Declared Ebola free on November 7,2016 and entered 90-day period of enhanced surveillance. </a:t>
            </a:r>
          </a:p>
          <a:p>
            <a:pPr lvl="2"/>
            <a:r>
              <a:rPr lang="en-US" sz="1600" dirty="0"/>
              <a:t>On January 14, 2016 (day 68 of 90-day period)  a post mortem swab of a 22-year-old woman tested positive for EVD. </a:t>
            </a:r>
          </a:p>
          <a:p>
            <a:pPr lvl="2"/>
            <a:r>
              <a:rPr lang="en-US" sz="1600" dirty="0"/>
              <a:t>On January 20, 2016 a close contact of the diseases tested positive for EVD while in quarantine. </a:t>
            </a:r>
          </a:p>
          <a:p>
            <a:pPr lvl="2"/>
            <a:r>
              <a:rPr lang="en-US" sz="1600" dirty="0"/>
              <a:t>That individual was released on February 4, 2016 after her second negative blood test. </a:t>
            </a:r>
          </a:p>
          <a:p>
            <a:pPr lvl="2"/>
            <a:r>
              <a:rPr lang="en-US" sz="1600" dirty="0"/>
              <a:t>If no further cases occur this cluster will end on March 17, 2016  and Sierra Leone will enter 90-day heightened surveillance. </a:t>
            </a:r>
          </a:p>
          <a:p>
            <a:pPr lvl="2"/>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408" y="1995776"/>
            <a:ext cx="4515628" cy="2740066"/>
          </a:xfrm>
          <a:prstGeom prst="rect">
            <a:avLst/>
          </a:prstGeom>
        </p:spPr>
      </p:pic>
    </p:spTree>
    <p:extLst>
      <p:ext uri="{BB962C8B-B14F-4D97-AF65-F5344CB8AC3E}">
        <p14:creationId xmlns:p14="http://schemas.microsoft.com/office/powerpoint/2010/main" val="273393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monitoring Totals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18443289"/>
              </p:ext>
            </p:extLst>
          </p:nvPr>
        </p:nvGraphicFramePr>
        <p:xfrm>
          <a:off x="836341" y="2062974"/>
          <a:ext cx="10537903" cy="4560847"/>
        </p:xfrm>
        <a:graphic>
          <a:graphicData uri="http://schemas.openxmlformats.org/drawingml/2006/table">
            <a:tbl>
              <a:tblPr>
                <a:tableStyleId>{5C22544A-7EE6-4342-B048-85BDC9FD1C3A}</a:tableStyleId>
              </a:tblPr>
              <a:tblGrid>
                <a:gridCol w="2507480">
                  <a:extLst>
                    <a:ext uri="{9D8B030D-6E8A-4147-A177-3AD203B41FA5}">
                      <a16:colId xmlns:a16="http://schemas.microsoft.com/office/drawing/2014/main" val="20000"/>
                    </a:ext>
                  </a:extLst>
                </a:gridCol>
                <a:gridCol w="1469903">
                  <a:extLst>
                    <a:ext uri="{9D8B030D-6E8A-4147-A177-3AD203B41FA5}">
                      <a16:colId xmlns:a16="http://schemas.microsoft.com/office/drawing/2014/main" val="20001"/>
                    </a:ext>
                  </a:extLst>
                </a:gridCol>
                <a:gridCol w="1475306">
                  <a:extLst>
                    <a:ext uri="{9D8B030D-6E8A-4147-A177-3AD203B41FA5}">
                      <a16:colId xmlns:a16="http://schemas.microsoft.com/office/drawing/2014/main" val="20002"/>
                    </a:ext>
                  </a:extLst>
                </a:gridCol>
                <a:gridCol w="1340204">
                  <a:extLst>
                    <a:ext uri="{9D8B030D-6E8A-4147-A177-3AD203B41FA5}">
                      <a16:colId xmlns:a16="http://schemas.microsoft.com/office/drawing/2014/main" val="20003"/>
                    </a:ext>
                  </a:extLst>
                </a:gridCol>
                <a:gridCol w="1345608">
                  <a:extLst>
                    <a:ext uri="{9D8B030D-6E8A-4147-A177-3AD203B41FA5}">
                      <a16:colId xmlns:a16="http://schemas.microsoft.com/office/drawing/2014/main" val="20004"/>
                    </a:ext>
                  </a:extLst>
                </a:gridCol>
                <a:gridCol w="1080811">
                  <a:extLst>
                    <a:ext uri="{9D8B030D-6E8A-4147-A177-3AD203B41FA5}">
                      <a16:colId xmlns:a16="http://schemas.microsoft.com/office/drawing/2014/main" val="20005"/>
                    </a:ext>
                  </a:extLst>
                </a:gridCol>
                <a:gridCol w="1318591">
                  <a:extLst>
                    <a:ext uri="{9D8B030D-6E8A-4147-A177-3AD203B41FA5}">
                      <a16:colId xmlns:a16="http://schemas.microsoft.com/office/drawing/2014/main" val="20006"/>
                    </a:ext>
                  </a:extLst>
                </a:gridCol>
              </a:tblGrid>
              <a:tr h="356316">
                <a:tc gridSpan="7">
                  <a:txBody>
                    <a:bodyPr/>
                    <a:lstStyle/>
                    <a:p>
                      <a:pPr algn="ctr" fontAlgn="ctr"/>
                      <a:r>
                        <a:rPr lang="en-US" sz="1800" b="1" u="none" strike="noStrike" dirty="0">
                          <a:effectLst/>
                        </a:rPr>
                        <a:t>Travelers from West Africa</a:t>
                      </a:r>
                      <a:r>
                        <a:rPr lang="en-US" sz="1800" b="1" u="none" strike="noStrike" baseline="30000" dirty="0">
                          <a:effectLst/>
                        </a:rPr>
                        <a:t>1</a:t>
                      </a:r>
                      <a:r>
                        <a:rPr lang="en-US" sz="1800" b="1" u="none" strike="noStrike" dirty="0">
                          <a:effectLst/>
                        </a:rPr>
                        <a:t> Requiring Monitoring or Self-Observation</a:t>
                      </a:r>
                      <a:endParaRPr lang="en-US" sz="18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6316">
                <a:tc rowSpan="2">
                  <a:txBody>
                    <a:bodyPr/>
                    <a:lstStyle/>
                    <a:p>
                      <a:pPr algn="ctr" fontAlgn="ctr"/>
                      <a:r>
                        <a:rPr lang="en-US" sz="1400" b="1"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US" sz="1400" b="1" u="none" strike="noStrike" dirty="0">
                          <a:effectLst/>
                        </a:rPr>
                        <a:t>Currently under Monitoring</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gridSpan="3">
                  <a:txBody>
                    <a:bodyPr/>
                    <a:lstStyle/>
                    <a:p>
                      <a:pPr algn="ctr" fontAlgn="ctr"/>
                      <a:r>
                        <a:rPr lang="en-US" sz="1400" b="1" u="none" strike="noStrike" dirty="0">
                          <a:effectLst/>
                        </a:rPr>
                        <a:t>No Longer being Monitored</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rowSpan="2">
                  <a:txBody>
                    <a:bodyPr/>
                    <a:lstStyle/>
                    <a:p>
                      <a:pPr algn="ctr" fontAlgn="ctr"/>
                      <a:r>
                        <a:rPr lang="en-US" sz="1400" b="1" u="none" strike="noStrike" dirty="0">
                          <a:effectLst/>
                        </a:rPr>
                        <a:t>Total Assigned to Texas to Date</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623555">
                <a:tc vMerge="1">
                  <a:txBody>
                    <a:bodyPr/>
                    <a:lstStyle/>
                    <a:p>
                      <a:endParaRPr lang="en-US"/>
                    </a:p>
                  </a:txBody>
                  <a:tcPr/>
                </a:tc>
                <a:tc>
                  <a:txBody>
                    <a:bodyPr/>
                    <a:lstStyle/>
                    <a:p>
                      <a:pPr algn="ctr" fontAlgn="ctr"/>
                      <a:r>
                        <a:rPr lang="en-US" sz="1400" b="0" u="none" strike="noStrike" dirty="0">
                          <a:effectLst/>
                        </a:rPr>
                        <a:t>Low Risk</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400" b="0" u="none" strike="noStrike" dirty="0">
                          <a:effectLst/>
                        </a:rPr>
                        <a:t>High/Some Risk</a:t>
                      </a:r>
                      <a:r>
                        <a:rPr lang="en-US" sz="1400" b="0" u="none" strike="noStrike" baseline="30000" dirty="0">
                          <a:effectLst/>
                        </a:rPr>
                        <a:t>2</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400" b="0" u="none" strike="noStrike" dirty="0">
                          <a:effectLst/>
                        </a:rPr>
                        <a:t>Self-Observation</a:t>
                      </a:r>
                      <a:r>
                        <a:rPr lang="en-US" sz="1400" b="0" u="none" strike="noStrike" baseline="30000" dirty="0">
                          <a:effectLst/>
                        </a:rPr>
                        <a:t>3</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400" b="0" u="none" strike="noStrike" dirty="0">
                          <a:effectLst/>
                        </a:rPr>
                        <a:t>Transferred</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400" b="0" u="none" strike="noStrike" dirty="0">
                          <a:effectLst/>
                        </a:rPr>
                        <a:t>Completed</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vMerge="1">
                  <a:txBody>
                    <a:bodyPr/>
                    <a:lstStyle/>
                    <a:p>
                      <a:endParaRPr lang="en-US"/>
                    </a:p>
                  </a:txBody>
                  <a:tcPr/>
                </a:tc>
                <a:extLst>
                  <a:ext uri="{0D108BD9-81ED-4DB2-BD59-A6C34878D82A}">
                    <a16:rowId xmlns:a16="http://schemas.microsoft.com/office/drawing/2014/main" val="10002"/>
                  </a:ext>
                </a:extLst>
              </a:tr>
              <a:tr h="356316">
                <a:tc>
                  <a:txBody>
                    <a:bodyPr/>
                    <a:lstStyle/>
                    <a:p>
                      <a:pPr algn="l" fontAlgn="ctr"/>
                      <a:r>
                        <a:rPr lang="en-US" sz="1400" b="0" u="none" strike="noStrike" dirty="0">
                          <a:effectLst/>
                        </a:rPr>
                        <a:t>Region 1</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19</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20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56316">
                <a:tc>
                  <a:txBody>
                    <a:bodyPr/>
                    <a:lstStyle/>
                    <a:p>
                      <a:pPr algn="l" fontAlgn="ctr"/>
                      <a:r>
                        <a:rPr lang="en-US" sz="1400" b="0" u="none" strike="noStrike" dirty="0">
                          <a:effectLst/>
                        </a:rPr>
                        <a:t>Region 2/3</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101</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517</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618</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56316">
                <a:tc>
                  <a:txBody>
                    <a:bodyPr/>
                    <a:lstStyle/>
                    <a:p>
                      <a:pPr algn="l" fontAlgn="ctr"/>
                      <a:r>
                        <a:rPr lang="en-US" sz="1400" b="0" u="none" strike="noStrike" dirty="0">
                          <a:effectLst/>
                        </a:rPr>
                        <a:t>Region 4/5N</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6</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14</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20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56316">
                <a:tc>
                  <a:txBody>
                    <a:bodyPr/>
                    <a:lstStyle/>
                    <a:p>
                      <a:pPr algn="l" fontAlgn="ctr"/>
                      <a:r>
                        <a:rPr lang="en-US" sz="1400" b="0" u="none" strike="noStrike" dirty="0">
                          <a:effectLst/>
                        </a:rPr>
                        <a:t>Region 6/5S</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119</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425</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544</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56316">
                <a:tc>
                  <a:txBody>
                    <a:bodyPr/>
                    <a:lstStyle/>
                    <a:p>
                      <a:pPr algn="l" fontAlgn="ctr"/>
                      <a:r>
                        <a:rPr lang="en-US" sz="1400" b="0" u="none" strike="noStrike" dirty="0">
                          <a:effectLst/>
                        </a:rPr>
                        <a:t>Region 7</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28</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138</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166</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56316">
                <a:tc>
                  <a:txBody>
                    <a:bodyPr/>
                    <a:lstStyle/>
                    <a:p>
                      <a:pPr algn="l" fontAlgn="ctr"/>
                      <a:r>
                        <a:rPr lang="en-US" sz="1400" b="0" u="none" strike="noStrike" dirty="0">
                          <a:effectLst/>
                        </a:rPr>
                        <a:t>Region 8</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9</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84</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93</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56316">
                <a:tc>
                  <a:txBody>
                    <a:bodyPr/>
                    <a:lstStyle/>
                    <a:p>
                      <a:pPr algn="l" fontAlgn="ctr"/>
                      <a:r>
                        <a:rPr lang="en-US" sz="1400" b="0" u="none" strike="noStrike" dirty="0">
                          <a:effectLst/>
                        </a:rPr>
                        <a:t>Region 9/10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9</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32</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41</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356316">
                <a:tc>
                  <a:txBody>
                    <a:bodyPr/>
                    <a:lstStyle/>
                    <a:p>
                      <a:pPr algn="l" fontAlgn="ctr"/>
                      <a:r>
                        <a:rPr lang="en-US" sz="1400" b="0" u="none" strike="noStrike" dirty="0">
                          <a:effectLst/>
                        </a:rPr>
                        <a:t>Region 11</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a:effectLst/>
                        </a:rPr>
                        <a:t>9</a:t>
                      </a:r>
                      <a:endParaRPr lang="en-US"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9</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374132">
                <a:tc>
                  <a:txBody>
                    <a:bodyPr/>
                    <a:lstStyle/>
                    <a:p>
                      <a:pPr algn="l" fontAlgn="ctr"/>
                      <a:r>
                        <a:rPr lang="en-US" sz="1400" b="1" u="none" strike="noStrike" dirty="0">
                          <a:effectLst/>
                        </a:rPr>
                        <a:t>Texas Total</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0</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0</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0</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273</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1238</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u="none" strike="noStrike" dirty="0">
                          <a:effectLst/>
                        </a:rPr>
                        <a:t>1511</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7360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82" y="284176"/>
            <a:ext cx="11441151" cy="1508760"/>
          </a:xfrm>
        </p:spPr>
        <p:txBody>
          <a:bodyPr/>
          <a:lstStyle/>
          <a:p>
            <a:r>
              <a:rPr lang="en-US" dirty="0"/>
              <a:t>Percent of Travelers Monitored by Region</a:t>
            </a:r>
          </a:p>
        </p:txBody>
      </p:sp>
      <p:graphicFrame>
        <p:nvGraphicFramePr>
          <p:cNvPr id="10" name="Chart 9"/>
          <p:cNvGraphicFramePr>
            <a:graphicFrameLocks/>
          </p:cNvGraphicFramePr>
          <p:nvPr>
            <p:extLst>
              <p:ext uri="{D42A27DB-BD31-4B8C-83A1-F6EECF244321}">
                <p14:modId xmlns:p14="http://schemas.microsoft.com/office/powerpoint/2010/main" val="3204127513"/>
              </p:ext>
            </p:extLst>
          </p:nvPr>
        </p:nvGraphicFramePr>
        <p:xfrm>
          <a:off x="2707777" y="901740"/>
          <a:ext cx="7086600" cy="6905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538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breakdown By Risk Level</a:t>
            </a:r>
          </a:p>
        </p:txBody>
      </p:sp>
      <p:graphicFrame>
        <p:nvGraphicFramePr>
          <p:cNvPr id="5" name="Chart 4"/>
          <p:cNvGraphicFramePr>
            <a:graphicFrameLocks/>
          </p:cNvGraphicFramePr>
          <p:nvPr>
            <p:extLst>
              <p:ext uri="{D42A27DB-BD31-4B8C-83A1-F6EECF244321}">
                <p14:modId xmlns:p14="http://schemas.microsoft.com/office/powerpoint/2010/main" val="3723838478"/>
              </p:ext>
            </p:extLst>
          </p:nvPr>
        </p:nvGraphicFramePr>
        <p:xfrm>
          <a:off x="3880626" y="1792937"/>
          <a:ext cx="5820935" cy="5065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12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of Travelers By country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8666113"/>
              </p:ext>
            </p:extLst>
          </p:nvPr>
        </p:nvGraphicFramePr>
        <p:xfrm>
          <a:off x="713678" y="1792936"/>
          <a:ext cx="10370633" cy="4995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17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0" y="284176"/>
            <a:ext cx="10950497" cy="1508760"/>
          </a:xfrm>
        </p:spPr>
        <p:txBody>
          <a:bodyPr>
            <a:normAutofit/>
          </a:bodyPr>
          <a:lstStyle/>
          <a:p>
            <a:r>
              <a:rPr lang="en-US" sz="3200" dirty="0"/>
              <a:t>Evaluating Symptomatic Individuals for Ebola</a:t>
            </a:r>
          </a:p>
        </p:txBody>
      </p:sp>
      <p:sp>
        <p:nvSpPr>
          <p:cNvPr id="3" name="Content Placeholder 2"/>
          <p:cNvSpPr>
            <a:spLocks noGrp="1"/>
          </p:cNvSpPr>
          <p:nvPr>
            <p:ph idx="1"/>
          </p:nvPr>
        </p:nvSpPr>
        <p:spPr>
          <a:xfrm>
            <a:off x="321974" y="2175512"/>
            <a:ext cx="5688534" cy="4166096"/>
          </a:xfrm>
        </p:spPr>
        <p:txBody>
          <a:bodyPr>
            <a:normAutofit/>
          </a:bodyPr>
          <a:lstStyle/>
          <a:p>
            <a:r>
              <a:rPr lang="en-US" sz="2800" dirty="0"/>
              <a:t>Over 100 inquiries to Texas DSHS Central and/or CDC for individuals in Texas suspect for Ebola. </a:t>
            </a:r>
          </a:p>
          <a:p>
            <a:r>
              <a:rPr lang="en-US" sz="2800" dirty="0"/>
              <a:t>37 of these inquiries were determined to require testing.</a:t>
            </a:r>
          </a:p>
          <a:p>
            <a:r>
              <a:rPr lang="en-US" sz="2800" dirty="0"/>
              <a:t>34 out of 37 individuals tested negative for EVD. </a:t>
            </a:r>
          </a:p>
          <a:p>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1554420762"/>
              </p:ext>
            </p:extLst>
          </p:nvPr>
        </p:nvGraphicFramePr>
        <p:xfrm>
          <a:off x="5865541" y="1792936"/>
          <a:ext cx="6326459" cy="4931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658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Demobilized Avian Influenza Responder Monitoring Summary </a:t>
            </a:r>
          </a:p>
        </p:txBody>
      </p:sp>
      <p:sp>
        <p:nvSpPr>
          <p:cNvPr id="3" name="Subtitle 2"/>
          <p:cNvSpPr>
            <a:spLocks noGrp="1"/>
          </p:cNvSpPr>
          <p:nvPr>
            <p:ph type="subTitle" idx="1"/>
          </p:nvPr>
        </p:nvSpPr>
        <p:spPr/>
        <p:txBody>
          <a:bodyPr/>
          <a:lstStyle/>
          <a:p>
            <a:r>
              <a:rPr lang="en-US" dirty="0"/>
              <a:t>Keeley Morris, MPH</a:t>
            </a:r>
          </a:p>
        </p:txBody>
      </p:sp>
    </p:spTree>
    <p:extLst>
      <p:ext uri="{BB962C8B-B14F-4D97-AF65-F5344CB8AC3E}">
        <p14:creationId xmlns:p14="http://schemas.microsoft.com/office/powerpoint/2010/main" val="373647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735</TotalTime>
  <Words>1094</Words>
  <Application>Microsoft Office PowerPoint</Application>
  <PresentationFormat>Widescreen</PresentationFormat>
  <Paragraphs>241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Corbel</vt:lpstr>
      <vt:lpstr>Times New Roman</vt:lpstr>
      <vt:lpstr>Wingdings</vt:lpstr>
      <vt:lpstr>Banded</vt:lpstr>
      <vt:lpstr>West Africa Traveler Monitoring Summary </vt:lpstr>
      <vt:lpstr>Global Case Counts</vt:lpstr>
      <vt:lpstr>Global Status Report  (Data as of 2/23/16)</vt:lpstr>
      <vt:lpstr>Texas monitoring Totals</vt:lpstr>
      <vt:lpstr>Percent of Travelers Monitored by Region</vt:lpstr>
      <vt:lpstr>Monitoring breakdown By Risk Level</vt:lpstr>
      <vt:lpstr>Percent of Travelers By country</vt:lpstr>
      <vt:lpstr>Evaluating Symptomatic Individuals for Ebola</vt:lpstr>
      <vt:lpstr>Demobilized Avian Influenza Responder Monitoring Summary </vt:lpstr>
      <vt:lpstr>Response Summary </vt:lpstr>
      <vt:lpstr>Number of responders by Region</vt:lpstr>
      <vt:lpstr>Demobilized Responders by Risk Category</vt:lpstr>
      <vt:lpstr>Contact Success Rate</vt:lpstr>
      <vt:lpstr>Symptomatic Persons under investigation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Africa Traveler Monitoring Summary</dc:title>
  <dc:creator>kmorris903</dc:creator>
  <cp:lastModifiedBy>Pinter,Henry J (DSHS)</cp:lastModifiedBy>
  <cp:revision>34</cp:revision>
  <cp:lastPrinted>2016-02-24T13:54:29Z</cp:lastPrinted>
  <dcterms:created xsi:type="dcterms:W3CDTF">2016-02-22T21:55:04Z</dcterms:created>
  <dcterms:modified xsi:type="dcterms:W3CDTF">2023-02-17T19:40:39Z</dcterms:modified>
</cp:coreProperties>
</file>