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758" r:id="rId2"/>
  </p:sldMasterIdLst>
  <p:notesMasterIdLst>
    <p:notesMasterId r:id="rId46"/>
  </p:notesMasterIdLst>
  <p:handoutMasterIdLst>
    <p:handoutMasterId r:id="rId47"/>
  </p:handoutMasterIdLst>
  <p:sldIdLst>
    <p:sldId id="268" r:id="rId3"/>
    <p:sldId id="265" r:id="rId4"/>
    <p:sldId id="280" r:id="rId5"/>
    <p:sldId id="270" r:id="rId6"/>
    <p:sldId id="286" r:id="rId7"/>
    <p:sldId id="257" r:id="rId8"/>
    <p:sldId id="276" r:id="rId9"/>
    <p:sldId id="269" r:id="rId10"/>
    <p:sldId id="279" r:id="rId11"/>
    <p:sldId id="278" r:id="rId12"/>
    <p:sldId id="297" r:id="rId13"/>
    <p:sldId id="285" r:id="rId14"/>
    <p:sldId id="301" r:id="rId15"/>
    <p:sldId id="267" r:id="rId16"/>
    <p:sldId id="282" r:id="rId17"/>
    <p:sldId id="277" r:id="rId18"/>
    <p:sldId id="283" r:id="rId19"/>
    <p:sldId id="291" r:id="rId20"/>
    <p:sldId id="292" r:id="rId21"/>
    <p:sldId id="287" r:id="rId22"/>
    <p:sldId id="293" r:id="rId23"/>
    <p:sldId id="295" r:id="rId24"/>
    <p:sldId id="296" r:id="rId25"/>
    <p:sldId id="298" r:id="rId26"/>
    <p:sldId id="307" r:id="rId27"/>
    <p:sldId id="316" r:id="rId28"/>
    <p:sldId id="308" r:id="rId29"/>
    <p:sldId id="309" r:id="rId30"/>
    <p:sldId id="310" r:id="rId31"/>
    <p:sldId id="311" r:id="rId32"/>
    <p:sldId id="312" r:id="rId33"/>
    <p:sldId id="317" r:id="rId34"/>
    <p:sldId id="314" r:id="rId35"/>
    <p:sldId id="318" r:id="rId36"/>
    <p:sldId id="319" r:id="rId37"/>
    <p:sldId id="320" r:id="rId38"/>
    <p:sldId id="321" r:id="rId39"/>
    <p:sldId id="322" r:id="rId40"/>
    <p:sldId id="300" r:id="rId41"/>
    <p:sldId id="299" r:id="rId42"/>
    <p:sldId id="302" r:id="rId43"/>
    <p:sldId id="304" r:id="rId44"/>
    <p:sldId id="303"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1003" y="4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SHSHQCTRA02\DCPS%20share\infect\Epidemiologist%20Orientation\Class%20Data.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[Class Data.xlsx]Graph FB-QB by Mo!PivotTable3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Cases of Food and Water Borne Diseases by Month, Texas, 2015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2"/>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4"/>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5"/>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6"/>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2"/>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6"/>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17"/>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18"/>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19"/>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20"/>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21"/>
        <c:spPr>
          <a:solidFill>
            <a:schemeClr val="accent1"/>
          </a:solidFill>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pivotFmt>
      <c:pivotFmt>
        <c:idx val="22"/>
        <c:spPr>
          <a:solidFill>
            <a:schemeClr val="accent1"/>
          </a:solidFill>
          <a:ln w="28575" cap="rnd">
            <a:solidFill>
              <a:schemeClr val="accent1"/>
            </a:solidFill>
            <a:round/>
          </a:ln>
          <a:effectLst/>
        </c:spPr>
        <c:marker>
          <c:symbol val="circle"/>
          <c:size val="5"/>
          <c:spPr>
            <a:solidFill>
              <a:schemeClr val="accent4">
                <a:lumMod val="60000"/>
              </a:schemeClr>
            </a:solidFill>
            <a:ln w="9525">
              <a:solidFill>
                <a:schemeClr val="accent4">
                  <a:lumMod val="60000"/>
                </a:schemeClr>
              </a:solidFill>
            </a:ln>
            <a:effectLst/>
          </c:spPr>
        </c:marker>
      </c:pivotFmt>
      <c:pivotFmt>
        <c:idx val="23"/>
        <c:spPr>
          <a:solidFill>
            <a:schemeClr val="accent1"/>
          </a:solidFill>
          <a:ln w="28575" cap="rnd">
            <a:solidFill>
              <a:schemeClr val="accent1"/>
            </a:solidFill>
            <a:round/>
          </a:ln>
          <a:effectLst/>
        </c:spPr>
        <c:marker>
          <c:symbol val="circle"/>
          <c:size val="5"/>
          <c:spPr>
            <a:solidFill>
              <a:schemeClr val="accent5">
                <a:lumMod val="60000"/>
              </a:schemeClr>
            </a:solidFill>
            <a:ln w="9525">
              <a:solidFill>
                <a:schemeClr val="accent5">
                  <a:lumMod val="60000"/>
                </a:schemeClr>
              </a:solidFill>
            </a:ln>
            <a:effectLst/>
          </c:spPr>
        </c:marker>
      </c:pivotFmt>
      <c:pivotFmt>
        <c:idx val="24"/>
        <c:spPr>
          <a:solidFill>
            <a:schemeClr val="accent1"/>
          </a:solidFill>
          <a:ln w="28575" cap="rnd">
            <a:solidFill>
              <a:schemeClr val="accent1"/>
            </a:solidFill>
            <a:round/>
          </a:ln>
          <a:effectLst/>
        </c:spPr>
        <c:marker>
          <c:symbol val="circle"/>
          <c:size val="5"/>
          <c:spPr>
            <a:solidFill>
              <a:schemeClr val="accent6">
                <a:lumMod val="60000"/>
              </a:schemeClr>
            </a:solidFill>
            <a:ln w="9525">
              <a:solidFill>
                <a:schemeClr val="accent6">
                  <a:lumMod val="60000"/>
                </a:schemeClr>
              </a:solidFill>
            </a:ln>
            <a:effectLst/>
          </c:spPr>
        </c:marker>
      </c:pivotFmt>
      <c:pivotFmt>
        <c:idx val="25"/>
        <c:spPr>
          <a:solidFill>
            <a:schemeClr val="accent1"/>
          </a:solidFill>
          <a:ln w="28575" cap="rnd">
            <a:solidFill>
              <a:schemeClr val="accent1"/>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pivotFmt>
      <c:pivotFmt>
        <c:idx val="26"/>
        <c:spPr>
          <a:solidFill>
            <a:schemeClr val="accent1"/>
          </a:solidFill>
          <a:ln w="28575" cap="rnd">
            <a:solidFill>
              <a:schemeClr val="accent1"/>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pivotFmt>
      <c:pivotFmt>
        <c:idx val="27"/>
        <c:spPr>
          <a:solidFill>
            <a:schemeClr val="accent1"/>
          </a:solidFill>
          <a:ln w="28575" cap="rnd">
            <a:solidFill>
              <a:schemeClr val="accent1"/>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pivotFmt>
      <c:pivotFmt>
        <c:idx val="28"/>
        <c:spPr>
          <a:solidFill>
            <a:schemeClr val="accent1"/>
          </a:solidFill>
          <a:ln w="28575" cap="rnd">
            <a:solidFill>
              <a:schemeClr val="accent1"/>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pivotFmt>
      <c:pivotFmt>
        <c:idx val="2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3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3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33"/>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34"/>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35"/>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36"/>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37"/>
        <c:spPr>
          <a:solidFill>
            <a:schemeClr val="accent1"/>
          </a:solidFill>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pivotFmt>
      <c:pivotFmt>
        <c:idx val="38"/>
        <c:spPr>
          <a:solidFill>
            <a:schemeClr val="accent1"/>
          </a:solidFill>
          <a:ln w="28575" cap="rnd">
            <a:solidFill>
              <a:schemeClr val="accent1"/>
            </a:solidFill>
            <a:round/>
          </a:ln>
          <a:effectLst/>
        </c:spPr>
        <c:marker>
          <c:symbol val="circle"/>
          <c:size val="5"/>
          <c:spPr>
            <a:solidFill>
              <a:schemeClr val="accent4">
                <a:lumMod val="60000"/>
              </a:schemeClr>
            </a:solidFill>
            <a:ln w="9525">
              <a:solidFill>
                <a:schemeClr val="accent4">
                  <a:lumMod val="60000"/>
                </a:schemeClr>
              </a:solidFill>
            </a:ln>
            <a:effectLst/>
          </c:spPr>
        </c:marker>
      </c:pivotFmt>
      <c:pivotFmt>
        <c:idx val="39"/>
        <c:spPr>
          <a:solidFill>
            <a:schemeClr val="accent1"/>
          </a:solidFill>
          <a:ln w="28575" cap="rnd">
            <a:solidFill>
              <a:schemeClr val="accent1"/>
            </a:solidFill>
            <a:round/>
          </a:ln>
          <a:effectLst/>
        </c:spPr>
        <c:marker>
          <c:symbol val="circle"/>
          <c:size val="5"/>
          <c:spPr>
            <a:solidFill>
              <a:schemeClr val="accent5">
                <a:lumMod val="60000"/>
              </a:schemeClr>
            </a:solidFill>
            <a:ln w="9525">
              <a:solidFill>
                <a:schemeClr val="accent5">
                  <a:lumMod val="60000"/>
                </a:schemeClr>
              </a:solidFill>
            </a:ln>
            <a:effectLst/>
          </c:spPr>
        </c:marker>
      </c:pivotFmt>
      <c:pivotFmt>
        <c:idx val="40"/>
        <c:spPr>
          <a:solidFill>
            <a:schemeClr val="accent1"/>
          </a:solidFill>
          <a:ln w="28575" cap="rnd">
            <a:solidFill>
              <a:schemeClr val="accent1"/>
            </a:solidFill>
            <a:round/>
          </a:ln>
          <a:effectLst/>
        </c:spPr>
        <c:marker>
          <c:symbol val="circle"/>
          <c:size val="5"/>
          <c:spPr>
            <a:solidFill>
              <a:schemeClr val="accent6">
                <a:lumMod val="60000"/>
              </a:schemeClr>
            </a:solidFill>
            <a:ln w="9525">
              <a:solidFill>
                <a:schemeClr val="accent6">
                  <a:lumMod val="60000"/>
                </a:schemeClr>
              </a:solidFill>
            </a:ln>
            <a:effectLst/>
          </c:spPr>
        </c:marker>
      </c:pivotFmt>
      <c:pivotFmt>
        <c:idx val="41"/>
        <c:spPr>
          <a:solidFill>
            <a:schemeClr val="accent1"/>
          </a:solidFill>
          <a:ln w="28575" cap="rnd">
            <a:solidFill>
              <a:schemeClr val="accent1"/>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pivotFmt>
      <c:pivotFmt>
        <c:idx val="42"/>
        <c:spPr>
          <a:solidFill>
            <a:schemeClr val="accent1"/>
          </a:solidFill>
          <a:ln w="28575" cap="rnd">
            <a:solidFill>
              <a:schemeClr val="accent1"/>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pivotFmt>
      <c:pivotFmt>
        <c:idx val="43"/>
        <c:spPr>
          <a:solidFill>
            <a:schemeClr val="accent1"/>
          </a:solidFill>
          <a:ln w="28575" cap="rnd">
            <a:solidFill>
              <a:schemeClr val="accent1"/>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pivotFmt>
      <c:pivotFmt>
        <c:idx val="44"/>
        <c:spPr>
          <a:solidFill>
            <a:schemeClr val="accent1"/>
          </a:solidFill>
          <a:ln w="28575" cap="rnd">
            <a:solidFill>
              <a:schemeClr val="accent1"/>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pivotFmt>
    </c:pivotFmts>
    <c:plotArea>
      <c:layout/>
      <c:lineChart>
        <c:grouping val="standard"/>
        <c:varyColors val="0"/>
        <c:ser>
          <c:idx val="0"/>
          <c:order val="0"/>
          <c:tx>
            <c:strRef>
              <c:f>'Graph FB-QB by Mo'!$B$4:$B$5</c:f>
              <c:strCache>
                <c:ptCount val="1"/>
                <c:pt idx="0">
                  <c:v>Amebiasis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Mo'!$B$6:$B$18</c:f>
              <c:numCache>
                <c:formatCode>General</c:formatCode>
                <c:ptCount val="12"/>
                <c:pt idx="0">
                  <c:v>18</c:v>
                </c:pt>
                <c:pt idx="1">
                  <c:v>27</c:v>
                </c:pt>
                <c:pt idx="2">
                  <c:v>20</c:v>
                </c:pt>
                <c:pt idx="3">
                  <c:v>15</c:v>
                </c:pt>
                <c:pt idx="4">
                  <c:v>17</c:v>
                </c:pt>
                <c:pt idx="5">
                  <c:v>15</c:v>
                </c:pt>
                <c:pt idx="6">
                  <c:v>15</c:v>
                </c:pt>
                <c:pt idx="7">
                  <c:v>15</c:v>
                </c:pt>
                <c:pt idx="8">
                  <c:v>17</c:v>
                </c:pt>
                <c:pt idx="9">
                  <c:v>12</c:v>
                </c:pt>
                <c:pt idx="10">
                  <c:v>9</c:v>
                </c:pt>
                <c:pt idx="11">
                  <c:v>5</c:v>
                </c:pt>
              </c:numCache>
            </c:numRef>
          </c:val>
          <c:smooth val="0"/>
          <c:extLst>
            <c:ext xmlns:c16="http://schemas.microsoft.com/office/drawing/2014/chart" uri="{C3380CC4-5D6E-409C-BE32-E72D297353CC}">
              <c16:uniqueId val="{00000000-6E52-44DA-835C-F3AC315D3B74}"/>
            </c:ext>
          </c:extLst>
        </c:ser>
        <c:ser>
          <c:idx val="1"/>
          <c:order val="1"/>
          <c:tx>
            <c:strRef>
              <c:f>'Graph FB-QB by Mo'!$C$4:$C$5</c:f>
              <c:strCache>
                <c:ptCount val="1"/>
                <c:pt idx="0">
                  <c:v>Botulism, infant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Mo'!$C$6:$C$18</c:f>
              <c:numCache>
                <c:formatCode>General</c:formatCode>
                <c:ptCount val="12"/>
                <c:pt idx="1">
                  <c:v>1</c:v>
                </c:pt>
                <c:pt idx="3">
                  <c:v>1</c:v>
                </c:pt>
                <c:pt idx="6">
                  <c:v>1</c:v>
                </c:pt>
                <c:pt idx="8">
                  <c:v>2</c:v>
                </c:pt>
                <c:pt idx="11">
                  <c:v>1</c:v>
                </c:pt>
              </c:numCache>
            </c:numRef>
          </c:val>
          <c:smooth val="0"/>
          <c:extLst>
            <c:ext xmlns:c16="http://schemas.microsoft.com/office/drawing/2014/chart" uri="{C3380CC4-5D6E-409C-BE32-E72D297353CC}">
              <c16:uniqueId val="{00000001-6E52-44DA-835C-F3AC315D3B74}"/>
            </c:ext>
          </c:extLst>
        </c:ser>
        <c:ser>
          <c:idx val="2"/>
          <c:order val="2"/>
          <c:tx>
            <c:strRef>
              <c:f>'Graph FB-QB by Mo'!$D$4:$D$5</c:f>
              <c:strCache>
                <c:ptCount val="1"/>
                <c:pt idx="0">
                  <c:v>Botulism, other/unspecified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Mo'!$D$6:$D$18</c:f>
              <c:numCache>
                <c:formatCode>General</c:formatCode>
                <c:ptCount val="12"/>
                <c:pt idx="8">
                  <c:v>1</c:v>
                </c:pt>
              </c:numCache>
            </c:numRef>
          </c:val>
          <c:smooth val="0"/>
          <c:extLst>
            <c:ext xmlns:c16="http://schemas.microsoft.com/office/drawing/2014/chart" uri="{C3380CC4-5D6E-409C-BE32-E72D297353CC}">
              <c16:uniqueId val="{00000002-6E52-44DA-835C-F3AC315D3B74}"/>
            </c:ext>
          </c:extLst>
        </c:ser>
        <c:ser>
          <c:idx val="3"/>
          <c:order val="3"/>
          <c:tx>
            <c:strRef>
              <c:f>'Graph FB-QB by Mo'!$E$4:$E$5</c:f>
              <c:strCache>
                <c:ptCount val="1"/>
                <c:pt idx="0">
                  <c:v>Botulism, wound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Mo'!$E$6:$E$18</c:f>
              <c:numCache>
                <c:formatCode>General</c:formatCode>
                <c:ptCount val="12"/>
                <c:pt idx="7">
                  <c:v>1</c:v>
                </c:pt>
              </c:numCache>
            </c:numRef>
          </c:val>
          <c:smooth val="0"/>
          <c:extLst>
            <c:ext xmlns:c16="http://schemas.microsoft.com/office/drawing/2014/chart" uri="{C3380CC4-5D6E-409C-BE32-E72D297353CC}">
              <c16:uniqueId val="{00000003-6E52-44DA-835C-F3AC315D3B74}"/>
            </c:ext>
          </c:extLst>
        </c:ser>
        <c:ser>
          <c:idx val="4"/>
          <c:order val="4"/>
          <c:tx>
            <c:strRef>
              <c:f>'Graph FB-QB by Mo'!$F$4:$F$5</c:f>
              <c:strCache>
                <c:ptCount val="1"/>
                <c:pt idx="0">
                  <c:v>Campylobacteriosis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Mo'!$F$6:$F$18</c:f>
              <c:numCache>
                <c:formatCode>General</c:formatCode>
                <c:ptCount val="12"/>
                <c:pt idx="0">
                  <c:v>201</c:v>
                </c:pt>
                <c:pt idx="1">
                  <c:v>164</c:v>
                </c:pt>
                <c:pt idx="2">
                  <c:v>253</c:v>
                </c:pt>
                <c:pt idx="3">
                  <c:v>318</c:v>
                </c:pt>
                <c:pt idx="4">
                  <c:v>443</c:v>
                </c:pt>
                <c:pt idx="5">
                  <c:v>552</c:v>
                </c:pt>
                <c:pt idx="6">
                  <c:v>584</c:v>
                </c:pt>
                <c:pt idx="7">
                  <c:v>345</c:v>
                </c:pt>
                <c:pt idx="8">
                  <c:v>273</c:v>
                </c:pt>
                <c:pt idx="9">
                  <c:v>262</c:v>
                </c:pt>
                <c:pt idx="10">
                  <c:v>245</c:v>
                </c:pt>
                <c:pt idx="11">
                  <c:v>181</c:v>
                </c:pt>
              </c:numCache>
            </c:numRef>
          </c:val>
          <c:smooth val="0"/>
          <c:extLst>
            <c:ext xmlns:c16="http://schemas.microsoft.com/office/drawing/2014/chart" uri="{C3380CC4-5D6E-409C-BE32-E72D297353CC}">
              <c16:uniqueId val="{00000004-6E52-44DA-835C-F3AC315D3B74}"/>
            </c:ext>
          </c:extLst>
        </c:ser>
        <c:ser>
          <c:idx val="5"/>
          <c:order val="5"/>
          <c:tx>
            <c:strRef>
              <c:f>'Graph FB-QB by Mo'!$G$4:$G$5</c:f>
              <c:strCache>
                <c:ptCount val="1"/>
                <c:pt idx="0">
                  <c:v>Cryptosporidiosis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Mo'!$G$6:$G$18</c:f>
              <c:numCache>
                <c:formatCode>General</c:formatCode>
                <c:ptCount val="12"/>
                <c:pt idx="0">
                  <c:v>24</c:v>
                </c:pt>
                <c:pt idx="1">
                  <c:v>19</c:v>
                </c:pt>
                <c:pt idx="2">
                  <c:v>48</c:v>
                </c:pt>
                <c:pt idx="3">
                  <c:v>36</c:v>
                </c:pt>
                <c:pt idx="4">
                  <c:v>41</c:v>
                </c:pt>
                <c:pt idx="5">
                  <c:v>67</c:v>
                </c:pt>
                <c:pt idx="6">
                  <c:v>77</c:v>
                </c:pt>
                <c:pt idx="7">
                  <c:v>126</c:v>
                </c:pt>
                <c:pt idx="8">
                  <c:v>119</c:v>
                </c:pt>
                <c:pt idx="9">
                  <c:v>65</c:v>
                </c:pt>
                <c:pt idx="10">
                  <c:v>50</c:v>
                </c:pt>
                <c:pt idx="11">
                  <c:v>38</c:v>
                </c:pt>
              </c:numCache>
            </c:numRef>
          </c:val>
          <c:smooth val="0"/>
          <c:extLst>
            <c:ext xmlns:c16="http://schemas.microsoft.com/office/drawing/2014/chart" uri="{C3380CC4-5D6E-409C-BE32-E72D297353CC}">
              <c16:uniqueId val="{00000005-6E52-44DA-835C-F3AC315D3B74}"/>
            </c:ext>
          </c:extLst>
        </c:ser>
        <c:ser>
          <c:idx val="6"/>
          <c:order val="6"/>
          <c:tx>
            <c:strRef>
              <c:f>'Graph FB-QB by Mo'!$H$4:$H$5</c:f>
              <c:strCache>
                <c:ptCount val="1"/>
                <c:pt idx="0">
                  <c:v>Cyclosporiasis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Mo'!$H$6:$H$18</c:f>
              <c:numCache>
                <c:formatCode>General</c:formatCode>
                <c:ptCount val="12"/>
                <c:pt idx="1">
                  <c:v>1</c:v>
                </c:pt>
                <c:pt idx="3">
                  <c:v>4</c:v>
                </c:pt>
                <c:pt idx="4">
                  <c:v>56</c:v>
                </c:pt>
                <c:pt idx="5">
                  <c:v>167</c:v>
                </c:pt>
                <c:pt idx="6">
                  <c:v>64</c:v>
                </c:pt>
                <c:pt idx="7">
                  <c:v>16</c:v>
                </c:pt>
                <c:pt idx="8">
                  <c:v>3</c:v>
                </c:pt>
                <c:pt idx="10">
                  <c:v>1</c:v>
                </c:pt>
              </c:numCache>
            </c:numRef>
          </c:val>
          <c:smooth val="0"/>
          <c:extLst>
            <c:ext xmlns:c16="http://schemas.microsoft.com/office/drawing/2014/chart" uri="{C3380CC4-5D6E-409C-BE32-E72D297353CC}">
              <c16:uniqueId val="{00000006-6E52-44DA-835C-F3AC315D3B74}"/>
            </c:ext>
          </c:extLst>
        </c:ser>
        <c:ser>
          <c:idx val="7"/>
          <c:order val="7"/>
          <c:tx>
            <c:strRef>
              <c:f>'Graph FB-QB by Mo'!$I$4:$I$5</c:f>
              <c:strCache>
                <c:ptCount val="1"/>
                <c:pt idx="0">
                  <c:v>Hemolytic uremic synd,postdiarrheal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Mo'!$I$6:$I$18</c:f>
              <c:numCache>
                <c:formatCode>General</c:formatCode>
                <c:ptCount val="12"/>
                <c:pt idx="0">
                  <c:v>1</c:v>
                </c:pt>
                <c:pt idx="1">
                  <c:v>2</c:v>
                </c:pt>
                <c:pt idx="3">
                  <c:v>2</c:v>
                </c:pt>
                <c:pt idx="4">
                  <c:v>1</c:v>
                </c:pt>
                <c:pt idx="6">
                  <c:v>2</c:v>
                </c:pt>
                <c:pt idx="8">
                  <c:v>1</c:v>
                </c:pt>
                <c:pt idx="9">
                  <c:v>2</c:v>
                </c:pt>
                <c:pt idx="10">
                  <c:v>1</c:v>
                </c:pt>
                <c:pt idx="11">
                  <c:v>1</c:v>
                </c:pt>
              </c:numCache>
            </c:numRef>
          </c:val>
          <c:smooth val="0"/>
          <c:extLst>
            <c:ext xmlns:c16="http://schemas.microsoft.com/office/drawing/2014/chart" uri="{C3380CC4-5D6E-409C-BE32-E72D297353CC}">
              <c16:uniqueId val="{00000007-6E52-44DA-835C-F3AC315D3B74}"/>
            </c:ext>
          </c:extLst>
        </c:ser>
        <c:ser>
          <c:idx val="8"/>
          <c:order val="8"/>
          <c:tx>
            <c:strRef>
              <c:f>'Graph FB-QB by Mo'!$J$4:$J$5</c:f>
              <c:strCache>
                <c:ptCount val="1"/>
                <c:pt idx="0">
                  <c:v>Listeriosis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Mo'!$J$6:$J$18</c:f>
              <c:numCache>
                <c:formatCode>General</c:formatCode>
                <c:ptCount val="12"/>
                <c:pt idx="0">
                  <c:v>2</c:v>
                </c:pt>
                <c:pt idx="1">
                  <c:v>2</c:v>
                </c:pt>
                <c:pt idx="2">
                  <c:v>1</c:v>
                </c:pt>
                <c:pt idx="3">
                  <c:v>6</c:v>
                </c:pt>
                <c:pt idx="4">
                  <c:v>6</c:v>
                </c:pt>
                <c:pt idx="5">
                  <c:v>2</c:v>
                </c:pt>
                <c:pt idx="6">
                  <c:v>9</c:v>
                </c:pt>
                <c:pt idx="7">
                  <c:v>4</c:v>
                </c:pt>
                <c:pt idx="8">
                  <c:v>3</c:v>
                </c:pt>
                <c:pt idx="9">
                  <c:v>2</c:v>
                </c:pt>
                <c:pt idx="10">
                  <c:v>2</c:v>
                </c:pt>
                <c:pt idx="11">
                  <c:v>1</c:v>
                </c:pt>
              </c:numCache>
            </c:numRef>
          </c:val>
          <c:smooth val="0"/>
          <c:extLst>
            <c:ext xmlns:c16="http://schemas.microsoft.com/office/drawing/2014/chart" uri="{C3380CC4-5D6E-409C-BE32-E72D297353CC}">
              <c16:uniqueId val="{00000008-6E52-44DA-835C-F3AC315D3B74}"/>
            </c:ext>
          </c:extLst>
        </c:ser>
        <c:ser>
          <c:idx val="9"/>
          <c:order val="9"/>
          <c:tx>
            <c:strRef>
              <c:f>'Graph FB-QB by Mo'!$K$4:$K$5</c:f>
              <c:strCache>
                <c:ptCount val="1"/>
                <c:pt idx="0">
                  <c:v>Salmonellosis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Mo'!$K$6:$K$18</c:f>
              <c:numCache>
                <c:formatCode>General</c:formatCode>
                <c:ptCount val="12"/>
                <c:pt idx="0">
                  <c:v>285</c:v>
                </c:pt>
                <c:pt idx="1">
                  <c:v>267</c:v>
                </c:pt>
                <c:pt idx="2">
                  <c:v>264</c:v>
                </c:pt>
                <c:pt idx="3">
                  <c:v>402</c:v>
                </c:pt>
                <c:pt idx="4">
                  <c:v>424</c:v>
                </c:pt>
                <c:pt idx="5">
                  <c:v>497</c:v>
                </c:pt>
                <c:pt idx="6">
                  <c:v>541</c:v>
                </c:pt>
                <c:pt idx="7">
                  <c:v>771</c:v>
                </c:pt>
                <c:pt idx="8">
                  <c:v>739</c:v>
                </c:pt>
                <c:pt idx="9">
                  <c:v>718</c:v>
                </c:pt>
                <c:pt idx="10">
                  <c:v>576</c:v>
                </c:pt>
                <c:pt idx="11">
                  <c:v>285</c:v>
                </c:pt>
              </c:numCache>
            </c:numRef>
          </c:val>
          <c:smooth val="0"/>
          <c:extLst>
            <c:ext xmlns:c16="http://schemas.microsoft.com/office/drawing/2014/chart" uri="{C3380CC4-5D6E-409C-BE32-E72D297353CC}">
              <c16:uniqueId val="{00000009-6E52-44DA-835C-F3AC315D3B74}"/>
            </c:ext>
          </c:extLst>
        </c:ser>
        <c:ser>
          <c:idx val="10"/>
          <c:order val="10"/>
          <c:tx>
            <c:strRef>
              <c:f>'Graph FB-QB by Mo'!$L$4:$L$5</c:f>
              <c:strCache>
                <c:ptCount val="1"/>
                <c:pt idx="0">
                  <c:v>Shiga toxin-producing Escherichia coli (STEC)</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Mo'!$L$6:$L$18</c:f>
              <c:numCache>
                <c:formatCode>General</c:formatCode>
                <c:ptCount val="12"/>
                <c:pt idx="0">
                  <c:v>31</c:v>
                </c:pt>
                <c:pt idx="1">
                  <c:v>31</c:v>
                </c:pt>
                <c:pt idx="2">
                  <c:v>45</c:v>
                </c:pt>
                <c:pt idx="3">
                  <c:v>72</c:v>
                </c:pt>
                <c:pt idx="4">
                  <c:v>57</c:v>
                </c:pt>
                <c:pt idx="5">
                  <c:v>52</c:v>
                </c:pt>
                <c:pt idx="6">
                  <c:v>48</c:v>
                </c:pt>
                <c:pt idx="7">
                  <c:v>56</c:v>
                </c:pt>
                <c:pt idx="8">
                  <c:v>46</c:v>
                </c:pt>
                <c:pt idx="9">
                  <c:v>50</c:v>
                </c:pt>
                <c:pt idx="10">
                  <c:v>49</c:v>
                </c:pt>
                <c:pt idx="11">
                  <c:v>28</c:v>
                </c:pt>
              </c:numCache>
            </c:numRef>
          </c:val>
          <c:smooth val="0"/>
          <c:extLst>
            <c:ext xmlns:c16="http://schemas.microsoft.com/office/drawing/2014/chart" uri="{C3380CC4-5D6E-409C-BE32-E72D297353CC}">
              <c16:uniqueId val="{0000000A-6E52-44DA-835C-F3AC315D3B74}"/>
            </c:ext>
          </c:extLst>
        </c:ser>
        <c:ser>
          <c:idx val="11"/>
          <c:order val="11"/>
          <c:tx>
            <c:strRef>
              <c:f>'Graph FB-QB by Mo'!$M$4:$M$5</c:f>
              <c:strCache>
                <c:ptCount val="1"/>
                <c:pt idx="0">
                  <c:v>Shigellosis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Mo'!$M$6:$M$18</c:f>
              <c:numCache>
                <c:formatCode>General</c:formatCode>
                <c:ptCount val="12"/>
                <c:pt idx="0">
                  <c:v>233</c:v>
                </c:pt>
                <c:pt idx="1">
                  <c:v>290</c:v>
                </c:pt>
                <c:pt idx="2">
                  <c:v>384</c:v>
                </c:pt>
                <c:pt idx="3">
                  <c:v>433</c:v>
                </c:pt>
                <c:pt idx="4">
                  <c:v>647</c:v>
                </c:pt>
                <c:pt idx="5">
                  <c:v>523</c:v>
                </c:pt>
                <c:pt idx="6">
                  <c:v>427</c:v>
                </c:pt>
                <c:pt idx="7">
                  <c:v>357</c:v>
                </c:pt>
                <c:pt idx="8">
                  <c:v>460</c:v>
                </c:pt>
                <c:pt idx="9">
                  <c:v>684</c:v>
                </c:pt>
                <c:pt idx="10">
                  <c:v>695</c:v>
                </c:pt>
                <c:pt idx="11">
                  <c:v>523</c:v>
                </c:pt>
              </c:numCache>
            </c:numRef>
          </c:val>
          <c:smooth val="0"/>
          <c:extLst>
            <c:ext xmlns:c16="http://schemas.microsoft.com/office/drawing/2014/chart" uri="{C3380CC4-5D6E-409C-BE32-E72D297353CC}">
              <c16:uniqueId val="{0000000B-6E52-44DA-835C-F3AC315D3B74}"/>
            </c:ext>
          </c:extLst>
        </c:ser>
        <c:ser>
          <c:idx val="12"/>
          <c:order val="12"/>
          <c:tx>
            <c:strRef>
              <c:f>'Graph FB-QB by Mo'!$N$4:$N$5</c:f>
              <c:strCache>
                <c:ptCount val="1"/>
                <c:pt idx="0">
                  <c:v>Typhoid fever (Salmonella typhi)</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Mo'!$N$6:$N$18</c:f>
              <c:numCache>
                <c:formatCode>General</c:formatCode>
                <c:ptCount val="12"/>
                <c:pt idx="0">
                  <c:v>3</c:v>
                </c:pt>
                <c:pt idx="2">
                  <c:v>3</c:v>
                </c:pt>
                <c:pt idx="3">
                  <c:v>1</c:v>
                </c:pt>
                <c:pt idx="4">
                  <c:v>1</c:v>
                </c:pt>
                <c:pt idx="5">
                  <c:v>1</c:v>
                </c:pt>
                <c:pt idx="6">
                  <c:v>3</c:v>
                </c:pt>
                <c:pt idx="7">
                  <c:v>2</c:v>
                </c:pt>
                <c:pt idx="8">
                  <c:v>2</c:v>
                </c:pt>
                <c:pt idx="9">
                  <c:v>3</c:v>
                </c:pt>
                <c:pt idx="11">
                  <c:v>1</c:v>
                </c:pt>
              </c:numCache>
            </c:numRef>
          </c:val>
          <c:smooth val="0"/>
          <c:extLst>
            <c:ext xmlns:c16="http://schemas.microsoft.com/office/drawing/2014/chart" uri="{C3380CC4-5D6E-409C-BE32-E72D297353CC}">
              <c16:uniqueId val="{0000000C-6E52-44DA-835C-F3AC315D3B74}"/>
            </c:ext>
          </c:extLst>
        </c:ser>
        <c:ser>
          <c:idx val="13"/>
          <c:order val="13"/>
          <c:tx>
            <c:strRef>
              <c:f>'Graph FB-QB by Mo'!$O$4:$O$5</c:f>
              <c:strCache>
                <c:ptCount val="1"/>
                <c:pt idx="0">
                  <c:v>Vibrio parahaemolyticus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Mo'!$O$6:$O$18</c:f>
              <c:numCache>
                <c:formatCode>General</c:formatCode>
                <c:ptCount val="12"/>
                <c:pt idx="2">
                  <c:v>3</c:v>
                </c:pt>
                <c:pt idx="3">
                  <c:v>3</c:v>
                </c:pt>
                <c:pt idx="4">
                  <c:v>3</c:v>
                </c:pt>
                <c:pt idx="5">
                  <c:v>3</c:v>
                </c:pt>
                <c:pt idx="6">
                  <c:v>2</c:v>
                </c:pt>
                <c:pt idx="7">
                  <c:v>7</c:v>
                </c:pt>
                <c:pt idx="9">
                  <c:v>1</c:v>
                </c:pt>
                <c:pt idx="11">
                  <c:v>1</c:v>
                </c:pt>
              </c:numCache>
            </c:numRef>
          </c:val>
          <c:smooth val="0"/>
          <c:extLst>
            <c:ext xmlns:c16="http://schemas.microsoft.com/office/drawing/2014/chart" uri="{C3380CC4-5D6E-409C-BE32-E72D297353CC}">
              <c16:uniqueId val="{0000000D-6E52-44DA-835C-F3AC315D3B74}"/>
            </c:ext>
          </c:extLst>
        </c:ser>
        <c:ser>
          <c:idx val="14"/>
          <c:order val="14"/>
          <c:tx>
            <c:strRef>
              <c:f>'Graph FB-QB by Mo'!$P$4:$P$5</c:f>
              <c:strCache>
                <c:ptCount val="1"/>
                <c:pt idx="0">
                  <c:v>Vibrio vulnificus infection</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Mo'!$P$6:$P$18</c:f>
              <c:numCache>
                <c:formatCode>General</c:formatCode>
                <c:ptCount val="12"/>
                <c:pt idx="1">
                  <c:v>1</c:v>
                </c:pt>
                <c:pt idx="3">
                  <c:v>3</c:v>
                </c:pt>
                <c:pt idx="4">
                  <c:v>2</c:v>
                </c:pt>
                <c:pt idx="5">
                  <c:v>10</c:v>
                </c:pt>
                <c:pt idx="6">
                  <c:v>5</c:v>
                </c:pt>
                <c:pt idx="7">
                  <c:v>5</c:v>
                </c:pt>
                <c:pt idx="8">
                  <c:v>5</c:v>
                </c:pt>
                <c:pt idx="9">
                  <c:v>4</c:v>
                </c:pt>
              </c:numCache>
            </c:numRef>
          </c:val>
          <c:smooth val="0"/>
          <c:extLst>
            <c:ext xmlns:c16="http://schemas.microsoft.com/office/drawing/2014/chart" uri="{C3380CC4-5D6E-409C-BE32-E72D297353CC}">
              <c16:uniqueId val="{0000000E-6E52-44DA-835C-F3AC315D3B74}"/>
            </c:ext>
          </c:extLst>
        </c:ser>
        <c:ser>
          <c:idx val="15"/>
          <c:order val="15"/>
          <c:tx>
            <c:strRef>
              <c:f>'Graph FB-QB by Mo'!$Q$4:$Q$5</c:f>
              <c:strCache>
                <c:ptCount val="1"/>
                <c:pt idx="0">
                  <c:v>Vibriosis, other or unspecified</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'Graph FB-QB by Mo'!$A$6:$A$18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'Graph FB-QB by Mo'!$Q$6:$Q$18</c:f>
              <c:numCache>
                <c:formatCode>General</c:formatCode>
                <c:ptCount val="12"/>
                <c:pt idx="0">
                  <c:v>1</c:v>
                </c:pt>
                <c:pt idx="1">
                  <c:v>2</c:v>
                </c:pt>
                <c:pt idx="2">
                  <c:v>2</c:v>
                </c:pt>
                <c:pt idx="3">
                  <c:v>7</c:v>
                </c:pt>
                <c:pt idx="4">
                  <c:v>6</c:v>
                </c:pt>
                <c:pt idx="5">
                  <c:v>4</c:v>
                </c:pt>
                <c:pt idx="6">
                  <c:v>5</c:v>
                </c:pt>
                <c:pt idx="7">
                  <c:v>12</c:v>
                </c:pt>
                <c:pt idx="8">
                  <c:v>3</c:v>
                </c:pt>
                <c:pt idx="9">
                  <c:v>1</c:v>
                </c:pt>
                <c:pt idx="10">
                  <c:v>1</c:v>
                </c:pt>
                <c:pt idx="11">
                  <c:v>1</c:v>
                </c:pt>
              </c:numCache>
            </c:numRef>
          </c:val>
          <c:smooth val="0"/>
          <c:extLst>
            <c:ext xmlns:c16="http://schemas.microsoft.com/office/drawing/2014/chart" uri="{C3380CC4-5D6E-409C-BE32-E72D297353CC}">
              <c16:uniqueId val="{0000000F-6E52-44DA-835C-F3AC315D3B74}"/>
            </c:ext>
          </c:extLst>
        </c:ser>
        <c:dLbls>
          <c:showLegendKey val="0"/>
          <c:showVal val="0"/>
          <c:showCatName val="0"/>
          <c:showSerName val="0"/>
          <c:showPercent val="0"/>
          <c:showBubbleSize val="0"/>
        </c:dLbls>
        <c:marker val="1"/>
        <c:smooth val="0"/>
        <c:axId val="147959280"/>
        <c:axId val="147883856"/>
      </c:lineChart>
      <c:catAx>
        <c:axId val="147959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83856"/>
        <c:crosses val="autoZero"/>
        <c:auto val="1"/>
        <c:lblAlgn val="ctr"/>
        <c:lblOffset val="100"/>
        <c:noMultiLvlLbl val="0"/>
      </c:catAx>
      <c:valAx>
        <c:axId val="14788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59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41DB8-B66F-4DC8-A96E-33677E0F90FF}" type="datetimeFigureOut">
              <a:rPr lang="en-US" smtClean="0"/>
              <a:t>2/17/2023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B49C4A-65AC-492D-9701-81B46C3AD0E4}" type="datetimeFigureOut">
              <a:rPr lang="en-US" smtClean="0"/>
              <a:t>2/17/2023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237911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dirty="0"/>
          </a:p>
        </p:txBody>
      </p:sp>
    </p:spTree>
    <p:extLst>
      <p:ext uri="{BB962C8B-B14F-4D97-AF65-F5344CB8AC3E}">
        <p14:creationId xmlns:p14="http://schemas.microsoft.com/office/powerpoint/2010/main" val="219936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310079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157501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314925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401409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725582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7" name="Group 6"/>
          <p:cNvGrpSpPr/>
          <p:nvPr userDrawn="1"/>
        </p:nvGrpSpPr>
        <p:grpSpPr bwMode="hidden">
          <a:xfrm>
            <a:off x="-1" y="0"/>
            <a:ext cx="12192002" cy="6938963"/>
            <a:chOff x="-1" y="0"/>
            <a:chExt cx="12192002" cy="6938963"/>
          </a:xfrm>
        </p:grpSpPr>
        <p:cxnSp>
          <p:nvCxnSpPr>
            <p:cNvPr id="8" name="Straight Connector 7"/>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938963"/>
              <a:chOff x="-1" y="0"/>
              <a:chExt cx="12192001" cy="6938963"/>
            </a:xfrm>
          </p:grpSpPr>
          <p:cxnSp>
            <p:nvCxnSpPr>
              <p:cNvPr id="42" name="Straight Connector 41"/>
              <p:cNvCxnSpPr/>
              <p:nvPr/>
            </p:nvCxnSpPr>
            <p:spPr bwMode="hidden">
              <a:xfrm>
                <a:off x="176934" y="80963"/>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98482"/>
              <a:chOff x="-1" y="0"/>
              <a:chExt cx="12192001" cy="6898482"/>
            </a:xfrm>
          </p:grpSpPr>
          <p:cxnSp>
            <p:nvCxnSpPr>
              <p:cNvPr id="26" name="Straight Connector 25"/>
              <p:cNvCxnSpPr/>
              <p:nvPr/>
            </p:nvCxnSpPr>
            <p:spPr bwMode="hidden">
              <a:xfrm>
                <a:off x="3785838" y="40482"/>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2797" y="5473991"/>
            <a:ext cx="1614852" cy="629792"/>
          </a:xfrm>
          <a:prstGeom prst="rect">
            <a:avLst/>
          </a:prstGeom>
        </p:spPr>
      </p:pic>
    </p:spTree>
    <p:extLst>
      <p:ext uri="{BB962C8B-B14F-4D97-AF65-F5344CB8AC3E}">
        <p14:creationId xmlns:p14="http://schemas.microsoft.com/office/powerpoint/2010/main" val="9919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1456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accent1">
                    <a:lumMod val="75000"/>
                  </a:schemeClr>
                </a:solidFill>
              </a:defRPr>
            </a:lvl2pPr>
            <a:lvl3pPr>
              <a:defRPr>
                <a:solidFill>
                  <a:schemeClr val="accent2">
                    <a:lumMod val="75000"/>
                  </a:schemeClr>
                </a:solidFill>
              </a:defRPr>
            </a:lvl3pPr>
            <a:lvl4pPr>
              <a:defRPr>
                <a:solidFill>
                  <a:schemeClr val="accent3">
                    <a:lumMod val="75000"/>
                  </a:schemeClr>
                </a:solidFill>
              </a:defRPr>
            </a:lvl4pPr>
            <a:lvl5pPr>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374B5B-21A0-4192-BF4C-38187F1A68D8}"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7431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706" y="344286"/>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36706" y="3309005"/>
            <a:ext cx="10515600" cy="1500187"/>
          </a:xfrm>
        </p:spPr>
        <p:txBody>
          <a:bodyPr>
            <a:normAutofit/>
          </a:bodyPr>
          <a:lstStyle>
            <a:lvl1pPr marL="0" indent="0">
              <a:buNone/>
              <a:defRPr sz="3200">
                <a:solidFill>
                  <a:schemeClr val="accent3">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7" name="Group 6"/>
          <p:cNvGrpSpPr/>
          <p:nvPr userDrawn="1"/>
        </p:nvGrpSpPr>
        <p:grpSpPr bwMode="hidden">
          <a:xfrm>
            <a:off x="0"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686147" y="3914017"/>
            <a:ext cx="9601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3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p:spPr>
        <p:txBody>
          <a:bodyPr/>
          <a:lstStyle>
            <a:lvl2pPr>
              <a:defRPr>
                <a:solidFill>
                  <a:schemeClr val="accent1">
                    <a:lumMod val="75000"/>
                  </a:schemeClr>
                </a:solidFill>
              </a:defRPr>
            </a:lvl2pPr>
            <a:lvl3pPr>
              <a:defRPr>
                <a:solidFill>
                  <a:schemeClr val="accent2">
                    <a:lumMod val="75000"/>
                  </a:schemeClr>
                </a:solidFill>
              </a:defRPr>
            </a:lvl3pPr>
            <a:lvl4pPr>
              <a:defRPr>
                <a:solidFill>
                  <a:schemeClr val="accent3">
                    <a:lumMod val="75000"/>
                  </a:schemeClr>
                </a:solidFill>
              </a:defRPr>
            </a:lvl4pPr>
            <a:lvl5pPr>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3">
                    <a:lumMod val="50000"/>
                  </a:schemeClr>
                </a:solidFill>
              </a:defRPr>
            </a:lvl1pPr>
            <a:lvl2pPr>
              <a:defRPr>
                <a:solidFill>
                  <a:schemeClr val="accent1">
                    <a:lumMod val="75000"/>
                  </a:schemeClr>
                </a:solidFill>
              </a:defRPr>
            </a:lvl2pPr>
            <a:lvl3pPr>
              <a:defRPr>
                <a:solidFill>
                  <a:schemeClr val="accent2">
                    <a:lumMod val="75000"/>
                  </a:schemeClr>
                </a:solidFill>
              </a:defRPr>
            </a:lvl3pPr>
            <a:lvl4pPr>
              <a:defRPr>
                <a:solidFill>
                  <a:schemeClr val="accent3">
                    <a:lumMod val="75000"/>
                  </a:schemeClr>
                </a:solidFill>
              </a:defRPr>
            </a:lvl4pPr>
            <a:lvl5pPr>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3B5CF7C-B333-48E1-A4A6-83A3C8B73AC0}"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20483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3">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3">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E320762-5CBF-4210-AB54-376B091119F8}" type="datetime1">
              <a:rPr lang="en-US" smtClean="0"/>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430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0DB371-BF5F-4058-A212-1A908E4D2674}" type="datetime1">
              <a:rPr lang="en-US" smtClean="0"/>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588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478" y="-794454"/>
            <a:ext cx="8618232"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1776482" y="1091117"/>
            <a:ext cx="8062845" cy="4873625"/>
          </a:xfrm>
        </p:spPr>
        <p:txBody>
          <a:bodyPr/>
          <a:lstStyle>
            <a:lvl1pPr>
              <a:defRPr sz="3200">
                <a:solidFill>
                  <a:schemeClr val="accent3">
                    <a:lumMod val="50000"/>
                  </a:schemeClr>
                </a:solidFill>
              </a:defRPr>
            </a:lvl1pPr>
            <a:lvl2pPr>
              <a:defRPr sz="2800">
                <a:solidFill>
                  <a:schemeClr val="accent1">
                    <a:lumMod val="75000"/>
                  </a:schemeClr>
                </a:solidFill>
              </a:defRPr>
            </a:lvl2pPr>
            <a:lvl3pPr>
              <a:defRPr sz="2400">
                <a:solidFill>
                  <a:schemeClr val="accent2">
                    <a:lumMod val="75000"/>
                  </a:schemeClr>
                </a:solidFill>
              </a:defRPr>
            </a:lvl3pPr>
            <a:lvl4pPr>
              <a:defRPr sz="2000">
                <a:solidFill>
                  <a:schemeClr val="accent3">
                    <a:lumMod val="75000"/>
                  </a:schemeClr>
                </a:solidFill>
              </a:defRPr>
            </a:lvl4pPr>
            <a:lvl5pPr>
              <a:defRPr sz="2000">
                <a:solidFill>
                  <a:schemeClr val="accent4">
                    <a:lumMod val="7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5BAF629-ECA2-4CF3-B790-9D9BDED98269}" type="datetime1">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grpSp>
        <p:nvGrpSpPr>
          <p:cNvPr id="8" name="Group 7"/>
          <p:cNvGrpSpPr/>
          <p:nvPr userDrawn="1"/>
        </p:nvGrpSpPr>
        <p:grpSpPr bwMode="hidden">
          <a:xfrm>
            <a:off x="-66632" y="-136525"/>
            <a:ext cx="12258632" cy="6858000"/>
            <a:chOff x="-66631" y="0"/>
            <a:chExt cx="1225863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66631"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userDrawn="1"/>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p:cNvSpPr/>
          <p:nvPr userDrawn="1"/>
        </p:nvSpPr>
        <p:spPr>
          <a:xfrm>
            <a:off x="-2132242" y="-137161"/>
            <a:ext cx="3789592" cy="6812915"/>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3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3">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15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3">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4A29A4-78C8-47AB-BA06-22CB45938951}" type="datetime1">
              <a:rPr lang="en-US" smtClean="0"/>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7496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2453-8663-4C69-AF73-9FD7B1DEC5D0}" type="datetime1">
              <a:rPr lang="en-US" smtClean="0"/>
              <a:t>2/17/2023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dirty="0"/>
          </a:p>
        </p:txBody>
      </p:sp>
      <p:grpSp>
        <p:nvGrpSpPr>
          <p:cNvPr id="7" name="Group 6"/>
          <p:cNvGrpSpPr/>
          <p:nvPr userDrawn="1"/>
        </p:nvGrpSpPr>
        <p:grpSpPr bwMode="hidden">
          <a:xfrm>
            <a:off x="-261028" y="23424"/>
            <a:ext cx="12714056" cy="6867579"/>
            <a:chOff x="-1" y="-9579"/>
            <a:chExt cx="12714056" cy="6867579"/>
          </a:xfrm>
        </p:grpSpPr>
        <p:cxnSp>
          <p:nvCxnSpPr>
            <p:cNvPr id="8" name="Straight Connector 7"/>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2932057" y="-9579"/>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525103" y="273889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9579"/>
              <a:ext cx="12192001" cy="6867579"/>
              <a:chOff x="-1" y="-9579"/>
              <a:chExt cx="12192001" cy="6867579"/>
            </a:xfrm>
          </p:grpSpPr>
          <p:cxnSp>
            <p:nvCxnSpPr>
              <p:cNvPr id="26" name="Straight Connector 25"/>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9579"/>
                <a:ext cx="5864115" cy="5908252"/>
                <a:chOff x="6327885" y="-9579"/>
                <a:chExt cx="5864115" cy="5908252"/>
              </a:xfrm>
            </p:grpSpPr>
            <p:cxnSp>
              <p:nvCxnSpPr>
                <p:cNvPr id="37" name="Straight Connector 36"/>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996661" y="-9579"/>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40313" y="220919"/>
            <a:ext cx="1334775" cy="520562"/>
          </a:xfrm>
          <a:prstGeom prst="rect">
            <a:avLst/>
          </a:prstGeom>
        </p:spPr>
      </p:pic>
    </p:spTree>
    <p:extLst>
      <p:ext uri="{BB962C8B-B14F-4D97-AF65-F5344CB8AC3E}">
        <p14:creationId xmlns:p14="http://schemas.microsoft.com/office/powerpoint/2010/main" val="200220777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6" r:id="rId7"/>
    <p:sldLayoutId id="2147483767" r:id="rId8"/>
    <p:sldLayoutId id="2147483768" r:id="rId9"/>
    <p:sldLayoutId id="214748376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xnedss.dshs.state.tx.us:8009/PHINDox/UserResources/QA%20Data%20Report%20Modu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file:///\\DSHSHQCTRA02\DCPS%20share\infect\LTabony\ELC\17%20Working%20with%20NBS%20Reports.docx" TargetMode="External"/><Relationship Id="rId2" Type="http://schemas.openxmlformats.org/officeDocument/2006/relationships/hyperlink" Target="txnedss.dshs.state.tx.us%20-%20/PHINDox/Data%20Dictionaries/" TargetMode="Externa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hyperlink" Target="file:///\\DSHSHQCTRA02\DCPS%20share\infect\LTabony\ELC\18%20Saving%20Reports.doc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7.jpg"/></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8.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86.jpg"/><Relationship Id="rId5" Type="http://schemas.openxmlformats.org/officeDocument/2006/relationships/image" Target="../media/image85.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gif"/><Relationship Id="rId2" Type="http://schemas.openxmlformats.org/officeDocument/2006/relationships/hyperlink" Target="mailto:laura.tabony@dshs.state.tx.us" TargetMode="Externa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Using NEDSS for Surveillance</a:t>
            </a:r>
          </a:p>
        </p:txBody>
      </p:sp>
      <p:sp>
        <p:nvSpPr>
          <p:cNvPr id="3" name="Text Placeholder 2"/>
          <p:cNvSpPr>
            <a:spLocks noGrp="1"/>
          </p:cNvSpPr>
          <p:nvPr>
            <p:ph type="body" idx="1"/>
          </p:nvPr>
        </p:nvSpPr>
        <p:spPr>
          <a:xfrm>
            <a:off x="636706" y="3197023"/>
            <a:ext cx="10515600" cy="1500187"/>
          </a:xfrm>
        </p:spPr>
        <p:txBody>
          <a:bodyPr>
            <a:normAutofit fontScale="92500" lnSpcReduction="10000"/>
          </a:bodyPr>
          <a:lstStyle/>
          <a:p>
            <a:r>
              <a:rPr lang="en-US" dirty="0"/>
              <a:t>Rules of the road</a:t>
            </a:r>
          </a:p>
          <a:p>
            <a:endParaRPr lang="en-US" dirty="0"/>
          </a:p>
          <a:p>
            <a:r>
              <a:rPr lang="en-US" dirty="0"/>
              <a:t>Utilization of data</a:t>
            </a:r>
          </a:p>
        </p:txBody>
      </p:sp>
    </p:spTree>
    <p:extLst>
      <p:ext uri="{BB962C8B-B14F-4D97-AF65-F5344CB8AC3E}">
        <p14:creationId xmlns:p14="http://schemas.microsoft.com/office/powerpoint/2010/main" val="157172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96000" y="1400752"/>
            <a:ext cx="5181600" cy="4351338"/>
          </a:xfrm>
        </p:spPr>
        <p:txBody>
          <a:bodyPr>
            <a:normAutofit fontScale="92500" lnSpcReduction="20000"/>
          </a:bodyPr>
          <a:lstStyle/>
          <a:p>
            <a:r>
              <a:rPr lang="en-US" dirty="0"/>
              <a:t>Pros</a:t>
            </a:r>
          </a:p>
          <a:p>
            <a:pPr lvl="1"/>
            <a:r>
              <a:rPr lang="en-US" dirty="0"/>
              <a:t>See all hepatitis history for patient in NEDSS</a:t>
            </a:r>
          </a:p>
          <a:p>
            <a:pPr lvl="1"/>
            <a:r>
              <a:rPr lang="en-US" dirty="0"/>
              <a:t>Allows more accurate and efficient classification of chronic cases</a:t>
            </a:r>
          </a:p>
          <a:p>
            <a:pPr lvl="1"/>
            <a:r>
              <a:rPr lang="en-US" dirty="0"/>
              <a:t>Sort out jurisdiction when reports are in multiple jurisdictions</a:t>
            </a:r>
          </a:p>
          <a:p>
            <a:r>
              <a:rPr lang="en-US" dirty="0"/>
              <a:t>Cons</a:t>
            </a:r>
          </a:p>
          <a:p>
            <a:pPr lvl="1"/>
            <a:r>
              <a:rPr lang="en-US" dirty="0"/>
              <a:t>See longer queues</a:t>
            </a:r>
          </a:p>
          <a:p>
            <a:pPr lvl="1"/>
            <a:r>
              <a:rPr lang="en-US" dirty="0"/>
              <a:t>May need to filter for your jurisdiction when working on other conditions</a:t>
            </a:r>
          </a:p>
          <a:p>
            <a:pPr lvl="1"/>
            <a:r>
              <a:rPr lang="en-US" dirty="0"/>
              <a:t>Remember to take action on hepatitis cases only in your jurisdiction</a:t>
            </a:r>
          </a:p>
        </p:txBody>
      </p:sp>
      <p:sp>
        <p:nvSpPr>
          <p:cNvPr id="3" name="Title 2"/>
          <p:cNvSpPr>
            <a:spLocks noGrp="1"/>
          </p:cNvSpPr>
          <p:nvPr>
            <p:ph type="title"/>
          </p:nvPr>
        </p:nvSpPr>
        <p:spPr>
          <a:xfrm>
            <a:off x="838199" y="365126"/>
            <a:ext cx="10919691" cy="826366"/>
          </a:xfrm>
        </p:spPr>
        <p:txBody>
          <a:bodyPr>
            <a:normAutofit fontScale="90000"/>
          </a:bodyPr>
          <a:lstStyle/>
          <a:p>
            <a:r>
              <a:rPr lang="en-US" dirty="0"/>
              <a:t>Statewide View </a:t>
            </a:r>
            <a:br>
              <a:rPr lang="en-US" sz="3600" dirty="0"/>
            </a:br>
            <a:r>
              <a:rPr lang="en-US" sz="3600" dirty="0"/>
              <a:t>	</a:t>
            </a:r>
            <a:r>
              <a:rPr lang="en-US" sz="3100" dirty="0"/>
              <a:t>See description and request form in Documentation/UserResources</a:t>
            </a:r>
          </a:p>
        </p:txBody>
      </p:sp>
      <p:sp>
        <p:nvSpPr>
          <p:cNvPr id="4" name="Content Placeholder 3"/>
          <p:cNvSpPr>
            <a:spLocks noGrp="1"/>
          </p:cNvSpPr>
          <p:nvPr>
            <p:ph sz="half" idx="1"/>
          </p:nvPr>
        </p:nvSpPr>
        <p:spPr>
          <a:xfrm>
            <a:off x="699654" y="1289916"/>
            <a:ext cx="5396345" cy="4462174"/>
          </a:xfrm>
        </p:spPr>
        <p:txBody>
          <a:bodyPr>
            <a:normAutofit fontScale="92500" lnSpcReduction="20000"/>
          </a:bodyPr>
          <a:lstStyle/>
          <a:p>
            <a:r>
              <a:rPr lang="en-US" dirty="0"/>
              <a:t>All jurisdictions have statewide view for MDRO program area</a:t>
            </a:r>
          </a:p>
          <a:p>
            <a:pPr lvl="1"/>
            <a:r>
              <a:rPr lang="en-US" dirty="0"/>
              <a:t>CRE</a:t>
            </a:r>
          </a:p>
          <a:p>
            <a:pPr lvl="1"/>
            <a:r>
              <a:rPr lang="en-US" dirty="0"/>
              <a:t>MDR-A</a:t>
            </a:r>
          </a:p>
          <a:p>
            <a:pPr lvl="1"/>
            <a:r>
              <a:rPr lang="en-US" dirty="0"/>
              <a:t>VISA/VRSA</a:t>
            </a:r>
            <a:br>
              <a:rPr lang="en-US" dirty="0"/>
            </a:br>
            <a:endParaRPr lang="en-US" dirty="0"/>
          </a:p>
          <a:p>
            <a:r>
              <a:rPr lang="en-US" dirty="0"/>
              <a:t>Available on request for hepatitis program areas </a:t>
            </a:r>
          </a:p>
          <a:p>
            <a:pPr lvl="1"/>
            <a:r>
              <a:rPr lang="en-US" dirty="0"/>
              <a:t>Acute </a:t>
            </a:r>
            <a:r>
              <a:rPr lang="en-US"/>
              <a:t>hepatitis A,D, </a:t>
            </a:r>
            <a:r>
              <a:rPr lang="en-US" dirty="0"/>
              <a:t>E</a:t>
            </a:r>
          </a:p>
          <a:p>
            <a:pPr lvl="1"/>
            <a:r>
              <a:rPr lang="en-US" dirty="0"/>
              <a:t>Hepatitis C</a:t>
            </a:r>
          </a:p>
          <a:p>
            <a:pPr lvl="1"/>
            <a:r>
              <a:rPr lang="en-US" dirty="0"/>
              <a:t>Immunizations</a:t>
            </a:r>
          </a:p>
          <a:p>
            <a:pPr lvl="1"/>
            <a:r>
              <a:rPr lang="en-US" dirty="0"/>
              <a:t>See </a:t>
            </a:r>
            <a:r>
              <a:rPr lang="en-US" i="1" dirty="0"/>
              <a:t>08 NBS statewide view hepatitis.docx </a:t>
            </a:r>
            <a:r>
              <a:rPr lang="en-US" dirty="0"/>
              <a:t>and </a:t>
            </a:r>
            <a:br>
              <a:rPr lang="en-US" dirty="0"/>
            </a:br>
            <a:r>
              <a:rPr lang="en-US" i="1" dirty="0"/>
              <a:t>09 Statewide Hepatitis </a:t>
            </a:r>
            <a:br>
              <a:rPr lang="en-US" i="1" dirty="0"/>
            </a:br>
            <a:r>
              <a:rPr lang="en-US" i="1" dirty="0"/>
              <a:t>Viewing Request.docx</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518" y="3922353"/>
            <a:ext cx="2976838" cy="2455891"/>
          </a:xfrm>
          <a:prstGeom prst="rect">
            <a:avLst/>
          </a:prstGeom>
        </p:spPr>
      </p:pic>
    </p:spTree>
    <p:extLst>
      <p:ext uri="{BB962C8B-B14F-4D97-AF65-F5344CB8AC3E}">
        <p14:creationId xmlns:p14="http://schemas.microsoft.com/office/powerpoint/2010/main" val="339860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93411" cy="746983"/>
          </a:xfrm>
        </p:spPr>
        <p:txBody>
          <a:bodyPr>
            <a:normAutofit/>
          </a:bodyPr>
          <a:lstStyle/>
          <a:p>
            <a:r>
              <a:rPr lang="en-US" sz="3200" dirty="0"/>
              <a:t>NEDSS – Home Screen</a:t>
            </a:r>
          </a:p>
        </p:txBody>
      </p:sp>
      <p:pic>
        <p:nvPicPr>
          <p:cNvPr id="5" name="Content Placeholder 4"/>
          <p:cNvPicPr>
            <a:picLocks noGrp="1" noChangeAspect="1"/>
          </p:cNvPicPr>
          <p:nvPr>
            <p:ph idx="1"/>
          </p:nvPr>
        </p:nvPicPr>
        <p:blipFill>
          <a:blip r:embed="rId3"/>
          <a:stretch>
            <a:fillRect/>
          </a:stretch>
        </p:blipFill>
        <p:spPr>
          <a:xfrm>
            <a:off x="838200" y="1281499"/>
            <a:ext cx="9704864" cy="4351338"/>
          </a:xfrm>
          <a:prstGeom prst="rect">
            <a:avLst/>
          </a:prstGeom>
        </p:spPr>
      </p:pic>
      <p:sp>
        <p:nvSpPr>
          <p:cNvPr id="6" name="TextBox 5"/>
          <p:cNvSpPr txBox="1"/>
          <p:nvPr/>
        </p:nvSpPr>
        <p:spPr>
          <a:xfrm>
            <a:off x="4230255" y="3749964"/>
            <a:ext cx="2911950" cy="367584"/>
          </a:xfrm>
          <a:prstGeom prst="rect">
            <a:avLst/>
          </a:prstGeom>
          <a:noFill/>
        </p:spPr>
        <p:txBody>
          <a:bodyPr wrap="square" rtlCol="0">
            <a:spAutoFit/>
          </a:bodyPr>
          <a:lstStyle/>
          <a:p>
            <a:r>
              <a:rPr lang="en-US" dirty="0">
                <a:solidFill>
                  <a:schemeClr val="accent5">
                    <a:lumMod val="60000"/>
                    <a:lumOff val="40000"/>
                  </a:schemeClr>
                </a:solidFill>
              </a:rPr>
              <a:t>Work the queues</a:t>
            </a:r>
          </a:p>
        </p:txBody>
      </p:sp>
      <p:sp>
        <p:nvSpPr>
          <p:cNvPr id="7" name="Up Arrow 6"/>
          <p:cNvSpPr/>
          <p:nvPr/>
        </p:nvSpPr>
        <p:spPr>
          <a:xfrm>
            <a:off x="5531304" y="2636108"/>
            <a:ext cx="45719" cy="12439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838200" y="1154140"/>
            <a:ext cx="3371850" cy="295275"/>
          </a:xfrm>
          <a:prstGeom prst="rect">
            <a:avLst/>
          </a:prstGeom>
        </p:spPr>
      </p:pic>
      <p:sp>
        <p:nvSpPr>
          <p:cNvPr id="9" name="Up Arrow 8"/>
          <p:cNvSpPr/>
          <p:nvPr/>
        </p:nvSpPr>
        <p:spPr>
          <a:xfrm rot="-2760000">
            <a:off x="4287147" y="951513"/>
            <a:ext cx="45719" cy="3437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262584" y="4124035"/>
            <a:ext cx="2911950" cy="367584"/>
          </a:xfrm>
          <a:prstGeom prst="rect">
            <a:avLst/>
          </a:prstGeom>
          <a:noFill/>
        </p:spPr>
        <p:txBody>
          <a:bodyPr wrap="square" rtlCol="0">
            <a:spAutoFit/>
          </a:bodyPr>
          <a:lstStyle/>
          <a:p>
            <a:r>
              <a:rPr lang="en-US" dirty="0">
                <a:solidFill>
                  <a:schemeClr val="accent5">
                    <a:lumMod val="60000"/>
                    <a:lumOff val="40000"/>
                  </a:schemeClr>
                </a:solidFill>
              </a:rPr>
              <a:t>Notice the Notices board</a:t>
            </a:r>
          </a:p>
        </p:txBody>
      </p:sp>
      <p:sp>
        <p:nvSpPr>
          <p:cNvPr id="14" name="Up Arrow 13"/>
          <p:cNvSpPr/>
          <p:nvPr/>
        </p:nvSpPr>
        <p:spPr>
          <a:xfrm rot="1860000" flipH="1">
            <a:off x="7217032" y="2355663"/>
            <a:ext cx="54273" cy="19974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290295" y="4484263"/>
            <a:ext cx="2911950" cy="367584"/>
          </a:xfrm>
          <a:prstGeom prst="rect">
            <a:avLst/>
          </a:prstGeom>
          <a:noFill/>
        </p:spPr>
        <p:txBody>
          <a:bodyPr wrap="square" rtlCol="0">
            <a:spAutoFit/>
          </a:bodyPr>
          <a:lstStyle/>
          <a:p>
            <a:r>
              <a:rPr lang="en-US" dirty="0">
                <a:solidFill>
                  <a:schemeClr val="accent5">
                    <a:lumMod val="60000"/>
                    <a:lumOff val="40000"/>
                  </a:schemeClr>
                </a:solidFill>
              </a:rPr>
              <a:t>Search for/create patients</a:t>
            </a:r>
          </a:p>
        </p:txBody>
      </p:sp>
      <p:sp>
        <p:nvSpPr>
          <p:cNvPr id="16" name="TextBox 15"/>
          <p:cNvSpPr txBox="1"/>
          <p:nvPr/>
        </p:nvSpPr>
        <p:spPr>
          <a:xfrm>
            <a:off x="4290295" y="4853964"/>
            <a:ext cx="2911950" cy="367584"/>
          </a:xfrm>
          <a:prstGeom prst="rect">
            <a:avLst/>
          </a:prstGeom>
          <a:noFill/>
        </p:spPr>
        <p:txBody>
          <a:bodyPr wrap="square" rtlCol="0">
            <a:spAutoFit/>
          </a:bodyPr>
          <a:lstStyle/>
          <a:p>
            <a:r>
              <a:rPr lang="en-US" dirty="0">
                <a:solidFill>
                  <a:schemeClr val="accent5">
                    <a:lumMod val="60000"/>
                    <a:lumOff val="40000"/>
                  </a:schemeClr>
                </a:solidFill>
              </a:rPr>
              <a:t>Run Saved Reports</a:t>
            </a:r>
          </a:p>
        </p:txBody>
      </p:sp>
      <p:sp>
        <p:nvSpPr>
          <p:cNvPr id="17" name="Up Arrow 16"/>
          <p:cNvSpPr/>
          <p:nvPr/>
        </p:nvSpPr>
        <p:spPr>
          <a:xfrm rot="-2760000">
            <a:off x="3658720" y="3134627"/>
            <a:ext cx="47003" cy="1781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p:cNvSpPr/>
          <p:nvPr/>
        </p:nvSpPr>
        <p:spPr>
          <a:xfrm>
            <a:off x="6216242" y="5066950"/>
            <a:ext cx="116607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85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9749"/>
            <a:ext cx="10515600" cy="1162339"/>
          </a:xfrm>
        </p:spPr>
        <p:txBody>
          <a:bodyPr>
            <a:normAutofit/>
          </a:bodyPr>
          <a:lstStyle/>
          <a:p>
            <a:r>
              <a:rPr lang="en-US" sz="3600" dirty="0"/>
              <a:t>NBS Work Queues</a:t>
            </a:r>
          </a:p>
        </p:txBody>
      </p:sp>
      <p:sp>
        <p:nvSpPr>
          <p:cNvPr id="6" name="Content Placeholder 5"/>
          <p:cNvSpPr>
            <a:spLocks noGrp="1"/>
          </p:cNvSpPr>
          <p:nvPr>
            <p:ph sz="half" idx="2"/>
          </p:nvPr>
        </p:nvSpPr>
        <p:spPr>
          <a:xfrm>
            <a:off x="6713609" y="1462087"/>
            <a:ext cx="4869873" cy="2816297"/>
          </a:xfrm>
        </p:spPr>
        <p:txBody>
          <a:bodyPr>
            <a:normAutofit fontScale="85000" lnSpcReduction="20000"/>
          </a:bodyPr>
          <a:lstStyle/>
          <a:p>
            <a:r>
              <a:rPr lang="en-US" sz="2400" dirty="0"/>
              <a:t>Must have notification approval rights to see notification queues</a:t>
            </a:r>
          </a:p>
          <a:p>
            <a:r>
              <a:rPr lang="en-US" sz="2400" dirty="0"/>
              <a:t>Everyone sees Documents Requiring Security Assignment but only designated Central Office staff should process records on this queue</a:t>
            </a:r>
          </a:p>
          <a:p>
            <a:r>
              <a:rPr lang="en-US" sz="2400" dirty="0"/>
              <a:t>Everyone sees Documents Requiring Review and Rejected Notification queues</a:t>
            </a:r>
          </a:p>
          <a:p>
            <a:pPr lvl="1"/>
            <a:r>
              <a:rPr lang="en-US" sz="2000" dirty="0"/>
              <a:t>See records for jurisdictions and program areas by permission set</a:t>
            </a:r>
          </a:p>
          <a:p>
            <a:pPr marL="742950" lvl="2">
              <a:spcBef>
                <a:spcPts val="1000"/>
              </a:spcBef>
            </a:pPr>
            <a:r>
              <a:rPr lang="en-US" dirty="0">
                <a:solidFill>
                  <a:schemeClr val="accent1">
                    <a:lumMod val="75000"/>
                  </a:schemeClr>
                </a:solidFill>
              </a:rPr>
              <a:t>Keep open until complete</a:t>
            </a:r>
            <a:endParaRPr lang="en-US" sz="2400" dirty="0"/>
          </a:p>
          <a:p>
            <a:endParaRPr lang="en-US" sz="2400" dirty="0"/>
          </a:p>
          <a:p>
            <a:pPr lvl="1"/>
            <a:endParaRPr lang="en-US" sz="2000" dirty="0"/>
          </a:p>
          <a:p>
            <a:endParaRPr lang="en-US" sz="2400" dirty="0"/>
          </a:p>
        </p:txBody>
      </p:sp>
      <p:sp>
        <p:nvSpPr>
          <p:cNvPr id="8" name="Rectangle 4"/>
          <p:cNvSpPr>
            <a:spLocks noChangeArrowheads="1"/>
          </p:cNvSpPr>
          <p:nvPr/>
        </p:nvSpPr>
        <p:spPr bwMode="auto">
          <a:xfrm>
            <a:off x="748145"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b="57892"/>
          <a:stretch/>
        </p:blipFill>
        <p:spPr bwMode="auto">
          <a:xfrm>
            <a:off x="322117" y="1233488"/>
            <a:ext cx="6301437" cy="1956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7590" y="4123748"/>
            <a:ext cx="4067175" cy="800100"/>
          </a:xfrm>
          <a:prstGeom prst="rect">
            <a:avLst/>
          </a:prstGeom>
        </p:spPr>
      </p:pic>
      <p:sp>
        <p:nvSpPr>
          <p:cNvPr id="3" name="Rectangle 2"/>
          <p:cNvSpPr/>
          <p:nvPr/>
        </p:nvSpPr>
        <p:spPr>
          <a:xfrm>
            <a:off x="1776845" y="4482956"/>
            <a:ext cx="1330037" cy="8168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quot;No&quot; Symbol 1"/>
          <p:cNvSpPr/>
          <p:nvPr/>
        </p:nvSpPr>
        <p:spPr>
          <a:xfrm>
            <a:off x="4249539" y="2558642"/>
            <a:ext cx="285226" cy="24062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ontent Placeholder 5"/>
          <p:cNvSpPr>
            <a:spLocks noGrp="1"/>
          </p:cNvSpPr>
          <p:nvPr>
            <p:ph sz="half" idx="2"/>
          </p:nvPr>
        </p:nvSpPr>
        <p:spPr>
          <a:xfrm>
            <a:off x="4534765" y="4506983"/>
            <a:ext cx="4869873" cy="1650536"/>
          </a:xfrm>
        </p:spPr>
        <p:txBody>
          <a:bodyPr>
            <a:normAutofit fontScale="62500" lnSpcReduction="20000"/>
          </a:bodyPr>
          <a:lstStyle/>
          <a:p>
            <a:r>
              <a:rPr lang="en-US" sz="2400" dirty="0"/>
              <a:t>The Open Investigations should be used to track investigations until completion</a:t>
            </a:r>
          </a:p>
          <a:p>
            <a:pPr marL="742950" lvl="2">
              <a:spcBef>
                <a:spcPts val="1000"/>
              </a:spcBef>
            </a:pPr>
            <a:r>
              <a:rPr lang="en-US" sz="2400" dirty="0">
                <a:solidFill>
                  <a:schemeClr val="accent1">
                    <a:lumMod val="75000"/>
                  </a:schemeClr>
                </a:solidFill>
              </a:rPr>
              <a:t>Create notification* as soon as there is enough information to meet  case definition</a:t>
            </a:r>
          </a:p>
          <a:p>
            <a:pPr marL="742950" lvl="2">
              <a:spcBef>
                <a:spcPts val="1000"/>
              </a:spcBef>
            </a:pPr>
            <a:r>
              <a:rPr lang="en-US" sz="2400" dirty="0">
                <a:solidFill>
                  <a:schemeClr val="accent1">
                    <a:lumMod val="75000"/>
                  </a:schemeClr>
                </a:solidFill>
              </a:rPr>
              <a:t>Keep open until complete</a:t>
            </a:r>
          </a:p>
          <a:p>
            <a:pPr marL="0" indent="0">
              <a:buNone/>
            </a:pPr>
            <a:r>
              <a:rPr lang="en-US" sz="2000" dirty="0">
                <a:solidFill>
                  <a:schemeClr val="accent1">
                    <a:lumMod val="75000"/>
                  </a:schemeClr>
                </a:solidFill>
              </a:rPr>
              <a:t>*See Notifications slide regarding records that require notifications and those that should not</a:t>
            </a:r>
            <a:endParaRPr lang="en-US" sz="2000" dirty="0"/>
          </a:p>
          <a:p>
            <a:endParaRPr lang="en-US" sz="2400" dirty="0"/>
          </a:p>
          <a:p>
            <a:pPr lvl="1"/>
            <a:endParaRPr lang="en-US" sz="2000" dirty="0"/>
          </a:p>
          <a:p>
            <a:endParaRPr lang="en-US" sz="2400" dirty="0"/>
          </a:p>
        </p:txBody>
      </p:sp>
    </p:spTree>
    <p:extLst>
      <p:ext uri="{BB962C8B-B14F-4D97-AF65-F5344CB8AC3E}">
        <p14:creationId xmlns:p14="http://schemas.microsoft.com/office/powerpoint/2010/main" val="8397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172200" y="1027906"/>
            <a:ext cx="5181600" cy="4351338"/>
          </a:xfrm>
        </p:spPr>
        <p:txBody>
          <a:bodyPr>
            <a:normAutofit fontScale="92500" lnSpcReduction="10000"/>
          </a:bodyPr>
          <a:lstStyle/>
          <a:p>
            <a:pPr marL="0" indent="0" algn="ctr">
              <a:buNone/>
            </a:pPr>
            <a:r>
              <a:rPr lang="en-US" sz="1800" b="1" dirty="0"/>
              <a:t>NBS Conditions with Suspect Case Status </a:t>
            </a:r>
            <a:br>
              <a:rPr lang="en-US" sz="1800" b="1" dirty="0"/>
            </a:br>
            <a:r>
              <a:rPr lang="en-US" sz="1800" b="1" dirty="0"/>
              <a:t>Requiring Notification, 2016</a:t>
            </a:r>
          </a:p>
          <a:p>
            <a:pPr marL="0" indent="0" algn="ctr">
              <a:buNone/>
            </a:pPr>
            <a:endParaRPr lang="en-US" sz="1800" dirty="0"/>
          </a:p>
        </p:txBody>
      </p:sp>
      <p:sp>
        <p:nvSpPr>
          <p:cNvPr id="3" name="Title 2"/>
          <p:cNvSpPr>
            <a:spLocks noGrp="1"/>
          </p:cNvSpPr>
          <p:nvPr>
            <p:ph type="title"/>
          </p:nvPr>
        </p:nvSpPr>
        <p:spPr/>
        <p:txBody>
          <a:bodyPr/>
          <a:lstStyle/>
          <a:p>
            <a:r>
              <a:rPr lang="en-US" dirty="0"/>
              <a:t>Notifications</a:t>
            </a:r>
          </a:p>
        </p:txBody>
      </p:sp>
      <p:sp>
        <p:nvSpPr>
          <p:cNvPr id="4" name="Content Placeholder 3"/>
          <p:cNvSpPr>
            <a:spLocks noGrp="1"/>
          </p:cNvSpPr>
          <p:nvPr>
            <p:ph sz="half" idx="1"/>
          </p:nvPr>
        </p:nvSpPr>
        <p:spPr>
          <a:xfrm>
            <a:off x="838199" y="1825625"/>
            <a:ext cx="5487099" cy="4351338"/>
          </a:xfrm>
        </p:spPr>
        <p:txBody>
          <a:bodyPr>
            <a:normAutofit fontScale="92500" lnSpcReduction="10000"/>
          </a:bodyPr>
          <a:lstStyle/>
          <a:p>
            <a:r>
              <a:rPr lang="en-US" dirty="0"/>
              <a:t>Create notifications if:</a:t>
            </a:r>
          </a:p>
          <a:p>
            <a:pPr lvl="1"/>
            <a:r>
              <a:rPr lang="en-US" dirty="0"/>
              <a:t>Reportable in Texas</a:t>
            </a:r>
          </a:p>
          <a:p>
            <a:pPr lvl="1"/>
            <a:r>
              <a:rPr lang="en-US" dirty="0"/>
              <a:t>Confirmed or Probable meeting case definition (and Suspect for prion diseases)</a:t>
            </a:r>
          </a:p>
          <a:p>
            <a:pPr lvl="1"/>
            <a:r>
              <a:rPr lang="en-US" dirty="0"/>
              <a:t>Suspect case definitions for some conditions for program tracking purposes. (Not included in case counts)</a:t>
            </a:r>
          </a:p>
          <a:p>
            <a:pPr lvl="2"/>
            <a:r>
              <a:rPr lang="en-US" dirty="0"/>
              <a:t>See </a:t>
            </a:r>
            <a:r>
              <a:rPr lang="en-US" i="1" dirty="0"/>
              <a:t>10 NBS Conditions and Investigation Forms 2016.docx</a:t>
            </a:r>
            <a:r>
              <a:rPr lang="en-US" dirty="0"/>
              <a:t> or </a:t>
            </a:r>
            <a:r>
              <a:rPr lang="en-US" i="1" dirty="0"/>
              <a:t>NEDSS Data Entry Guide</a:t>
            </a:r>
            <a:r>
              <a:rPr lang="en-US" dirty="0"/>
              <a:t> at </a:t>
            </a:r>
            <a:r>
              <a:rPr lang="en-US" i="1" dirty="0"/>
              <a:t>txnedss.dshs.state.tx.us - /PHINDox/UserResources/</a:t>
            </a:r>
          </a:p>
          <a:p>
            <a:pPr lvl="1"/>
            <a:r>
              <a:rPr lang="en-US" dirty="0"/>
              <a:t>Not a Case status if previous rejected notification</a:t>
            </a:r>
          </a:p>
        </p:txBody>
      </p:sp>
      <p:graphicFrame>
        <p:nvGraphicFramePr>
          <p:cNvPr id="10" name="Table 9"/>
          <p:cNvGraphicFramePr>
            <a:graphicFrameLocks noGrp="1"/>
          </p:cNvGraphicFramePr>
          <p:nvPr>
            <p:extLst>
              <p:ext uri="{D42A27DB-BD31-4B8C-83A1-F6EECF244321}">
                <p14:modId xmlns:p14="http://schemas.microsoft.com/office/powerpoint/2010/main" val="554980698"/>
              </p:ext>
            </p:extLst>
          </p:nvPr>
        </p:nvGraphicFramePr>
        <p:xfrm>
          <a:off x="6799308" y="1557844"/>
          <a:ext cx="4859989" cy="2552761"/>
        </p:xfrm>
        <a:graphic>
          <a:graphicData uri="http://schemas.openxmlformats.org/drawingml/2006/table">
            <a:tbl>
              <a:tblPr firstRow="1" bandRow="1">
                <a:tableStyleId>{69012ECD-51FC-41F1-AA8D-1B2483CD663E}</a:tableStyleId>
              </a:tblPr>
              <a:tblGrid>
                <a:gridCol w="2143896">
                  <a:extLst>
                    <a:ext uri="{9D8B030D-6E8A-4147-A177-3AD203B41FA5}">
                      <a16:colId xmlns:a16="http://schemas.microsoft.com/office/drawing/2014/main" val="20000"/>
                    </a:ext>
                  </a:extLst>
                </a:gridCol>
                <a:gridCol w="2716093">
                  <a:extLst>
                    <a:ext uri="{9D8B030D-6E8A-4147-A177-3AD203B41FA5}">
                      <a16:colId xmlns:a16="http://schemas.microsoft.com/office/drawing/2014/main" val="20001"/>
                    </a:ext>
                  </a:extLst>
                </a:gridCol>
              </a:tblGrid>
              <a:tr h="427036">
                <a:tc>
                  <a:txBody>
                    <a:bodyPr/>
                    <a:lstStyle/>
                    <a:p>
                      <a:r>
                        <a:rPr lang="en-US" dirty="0"/>
                        <a:t>Condition (s)</a:t>
                      </a:r>
                    </a:p>
                  </a:txBody>
                  <a:tcPr/>
                </a:tc>
                <a:tc>
                  <a:txBody>
                    <a:bodyPr/>
                    <a:lstStyle/>
                    <a:p>
                      <a:r>
                        <a:rPr lang="en-US" dirty="0"/>
                        <a:t>Case Status*</a:t>
                      </a:r>
                    </a:p>
                  </a:txBody>
                  <a:tcPr/>
                </a:tc>
                <a:extLst>
                  <a:ext uri="{0D108BD9-81ED-4DB2-BD59-A6C34878D82A}">
                    <a16:rowId xmlns:a16="http://schemas.microsoft.com/office/drawing/2014/main" val="10000"/>
                  </a:ext>
                </a:extLst>
              </a:tr>
              <a:tr h="250661">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Amebiasis</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1"/>
                  </a:ext>
                </a:extLst>
              </a:tr>
              <a:tr h="304668">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Creutzfeldt-Jakob disease</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Probable, and 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2"/>
                  </a:ext>
                </a:extLst>
              </a:tr>
              <a:tr h="250661">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Dengue</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Probable,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3"/>
                  </a:ext>
                </a:extLst>
              </a:tr>
              <a:tr h="283876">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Malaria</a:t>
                      </a:r>
                    </a:p>
                  </a:txBody>
                  <a:tcPr marT="9144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4"/>
                  </a:ext>
                </a:extLst>
              </a:tr>
              <a:tr h="283876">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Meningococcal infection</a:t>
                      </a:r>
                    </a:p>
                  </a:txBody>
                  <a:tcPr marT="9144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Probable,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5"/>
                  </a:ext>
                </a:extLst>
              </a:tr>
              <a:tr h="250661">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Salmonellosis</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Probable,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6"/>
                  </a:ext>
                </a:extLst>
              </a:tr>
              <a:tr h="250661">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Shigellosis</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Probable,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7"/>
                  </a:ext>
                </a:extLst>
              </a:tr>
              <a:tr h="250661">
                <a:tc>
                  <a:txBody>
                    <a:bodyPr/>
                    <a:lstStyle/>
                    <a:p>
                      <a:pPr marL="0" marR="0" algn="l" defTabSz="914400" rtl="0" eaLnBrk="1" latinLnBrk="0" hangingPunct="1">
                        <a:lnSpc>
                          <a:spcPts val="1100"/>
                        </a:lnSpc>
                        <a:spcBef>
                          <a:spcPts val="0"/>
                        </a:spcBef>
                        <a:spcAft>
                          <a:spcPts val="0"/>
                        </a:spcAft>
                      </a:pPr>
                      <a:r>
                        <a:rPr lang="en-US" sz="1400" kern="1200" dirty="0">
                          <a:solidFill>
                            <a:schemeClr val="tx1"/>
                          </a:solidFill>
                          <a:effectLst/>
                          <a:latin typeface="+mn-lt"/>
                          <a:ea typeface="+mn-ea"/>
                          <a:cs typeface="+mn-cs"/>
                        </a:rPr>
                        <a:t>Viral Hemorrhagic Fever</a:t>
                      </a:r>
                    </a:p>
                  </a:txBody>
                  <a:tcPr marR="36830" marT="91440" marB="8890" anchor="ctr"/>
                </a:tc>
                <a:tc>
                  <a:txBody>
                    <a:bodyPr/>
                    <a:lstStyle/>
                    <a:p>
                      <a:pPr marL="0" marR="0" algn="l">
                        <a:lnSpc>
                          <a:spcPts val="11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Confirmed and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Suspect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R="36830" marT="91440" marB="8890" anchor="ctr"/>
                </a:tc>
                <a:extLst>
                  <a:ext uri="{0D108BD9-81ED-4DB2-BD59-A6C34878D82A}">
                    <a16:rowId xmlns:a16="http://schemas.microsoft.com/office/drawing/2014/main" val="10008"/>
                  </a:ext>
                </a:extLst>
              </a:tr>
            </a:tbl>
          </a:graphicData>
        </a:graphic>
      </p:graphicFrame>
      <p:sp>
        <p:nvSpPr>
          <p:cNvPr id="11" name="TextBox 10"/>
          <p:cNvSpPr txBox="1"/>
          <p:nvPr/>
        </p:nvSpPr>
        <p:spPr>
          <a:xfrm>
            <a:off x="6769916" y="4297428"/>
            <a:ext cx="4889382" cy="1384995"/>
          </a:xfrm>
          <a:prstGeom prst="rect">
            <a:avLst/>
          </a:prstGeom>
          <a:noFill/>
        </p:spPr>
        <p:txBody>
          <a:bodyPr wrap="square" rtlCol="0">
            <a:spAutoFit/>
          </a:bodyPr>
          <a:lstStyle/>
          <a:p>
            <a:r>
              <a:rPr lang="en-US" sz="1200" dirty="0"/>
              <a:t>*Create a notification for “Suspect” cases that are listed. If “</a:t>
            </a:r>
            <a:r>
              <a:rPr lang="en-US" sz="1200" i="1" dirty="0"/>
              <a:t>Suspect”</a:t>
            </a:r>
            <a:r>
              <a:rPr lang="en-US" sz="1200" dirty="0"/>
              <a:t> is italicized, it will not be included in official case counts, but it is being tracked for programmatic reasons and should be left as a final status if appropriate. Non-italicized “Suspect” (CJD) indicates an official case count.  Do not create notifications for other conditions that have a suspect case definition in the </a:t>
            </a:r>
            <a:r>
              <a:rPr lang="en-US" sz="1200" i="1" dirty="0"/>
              <a:t>Epi Case Criteria Guide;</a:t>
            </a:r>
            <a:r>
              <a:rPr lang="en-US" sz="1200" dirty="0"/>
              <a:t> that is an indicator of a case that should be investigated, not a final status.</a:t>
            </a:r>
          </a:p>
        </p:txBody>
      </p:sp>
    </p:spTree>
    <p:extLst>
      <p:ext uri="{BB962C8B-B14F-4D97-AF65-F5344CB8AC3E}">
        <p14:creationId xmlns:p14="http://schemas.microsoft.com/office/powerpoint/2010/main" val="20000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9749"/>
            <a:ext cx="10515600" cy="1162339"/>
          </a:xfrm>
        </p:spPr>
        <p:txBody>
          <a:bodyPr>
            <a:normAutofit/>
          </a:bodyPr>
          <a:lstStyle/>
          <a:p>
            <a:r>
              <a:rPr lang="en-US" sz="3600" dirty="0"/>
              <a:t>Sweeping the Documents Requiring Review Queue</a:t>
            </a:r>
          </a:p>
        </p:txBody>
      </p:sp>
      <p:sp>
        <p:nvSpPr>
          <p:cNvPr id="6" name="Content Placeholder 5"/>
          <p:cNvSpPr>
            <a:spLocks noGrp="1"/>
          </p:cNvSpPr>
          <p:nvPr>
            <p:ph sz="half" idx="2"/>
          </p:nvPr>
        </p:nvSpPr>
        <p:spPr>
          <a:xfrm>
            <a:off x="609600" y="3053785"/>
            <a:ext cx="10477500" cy="3162457"/>
          </a:xfrm>
        </p:spPr>
        <p:txBody>
          <a:bodyPr>
            <a:normAutofit fontScale="77500" lnSpcReduction="20000"/>
          </a:bodyPr>
          <a:lstStyle/>
          <a:p>
            <a:r>
              <a:rPr lang="en-US" sz="2400" dirty="0"/>
              <a:t>When the Documents Requiring Review queue exceeds its limit, the most recent lab reports will not be displayed</a:t>
            </a:r>
          </a:p>
          <a:p>
            <a:r>
              <a:rPr lang="en-US" sz="2400" dirty="0"/>
              <a:t>To control queue size and to keep processing efficient, some lab reports are automatically marked as reviewed or “swept” from the queue</a:t>
            </a:r>
          </a:p>
          <a:p>
            <a:pPr lvl="1"/>
            <a:r>
              <a:rPr lang="en-US" sz="2000" dirty="0"/>
              <a:t>Lab reports that do not indicate a reportable condition that needs to be investigated</a:t>
            </a:r>
          </a:p>
          <a:p>
            <a:pPr lvl="1"/>
            <a:r>
              <a:rPr lang="en-US" sz="2000" dirty="0"/>
              <a:t>All hepatitis C ELRs are removed after 48 hours</a:t>
            </a:r>
          </a:p>
          <a:p>
            <a:pPr lvl="1"/>
            <a:r>
              <a:rPr lang="en-US" sz="2000" dirty="0"/>
              <a:t>All Houston and Harris county ELRs are swept daily (NBS is not their primary system)</a:t>
            </a:r>
          </a:p>
          <a:p>
            <a:pPr lvl="1"/>
            <a:r>
              <a:rPr lang="en-US" sz="2000" b="1" dirty="0"/>
              <a:t>All ELR reports are swept off the queue after 90 days</a:t>
            </a:r>
          </a:p>
          <a:p>
            <a:r>
              <a:rPr lang="en-US" sz="2400" dirty="0"/>
              <a:t>Resources</a:t>
            </a:r>
          </a:p>
          <a:p>
            <a:pPr lvl="1"/>
            <a:r>
              <a:rPr lang="en-US" sz="2000" dirty="0"/>
              <a:t>See NEDSS Automatic Processes Description for a full description and instructions on how to pull a report of lab reports that have been “swept” by the system and </a:t>
            </a:r>
            <a:r>
              <a:rPr lang="en-US" sz="2000" i="1" dirty="0"/>
              <a:t>NEDSS Automatic Processes.pdf </a:t>
            </a:r>
            <a:r>
              <a:rPr lang="en-US" sz="2000" dirty="0"/>
              <a:t>which lists the parameters and schedule at </a:t>
            </a:r>
            <a:r>
              <a:rPr lang="en-US" sz="2000" i="1" dirty="0"/>
              <a:t>txnedss.dshs.state.tx.us - /PHINDox/UserResources/</a:t>
            </a:r>
            <a:r>
              <a:rPr lang="en-US" sz="2000" dirty="0"/>
              <a:t>.</a:t>
            </a:r>
          </a:p>
          <a:p>
            <a:pPr lvl="1"/>
            <a:r>
              <a:rPr lang="en-US" sz="2000" dirty="0"/>
              <a:t>Also in notebook -  </a:t>
            </a:r>
            <a:r>
              <a:rPr lang="en-US" sz="2000" i="1" dirty="0"/>
              <a:t>04 NEDSS Automatic Processes Description.docx</a:t>
            </a:r>
            <a:r>
              <a:rPr lang="en-US" sz="2000" dirty="0"/>
              <a:t>.</a:t>
            </a:r>
          </a:p>
        </p:txBody>
      </p:sp>
      <p:sp>
        <p:nvSpPr>
          <p:cNvPr id="8" name="Rectangle 4"/>
          <p:cNvSpPr>
            <a:spLocks noChangeArrowheads="1"/>
          </p:cNvSpPr>
          <p:nvPr/>
        </p:nvSpPr>
        <p:spPr bwMode="auto">
          <a:xfrm>
            <a:off x="748145"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1" name="Picture 10"/>
          <p:cNvPicPr/>
          <p:nvPr/>
        </p:nvPicPr>
        <p:blipFill>
          <a:blip r:embed="rId2"/>
          <a:stretch>
            <a:fillRect/>
          </a:stretch>
        </p:blipFill>
        <p:spPr>
          <a:xfrm>
            <a:off x="609600" y="1488642"/>
            <a:ext cx="10744200" cy="1462378"/>
          </a:xfrm>
          <a:prstGeom prst="rect">
            <a:avLst/>
          </a:prstGeom>
        </p:spPr>
      </p:pic>
    </p:spTree>
    <p:extLst>
      <p:ext uri="{BB962C8B-B14F-4D97-AF65-F5344CB8AC3E}">
        <p14:creationId xmlns:p14="http://schemas.microsoft.com/office/powerpoint/2010/main" val="39242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LHD/RHD Responsibilities </a:t>
            </a:r>
          </a:p>
        </p:txBody>
      </p:sp>
      <p:sp>
        <p:nvSpPr>
          <p:cNvPr id="3" name="Content Placeholder 2"/>
          <p:cNvSpPr>
            <a:spLocks noGrp="1"/>
          </p:cNvSpPr>
          <p:nvPr>
            <p:ph idx="1"/>
          </p:nvPr>
        </p:nvSpPr>
        <p:spPr>
          <a:xfrm>
            <a:off x="838200" y="1392382"/>
            <a:ext cx="10515600" cy="4578635"/>
          </a:xfrm>
        </p:spPr>
        <p:txBody>
          <a:bodyPr>
            <a:normAutofit fontScale="70000" lnSpcReduction="20000"/>
          </a:bodyPr>
          <a:lstStyle/>
          <a:p>
            <a:r>
              <a:rPr lang="en-US" dirty="0"/>
              <a:t>Enter labs received by fax or mail</a:t>
            </a:r>
          </a:p>
          <a:p>
            <a:pPr lvl="1"/>
            <a:r>
              <a:rPr lang="en-US" dirty="0"/>
              <a:t>See </a:t>
            </a:r>
            <a:r>
              <a:rPr lang="en-US" i="1" dirty="0"/>
              <a:t>04 Avoiding Common Errors in NBS.doc</a:t>
            </a:r>
          </a:p>
          <a:p>
            <a:r>
              <a:rPr lang="en-US" dirty="0"/>
              <a:t>Review incoming lab reports in </a:t>
            </a:r>
            <a:r>
              <a:rPr lang="en-US" i="1" dirty="0"/>
              <a:t>Documents Requiring Review queue</a:t>
            </a:r>
          </a:p>
          <a:p>
            <a:pPr lvl="1"/>
            <a:r>
              <a:rPr lang="en-US" dirty="0"/>
              <a:t>See </a:t>
            </a:r>
            <a:r>
              <a:rPr lang="en-US" i="1" dirty="0"/>
              <a:t>03 Process for Handling Out-of-Texas Laboratory Reports within NBS as of 070115.doc</a:t>
            </a:r>
          </a:p>
          <a:p>
            <a:r>
              <a:rPr lang="en-US" dirty="0"/>
              <a:t>Enter/update/close investigations</a:t>
            </a:r>
          </a:p>
          <a:p>
            <a:pPr lvl="1"/>
            <a:r>
              <a:rPr lang="en-US" dirty="0"/>
              <a:t>Within 30 days (actually less)</a:t>
            </a:r>
          </a:p>
          <a:p>
            <a:pPr lvl="1"/>
            <a:r>
              <a:rPr lang="en-US" dirty="0"/>
              <a:t>See txnedss.dshs.state.tx.us - /</a:t>
            </a:r>
            <a:r>
              <a:rPr lang="en-US" i="1" dirty="0"/>
              <a:t>PHINDox/UserResources/NBS Data Entry Guide</a:t>
            </a:r>
          </a:p>
          <a:p>
            <a:r>
              <a:rPr lang="en-US" dirty="0"/>
              <a:t>Create notifications on cases that meet reportable criteria</a:t>
            </a:r>
          </a:p>
          <a:p>
            <a:pPr lvl="1"/>
            <a:r>
              <a:rPr lang="en-US" dirty="0"/>
              <a:t>Only create notifications for conditions reportable in Texas</a:t>
            </a:r>
          </a:p>
          <a:p>
            <a:pPr lvl="2"/>
            <a:r>
              <a:rPr lang="en-US" sz="2300" dirty="0"/>
              <a:t>Confirmed, Probable, and sometimes Suspect</a:t>
            </a:r>
          </a:p>
          <a:p>
            <a:pPr lvl="2"/>
            <a:r>
              <a:rPr lang="en-US" sz="2300" dirty="0"/>
              <a:t>Not a Case only to clear a rejected status</a:t>
            </a:r>
          </a:p>
          <a:p>
            <a:pPr lvl="1"/>
            <a:r>
              <a:rPr lang="en-US" dirty="0"/>
              <a:t>See </a:t>
            </a:r>
            <a:r>
              <a:rPr lang="en-US" i="1" dirty="0"/>
              <a:t>07 NBS Conditions and Investigation Forms 2016.docx</a:t>
            </a:r>
          </a:p>
          <a:p>
            <a:r>
              <a:rPr lang="en-US" dirty="0"/>
              <a:t>Process </a:t>
            </a:r>
            <a:r>
              <a:rPr lang="en-US" i="1" dirty="0"/>
              <a:t>Rejected Notifications Queue</a:t>
            </a:r>
          </a:p>
          <a:p>
            <a:pPr lvl="1"/>
            <a:r>
              <a:rPr lang="en-US" i="1" dirty="0"/>
              <a:t>Within 10 business days</a:t>
            </a:r>
          </a:p>
          <a:p>
            <a:r>
              <a:rPr lang="en-US" dirty="0"/>
              <a:t>Quality assurance for all processes</a:t>
            </a:r>
          </a:p>
          <a:p>
            <a:pPr lvl="1"/>
            <a:r>
              <a:rPr lang="en-US" dirty="0"/>
              <a:t>See </a:t>
            </a:r>
            <a:r>
              <a:rPr lang="en-US" i="1" dirty="0"/>
              <a:t>07 NBS Data QA Goals.doc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878" y="4125191"/>
            <a:ext cx="2946047" cy="1965258"/>
          </a:xfrm>
          <a:prstGeom prst="rect">
            <a:avLst/>
          </a:prstGeom>
        </p:spPr>
      </p:pic>
    </p:spTree>
    <p:extLst>
      <p:ext uri="{BB962C8B-B14F-4D97-AF65-F5344CB8AC3E}">
        <p14:creationId xmlns:p14="http://schemas.microsoft.com/office/powerpoint/2010/main" val="177474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899" y="396299"/>
            <a:ext cx="10515600" cy="872548"/>
          </a:xfrm>
        </p:spPr>
        <p:txBody>
          <a:bodyPr>
            <a:normAutofit/>
          </a:bodyPr>
          <a:lstStyle/>
          <a:p>
            <a:r>
              <a:rPr lang="en-US" sz="3600" dirty="0"/>
              <a:t>Tips for Monitoring Documents Needing Review Queue</a:t>
            </a:r>
          </a:p>
        </p:txBody>
      </p:sp>
      <p:sp>
        <p:nvSpPr>
          <p:cNvPr id="4" name="Content Placeholder 3"/>
          <p:cNvSpPr>
            <a:spLocks noGrp="1"/>
          </p:cNvSpPr>
          <p:nvPr>
            <p:ph sz="half" idx="1"/>
          </p:nvPr>
        </p:nvSpPr>
        <p:spPr>
          <a:xfrm>
            <a:off x="509156" y="1527349"/>
            <a:ext cx="8136080" cy="3656444"/>
          </a:xfrm>
        </p:spPr>
        <p:txBody>
          <a:bodyPr>
            <a:normAutofit fontScale="92500" lnSpcReduction="20000"/>
          </a:bodyPr>
          <a:lstStyle/>
          <a:p>
            <a:r>
              <a:rPr lang="en-US" dirty="0"/>
              <a:t>Date Received shows oldest at top</a:t>
            </a:r>
          </a:p>
          <a:p>
            <a:pPr lvl="1"/>
            <a:r>
              <a:rPr lang="en-US" dirty="0"/>
              <a:t>View ones that are getting too old to meet completion within 30 days and take action</a:t>
            </a:r>
          </a:p>
          <a:p>
            <a:r>
              <a:rPr lang="en-US" dirty="0"/>
              <a:t>Click on </a:t>
            </a:r>
            <a:r>
              <a:rPr lang="en-US" u="sng" dirty="0">
                <a:solidFill>
                  <a:schemeClr val="tx1"/>
                </a:solidFill>
              </a:rPr>
              <a:t>Date Received </a:t>
            </a:r>
            <a:r>
              <a:rPr lang="en-US" dirty="0"/>
              <a:t>to sort with newest on top and check for new reports that are urgent or use date filters </a:t>
            </a:r>
          </a:p>
          <a:p>
            <a:pPr>
              <a:spcBef>
                <a:spcPts val="1200"/>
              </a:spcBef>
            </a:pPr>
            <a:r>
              <a:rPr lang="en-US" dirty="0"/>
              <a:t>Best practice is to process off queue as soon as possible</a:t>
            </a:r>
          </a:p>
          <a:p>
            <a:pPr lvl="1"/>
            <a:r>
              <a:rPr lang="en-US" dirty="0"/>
              <a:t>Create investigation</a:t>
            </a:r>
          </a:p>
          <a:p>
            <a:pPr lvl="1"/>
            <a:r>
              <a:rPr lang="en-US" dirty="0"/>
              <a:t>Attach to existing investigation</a:t>
            </a:r>
          </a:p>
          <a:p>
            <a:pPr lvl="1"/>
            <a:r>
              <a:rPr lang="en-US" dirty="0"/>
              <a:t>Mark as reviewed</a:t>
            </a:r>
          </a:p>
          <a:p>
            <a:r>
              <a:rPr lang="en-US" dirty="0"/>
              <a:t>If you have statewide view you may want to filter by jurisdiction when not working on hepatitis or MDROs</a:t>
            </a:r>
          </a:p>
        </p:txBody>
      </p:sp>
      <p:pic>
        <p:nvPicPr>
          <p:cNvPr id="7" name="Picture 6"/>
          <p:cNvPicPr>
            <a:picLocks noChangeAspect="1"/>
          </p:cNvPicPr>
          <p:nvPr/>
        </p:nvPicPr>
        <p:blipFill>
          <a:blip r:embed="rId2"/>
          <a:stretch>
            <a:fillRect/>
          </a:stretch>
        </p:blipFill>
        <p:spPr>
          <a:xfrm>
            <a:off x="8958692" y="2661102"/>
            <a:ext cx="1260675" cy="1601202"/>
          </a:xfrm>
          <a:prstGeom prst="rect">
            <a:avLst/>
          </a:prstGeom>
        </p:spPr>
      </p:pic>
      <p:pic>
        <p:nvPicPr>
          <p:cNvPr id="8" name="Picture 7"/>
          <p:cNvPicPr>
            <a:picLocks noChangeAspect="1"/>
          </p:cNvPicPr>
          <p:nvPr/>
        </p:nvPicPr>
        <p:blipFill>
          <a:blip r:embed="rId3"/>
          <a:stretch>
            <a:fillRect/>
          </a:stretch>
        </p:blipFill>
        <p:spPr>
          <a:xfrm>
            <a:off x="8739617" y="2522990"/>
            <a:ext cx="209550" cy="276225"/>
          </a:xfrm>
          <a:prstGeom prst="rect">
            <a:avLst/>
          </a:prstGeom>
        </p:spPr>
      </p:pic>
      <p:pic>
        <p:nvPicPr>
          <p:cNvPr id="9" name="Picture 8"/>
          <p:cNvPicPr>
            <a:picLocks noChangeAspect="1"/>
          </p:cNvPicPr>
          <p:nvPr/>
        </p:nvPicPr>
        <p:blipFill rotWithShape="1">
          <a:blip r:embed="rId4"/>
          <a:srcRect r="2714" b="26624"/>
          <a:stretch/>
        </p:blipFill>
        <p:spPr>
          <a:xfrm>
            <a:off x="5571257" y="1268847"/>
            <a:ext cx="2311401" cy="625814"/>
          </a:xfrm>
          <a:prstGeom prst="rect">
            <a:avLst/>
          </a:prstGeom>
        </p:spPr>
      </p:pic>
      <p:pic>
        <p:nvPicPr>
          <p:cNvPr id="11" name="Picture 10"/>
          <p:cNvPicPr>
            <a:picLocks noChangeAspect="1"/>
          </p:cNvPicPr>
          <p:nvPr/>
        </p:nvPicPr>
        <p:blipFill>
          <a:blip r:embed="rId5"/>
          <a:stretch>
            <a:fillRect/>
          </a:stretch>
        </p:blipFill>
        <p:spPr>
          <a:xfrm>
            <a:off x="8958692" y="4604370"/>
            <a:ext cx="1260675" cy="1676568"/>
          </a:xfrm>
          <a:prstGeom prst="rect">
            <a:avLst/>
          </a:prstGeom>
        </p:spPr>
      </p:pic>
      <p:pic>
        <p:nvPicPr>
          <p:cNvPr id="12" name="Picture 11"/>
          <p:cNvPicPr>
            <a:picLocks noChangeAspect="1"/>
          </p:cNvPicPr>
          <p:nvPr/>
        </p:nvPicPr>
        <p:blipFill rotWithShape="1">
          <a:blip r:embed="rId6"/>
          <a:srcRect b="21443"/>
          <a:stretch/>
        </p:blipFill>
        <p:spPr>
          <a:xfrm>
            <a:off x="902132" y="5093159"/>
            <a:ext cx="2333625" cy="314268"/>
          </a:xfrm>
          <a:prstGeom prst="rect">
            <a:avLst/>
          </a:prstGeom>
        </p:spPr>
      </p:pic>
      <p:pic>
        <p:nvPicPr>
          <p:cNvPr id="13" name="Picture 12"/>
          <p:cNvPicPr>
            <a:picLocks noChangeAspect="1"/>
          </p:cNvPicPr>
          <p:nvPr/>
        </p:nvPicPr>
        <p:blipFill>
          <a:blip r:embed="rId7"/>
          <a:stretch>
            <a:fillRect/>
          </a:stretch>
        </p:blipFill>
        <p:spPr>
          <a:xfrm>
            <a:off x="8739617" y="4475783"/>
            <a:ext cx="219075" cy="257175"/>
          </a:xfrm>
          <a:prstGeom prst="rect">
            <a:avLst/>
          </a:prstGeom>
        </p:spPr>
      </p:pic>
    </p:spTree>
    <p:extLst>
      <p:ext uri="{BB962C8B-B14F-4D97-AF65-F5344CB8AC3E}">
        <p14:creationId xmlns:p14="http://schemas.microsoft.com/office/powerpoint/2010/main" val="16777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Office Responsibilities </a:t>
            </a:r>
          </a:p>
        </p:txBody>
      </p:sp>
      <p:sp>
        <p:nvSpPr>
          <p:cNvPr id="3" name="Content Placeholder 2"/>
          <p:cNvSpPr>
            <a:spLocks noGrp="1"/>
          </p:cNvSpPr>
          <p:nvPr>
            <p:ph idx="1"/>
          </p:nvPr>
        </p:nvSpPr>
        <p:spPr>
          <a:xfrm>
            <a:off x="838200" y="1537855"/>
            <a:ext cx="10515600" cy="4504171"/>
          </a:xfrm>
        </p:spPr>
        <p:txBody>
          <a:bodyPr>
            <a:normAutofit lnSpcReduction="10000"/>
          </a:bodyPr>
          <a:lstStyle/>
          <a:p>
            <a:r>
              <a:rPr lang="en-US" dirty="0"/>
              <a:t>Maintain standards for case criteria and data entry</a:t>
            </a:r>
          </a:p>
          <a:p>
            <a:pPr lvl="1"/>
            <a:r>
              <a:rPr lang="en-US" i="1" dirty="0"/>
              <a:t>Epi Case Criteria Guide</a:t>
            </a:r>
          </a:p>
          <a:p>
            <a:pPr lvl="1"/>
            <a:r>
              <a:rPr lang="en-US" i="1" dirty="0"/>
              <a:t>NBS Data Entry Guide</a:t>
            </a:r>
          </a:p>
          <a:p>
            <a:pPr lvl="1"/>
            <a:r>
              <a:rPr lang="en-US" i="1" dirty="0"/>
              <a:t>Both are in </a:t>
            </a:r>
            <a:r>
              <a:rPr lang="en-US" i="1" dirty="0">
                <a:solidFill>
                  <a:srgbClr val="0070C0"/>
                </a:solidFill>
              </a:rPr>
              <a:t>txnedss.dshs.state.tx.us - /PHINDox/UserResources/</a:t>
            </a:r>
          </a:p>
          <a:p>
            <a:r>
              <a:rPr lang="en-US" dirty="0"/>
              <a:t>Review investigations in </a:t>
            </a:r>
            <a:r>
              <a:rPr lang="en-US" i="1" dirty="0"/>
              <a:t>Approval Queue for Initial Notifications</a:t>
            </a:r>
          </a:p>
          <a:p>
            <a:pPr marL="685800" lvl="2">
              <a:spcBef>
                <a:spcPts val="1000"/>
              </a:spcBef>
            </a:pPr>
            <a:r>
              <a:rPr lang="en-US" sz="2400" dirty="0">
                <a:solidFill>
                  <a:schemeClr val="accent1">
                    <a:lumMod val="75000"/>
                  </a:schemeClr>
                </a:solidFill>
              </a:rPr>
              <a:t>See </a:t>
            </a:r>
            <a:r>
              <a:rPr lang="en-US" sz="2400" i="1" dirty="0">
                <a:solidFill>
                  <a:schemeClr val="accent1">
                    <a:lumMod val="75000"/>
                  </a:schemeClr>
                </a:solidFill>
              </a:rPr>
              <a:t>05 Notification Approval Process.doc</a:t>
            </a:r>
          </a:p>
          <a:p>
            <a:pPr marL="685800" lvl="2">
              <a:spcBef>
                <a:spcPts val="1000"/>
              </a:spcBef>
            </a:pPr>
            <a:r>
              <a:rPr lang="en-US" sz="2400" dirty="0">
                <a:solidFill>
                  <a:schemeClr val="accent1">
                    <a:lumMod val="75000"/>
                  </a:schemeClr>
                </a:solidFill>
              </a:rPr>
              <a:t>Approve or reject with comment on what needs to be remediated</a:t>
            </a:r>
            <a:r>
              <a:rPr lang="en-US" i="1" dirty="0"/>
              <a:t> </a:t>
            </a:r>
          </a:p>
          <a:p>
            <a:r>
              <a:rPr lang="en-US" dirty="0"/>
              <a:t>Monitor </a:t>
            </a:r>
            <a:r>
              <a:rPr lang="en-US" i="1" dirty="0"/>
              <a:t>Documents Requiring Review queue for out of state lab reports</a:t>
            </a:r>
          </a:p>
          <a:p>
            <a:pPr lvl="1"/>
            <a:r>
              <a:rPr lang="en-US" dirty="0"/>
              <a:t>Forward information to other states</a:t>
            </a:r>
          </a:p>
          <a:p>
            <a:r>
              <a:rPr lang="en-US" dirty="0"/>
              <a:t>Quality assurance for all processes</a:t>
            </a:r>
          </a:p>
          <a:p>
            <a:pPr lvl="1"/>
            <a:endParaRPr lang="en-US" dirty="0"/>
          </a:p>
        </p:txBody>
      </p:sp>
    </p:spTree>
    <p:extLst>
      <p:ext uri="{BB962C8B-B14F-4D97-AF65-F5344CB8AC3E}">
        <p14:creationId xmlns:p14="http://schemas.microsoft.com/office/powerpoint/2010/main" val="20295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Assurance</a:t>
            </a:r>
          </a:p>
        </p:txBody>
      </p:sp>
      <p:sp>
        <p:nvSpPr>
          <p:cNvPr id="3" name="Content Placeholder 2"/>
          <p:cNvSpPr>
            <a:spLocks noGrp="1"/>
          </p:cNvSpPr>
          <p:nvPr>
            <p:ph idx="1"/>
          </p:nvPr>
        </p:nvSpPr>
        <p:spPr>
          <a:xfrm>
            <a:off x="838200" y="1537855"/>
            <a:ext cx="10515600" cy="4504171"/>
          </a:xfrm>
        </p:spPr>
        <p:txBody>
          <a:bodyPr>
            <a:normAutofit fontScale="85000" lnSpcReduction="20000"/>
          </a:bodyPr>
          <a:lstStyle/>
          <a:p>
            <a:r>
              <a:rPr lang="en-US" dirty="0"/>
              <a:t>Notification review Central Office</a:t>
            </a:r>
          </a:p>
          <a:p>
            <a:pPr lvl="1"/>
            <a:r>
              <a:rPr lang="en-US" dirty="0"/>
              <a:t>Case status criteria reflected in data entered</a:t>
            </a:r>
          </a:p>
          <a:p>
            <a:pPr lvl="1"/>
            <a:r>
              <a:rPr lang="en-US" dirty="0"/>
              <a:t>Condition concordant with lab reported test results</a:t>
            </a:r>
          </a:p>
          <a:p>
            <a:pPr lvl="1"/>
            <a:r>
              <a:rPr lang="en-US" dirty="0"/>
              <a:t>Basic demographic information completed</a:t>
            </a:r>
          </a:p>
          <a:p>
            <a:pPr lvl="1"/>
            <a:r>
              <a:rPr lang="en-US" dirty="0"/>
              <a:t>See </a:t>
            </a:r>
            <a:r>
              <a:rPr lang="en-US" i="1" dirty="0"/>
              <a:t>06 Notification Approval Process.doc</a:t>
            </a:r>
          </a:p>
          <a:p>
            <a:r>
              <a:rPr lang="en-US" dirty="0"/>
              <a:t>Monitoring queues for timeliness – LHD/RHD</a:t>
            </a:r>
          </a:p>
          <a:p>
            <a:pPr marL="685800" lvl="3">
              <a:spcBef>
                <a:spcPts val="1000"/>
              </a:spcBef>
            </a:pPr>
            <a:r>
              <a:rPr lang="en-US" sz="2200" dirty="0">
                <a:solidFill>
                  <a:schemeClr val="accent1">
                    <a:lumMod val="75000"/>
                  </a:schemeClr>
                </a:solidFill>
              </a:rPr>
              <a:t>Documents Requiring Review - within 2 weeks</a:t>
            </a:r>
          </a:p>
          <a:p>
            <a:pPr marL="685800" lvl="3">
              <a:spcBef>
                <a:spcPts val="1000"/>
              </a:spcBef>
            </a:pPr>
            <a:r>
              <a:rPr lang="en-US" sz="2200" dirty="0">
                <a:solidFill>
                  <a:schemeClr val="accent1">
                    <a:lumMod val="75000"/>
                  </a:schemeClr>
                </a:solidFill>
              </a:rPr>
              <a:t>Notification Rejection - within 10  days</a:t>
            </a:r>
          </a:p>
          <a:p>
            <a:pPr marL="685800" lvl="3">
              <a:spcBef>
                <a:spcPts val="1000"/>
              </a:spcBef>
            </a:pPr>
            <a:r>
              <a:rPr lang="en-US" sz="2200" dirty="0">
                <a:solidFill>
                  <a:schemeClr val="accent1">
                    <a:lumMod val="75000"/>
                  </a:schemeClr>
                </a:solidFill>
              </a:rPr>
              <a:t>Open investigation queue – review older investigations and complete</a:t>
            </a:r>
            <a:endParaRPr lang="en-US" sz="2200" i="1" dirty="0">
              <a:solidFill>
                <a:schemeClr val="accent1">
                  <a:lumMod val="75000"/>
                </a:schemeClr>
              </a:solidFill>
            </a:endParaRPr>
          </a:p>
          <a:p>
            <a:r>
              <a:rPr lang="en-US" dirty="0"/>
              <a:t>Ongoing Data Review – LHD/RHD</a:t>
            </a:r>
            <a:endParaRPr lang="en-US" i="1" dirty="0"/>
          </a:p>
          <a:p>
            <a:pPr marL="685800" lvl="2">
              <a:spcBef>
                <a:spcPts val="1000"/>
              </a:spcBef>
            </a:pPr>
            <a:r>
              <a:rPr lang="en-US" sz="2400" dirty="0">
                <a:solidFill>
                  <a:schemeClr val="accent1">
                    <a:lumMod val="75000"/>
                  </a:schemeClr>
                </a:solidFill>
              </a:rPr>
              <a:t>Line list of investigations</a:t>
            </a:r>
          </a:p>
          <a:p>
            <a:pPr marL="1143000" lvl="3">
              <a:spcBef>
                <a:spcPts val="1000"/>
              </a:spcBef>
            </a:pPr>
            <a:r>
              <a:rPr lang="en-US" sz="2200" i="1" dirty="0"/>
              <a:t>Filter for blank County, Birth Time, Sex, Race/Ethnicity</a:t>
            </a:r>
          </a:p>
          <a:p>
            <a:pPr marL="1143000" lvl="3">
              <a:spcBef>
                <a:spcPts val="1000"/>
              </a:spcBef>
            </a:pPr>
            <a:r>
              <a:rPr lang="en-US" sz="2200" i="1" dirty="0"/>
              <a:t>Filter for closed confirmed and probable cases without a notification (First Notification Date = blank)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627870"/>
            <a:ext cx="885568" cy="664176"/>
          </a:xfrm>
          <a:prstGeom prst="rect">
            <a:avLst/>
          </a:prstGeom>
        </p:spPr>
      </p:pic>
    </p:spTree>
    <p:extLst>
      <p:ext uri="{BB962C8B-B14F-4D97-AF65-F5344CB8AC3E}">
        <p14:creationId xmlns:p14="http://schemas.microsoft.com/office/powerpoint/2010/main" val="29622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a:t>Quality Assurance Goals</a:t>
            </a:r>
          </a:p>
        </p:txBody>
      </p:sp>
      <p:sp>
        <p:nvSpPr>
          <p:cNvPr id="3" name="Content Placeholder 2"/>
          <p:cNvSpPr>
            <a:spLocks noGrp="1"/>
          </p:cNvSpPr>
          <p:nvPr>
            <p:ph idx="1"/>
          </p:nvPr>
        </p:nvSpPr>
        <p:spPr>
          <a:xfrm>
            <a:off x="838200" y="914400"/>
            <a:ext cx="10515600" cy="5621482"/>
          </a:xfrm>
        </p:spPr>
        <p:txBody>
          <a:bodyPr>
            <a:normAutofit fontScale="55000" lnSpcReduction="20000"/>
          </a:bodyPr>
          <a:lstStyle/>
          <a:p>
            <a:r>
              <a:rPr lang="en-US" sz="4000" dirty="0"/>
              <a:t>Annual Quality Assurance Goals - See 07 NBS Data QA Goals.doc</a:t>
            </a:r>
          </a:p>
          <a:p>
            <a:r>
              <a:rPr lang="en-US" sz="4000" dirty="0"/>
              <a:t>Annual Quality Assurance Goals</a:t>
            </a:r>
          </a:p>
          <a:p>
            <a:pPr lvl="1">
              <a:spcBef>
                <a:spcPts val="600"/>
              </a:spcBef>
            </a:pPr>
            <a:r>
              <a:rPr lang="en-US" sz="2900" dirty="0"/>
              <a:t>All of the MMWR Year’s records have been processed off of all of the queues on the NBS home page</a:t>
            </a:r>
          </a:p>
          <a:p>
            <a:pPr lvl="1">
              <a:spcBef>
                <a:spcPts val="600"/>
              </a:spcBef>
            </a:pPr>
            <a:r>
              <a:rPr lang="en-US" sz="2900" dirty="0"/>
              <a:t>All of the MMWR Year’s cases are entered and are identified as that year </a:t>
            </a:r>
            <a:r>
              <a:rPr lang="en-US" sz="2900" i="1" dirty="0"/>
              <a:t>MMWR Year</a:t>
            </a:r>
            <a:r>
              <a:rPr lang="en-US" sz="2900" dirty="0"/>
              <a:t> and </a:t>
            </a:r>
            <a:r>
              <a:rPr lang="en-US" sz="2900" i="1" dirty="0"/>
              <a:t>Event Date</a:t>
            </a:r>
            <a:endParaRPr lang="en-US" sz="2900" dirty="0"/>
          </a:p>
          <a:p>
            <a:pPr lvl="1">
              <a:spcBef>
                <a:spcPts val="600"/>
              </a:spcBef>
            </a:pPr>
            <a:r>
              <a:rPr lang="en-US" sz="2900" dirty="0"/>
              <a:t>All of the MMWR Year’s records have a final </a:t>
            </a:r>
            <a:r>
              <a:rPr lang="en-US" sz="2900" i="1" dirty="0"/>
              <a:t>Case Stat</a:t>
            </a:r>
            <a:r>
              <a:rPr lang="en-US" sz="2900" dirty="0"/>
              <a:t>us (“C”, “P”, “N”, or, if defined as a final status, “S”) that meets the case definition for that classification</a:t>
            </a:r>
          </a:p>
          <a:p>
            <a:pPr lvl="1">
              <a:spcBef>
                <a:spcPts val="600"/>
              </a:spcBef>
            </a:pPr>
            <a:r>
              <a:rPr lang="en-US" sz="2900" dirty="0"/>
              <a:t>All records with </a:t>
            </a:r>
            <a:r>
              <a:rPr lang="en-US" sz="2900" i="1" dirty="0"/>
              <a:t>Case Status</a:t>
            </a:r>
            <a:r>
              <a:rPr lang="en-US" sz="2900" dirty="0"/>
              <a:t> of “C” or “P” have a notification that has been approved and sent to CDC (Texas reportable conditions only)</a:t>
            </a:r>
          </a:p>
          <a:p>
            <a:pPr lvl="1">
              <a:spcBef>
                <a:spcPts val="600"/>
              </a:spcBef>
            </a:pPr>
            <a:r>
              <a:rPr lang="en-US" sz="2900" dirty="0"/>
              <a:t>Each record has a date of birth (</a:t>
            </a:r>
            <a:r>
              <a:rPr lang="en-US" sz="2900" i="1" dirty="0"/>
              <a:t>Birth Time</a:t>
            </a:r>
            <a:r>
              <a:rPr lang="en-US" sz="2900" dirty="0"/>
              <a:t>) or age (</a:t>
            </a:r>
            <a:r>
              <a:rPr lang="en-US" sz="2900" i="1" dirty="0"/>
              <a:t>Age Reported</a:t>
            </a:r>
            <a:r>
              <a:rPr lang="en-US" sz="2900" dirty="0"/>
              <a:t>) that is reasonable for the condition</a:t>
            </a:r>
          </a:p>
          <a:p>
            <a:pPr lvl="1">
              <a:spcBef>
                <a:spcPts val="600"/>
              </a:spcBef>
            </a:pPr>
            <a:r>
              <a:rPr lang="en-US" sz="2900" dirty="0"/>
              <a:t>Each record has sex assigned (</a:t>
            </a:r>
            <a:r>
              <a:rPr lang="en-US" sz="2900" i="1" dirty="0"/>
              <a:t>Current Sex Code</a:t>
            </a:r>
            <a:r>
              <a:rPr lang="en-US" sz="2900" dirty="0"/>
              <a:t> = “F”, “M”, or “U” - preferably “F” or “M”)</a:t>
            </a:r>
          </a:p>
          <a:p>
            <a:pPr lvl="1">
              <a:spcBef>
                <a:spcPts val="600"/>
              </a:spcBef>
            </a:pPr>
            <a:r>
              <a:rPr lang="en-US" sz="2900" dirty="0"/>
              <a:t>As many records as possible have race (</a:t>
            </a:r>
            <a:r>
              <a:rPr lang="en-US" sz="2900" i="1" dirty="0"/>
              <a:t>Concatenated Race Description</a:t>
            </a:r>
            <a:r>
              <a:rPr lang="en-US" sz="2900" dirty="0"/>
              <a:t>) and ethnicity (</a:t>
            </a:r>
            <a:r>
              <a:rPr lang="en-US" sz="2900" i="1" dirty="0"/>
              <a:t>Ethnic Group</a:t>
            </a:r>
            <a:r>
              <a:rPr lang="en-US" sz="2900" dirty="0"/>
              <a:t>)</a:t>
            </a:r>
          </a:p>
          <a:p>
            <a:pPr lvl="1">
              <a:spcBef>
                <a:spcPts val="600"/>
              </a:spcBef>
            </a:pPr>
            <a:r>
              <a:rPr lang="en-US" sz="2900" dirty="0"/>
              <a:t>Records do not have both unknown race and selected races(s)</a:t>
            </a:r>
          </a:p>
          <a:p>
            <a:pPr lvl="1">
              <a:spcBef>
                <a:spcPts val="600"/>
              </a:spcBef>
            </a:pPr>
            <a:r>
              <a:rPr lang="en-US" sz="2900" dirty="0"/>
              <a:t>Each record has a County and it is consistent with address and jurisdiction</a:t>
            </a:r>
          </a:p>
          <a:p>
            <a:pPr lvl="1">
              <a:spcBef>
                <a:spcPts val="600"/>
              </a:spcBef>
            </a:pPr>
            <a:r>
              <a:rPr lang="en-US" sz="2900" dirty="0"/>
              <a:t>Records with died from illness = Yes also have deceased = Yes and a date of death entered on the patient tab of the investigation and patient with deceased = yes have yes, no, or unknown for did the patient die from this illness.</a:t>
            </a:r>
          </a:p>
          <a:p>
            <a:pPr lvl="1">
              <a:spcBef>
                <a:spcPts val="600"/>
              </a:spcBef>
            </a:pPr>
            <a:r>
              <a:rPr lang="en-US" sz="2900" dirty="0"/>
              <a:t>There are no duplicate cases in the data set of approved confirmed and probable cases</a:t>
            </a:r>
          </a:p>
          <a:p>
            <a:pPr lvl="1">
              <a:spcBef>
                <a:spcPts val="600"/>
              </a:spcBef>
            </a:pPr>
            <a:r>
              <a:rPr lang="en-US" sz="2900" dirty="0"/>
              <a:t>All investigations of approved confirmed and probable cases are closed (</a:t>
            </a:r>
            <a:r>
              <a:rPr lang="en-US" sz="2900" i="1" dirty="0"/>
              <a:t>Investigation Status Code </a:t>
            </a:r>
            <a:r>
              <a:rPr lang="en-US" sz="2900" dirty="0"/>
              <a:t>is “C”)</a:t>
            </a:r>
          </a:p>
          <a:p>
            <a:pPr lvl="1">
              <a:spcBef>
                <a:spcPts val="600"/>
              </a:spcBef>
            </a:pPr>
            <a:r>
              <a:rPr lang="en-US" sz="2900" dirty="0"/>
              <a:t>Earliest date suspected is not before onset date.  Cases with onset date = earliest date suspected should also be reviewed to assure proper date was selected.</a:t>
            </a:r>
          </a:p>
          <a:p>
            <a:pPr lvl="1">
              <a:spcBef>
                <a:spcPts val="600"/>
              </a:spcBef>
            </a:pPr>
            <a:r>
              <a:rPr lang="en-US" sz="2900" dirty="0"/>
              <a:t>Other than date of birth, other dates in record should not be in a prior year except for conditions that cross years such as Chagas Disease, CJD, Hansen’s disease, and pediatric influenza mortality.</a:t>
            </a:r>
          </a:p>
          <a:p>
            <a:pPr>
              <a:spcBef>
                <a:spcPts val="600"/>
              </a:spcBef>
            </a:pPr>
            <a:r>
              <a:rPr lang="en-US" sz="3300" dirty="0"/>
              <a:t>See NBS Login page -  </a:t>
            </a:r>
            <a:r>
              <a:rPr lang="en-US" sz="3400" dirty="0">
                <a:hlinkClick r:id="rId3"/>
              </a:rPr>
              <a:t>Documentation/UserResources/QA Data Report Modules</a:t>
            </a:r>
            <a:endParaRPr lang="en-US" sz="3400" dirty="0"/>
          </a:p>
        </p:txBody>
      </p:sp>
    </p:spTree>
    <p:extLst>
      <p:ext uri="{BB962C8B-B14F-4D97-AF65-F5344CB8AC3E}">
        <p14:creationId xmlns:p14="http://schemas.microsoft.com/office/powerpoint/2010/main" val="22053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06" y="344287"/>
            <a:ext cx="10515600" cy="1912882"/>
          </a:xfrm>
        </p:spPr>
        <p:txBody>
          <a:bodyPr>
            <a:normAutofit/>
          </a:bodyPr>
          <a:lstStyle/>
          <a:p>
            <a:pPr algn="ctr"/>
            <a:r>
              <a:rPr lang="en-US" sz="4400" dirty="0">
                <a:solidFill>
                  <a:schemeClr val="accent5">
                    <a:lumMod val="75000"/>
                  </a:schemeClr>
                </a:solidFill>
              </a:rPr>
              <a:t>National Electronic Data Surveillance System</a:t>
            </a:r>
            <a:br>
              <a:rPr lang="en-US" sz="4400" dirty="0">
                <a:solidFill>
                  <a:schemeClr val="accent5">
                    <a:lumMod val="75000"/>
                  </a:schemeClr>
                </a:solidFill>
              </a:rPr>
            </a:br>
            <a:r>
              <a:rPr lang="en-US" sz="4400" dirty="0"/>
              <a:t>NEDSS</a:t>
            </a:r>
            <a:endParaRPr lang="en-US" sz="4400" dirty="0">
              <a:solidFill>
                <a:schemeClr val="accent5">
                  <a:lumMod val="75000"/>
                </a:schemeClr>
              </a:solidFill>
            </a:endParaRPr>
          </a:p>
        </p:txBody>
      </p:sp>
      <p:sp>
        <p:nvSpPr>
          <p:cNvPr id="3" name="Text Placeholder 2"/>
          <p:cNvSpPr>
            <a:spLocks noGrp="1"/>
          </p:cNvSpPr>
          <p:nvPr>
            <p:ph type="body" idx="1"/>
          </p:nvPr>
        </p:nvSpPr>
        <p:spPr>
          <a:xfrm>
            <a:off x="558780" y="2545294"/>
            <a:ext cx="5335726" cy="1500187"/>
          </a:xfrm>
        </p:spPr>
        <p:txBody>
          <a:bodyPr>
            <a:normAutofit/>
          </a:bodyPr>
          <a:lstStyle/>
          <a:p>
            <a:r>
              <a:rPr lang="en-US" sz="4000" dirty="0">
                <a:latin typeface="+mj-lt"/>
              </a:rPr>
              <a:t>NEDSS Based System – </a:t>
            </a:r>
          </a:p>
          <a:p>
            <a:pPr algn="ctr"/>
            <a:r>
              <a:rPr lang="en-US" sz="4000" dirty="0">
                <a:latin typeface="+mj-lt"/>
              </a:rPr>
              <a:t>NBS</a:t>
            </a:r>
          </a:p>
          <a:p>
            <a:endParaRPr lang="en-US" dirty="0"/>
          </a:p>
        </p:txBody>
      </p:sp>
      <p:pic>
        <p:nvPicPr>
          <p:cNvPr id="4" name="Picture 3"/>
          <p:cNvPicPr>
            <a:picLocks noChangeAspect="1"/>
          </p:cNvPicPr>
          <p:nvPr/>
        </p:nvPicPr>
        <p:blipFill>
          <a:blip r:embed="rId2"/>
          <a:stretch>
            <a:fillRect/>
          </a:stretch>
        </p:blipFill>
        <p:spPr>
          <a:xfrm>
            <a:off x="5553332" y="2545294"/>
            <a:ext cx="4809868" cy="2985255"/>
          </a:xfrm>
          <a:prstGeom prst="rect">
            <a:avLst/>
          </a:prstGeom>
        </p:spPr>
      </p:pic>
      <p:sp>
        <p:nvSpPr>
          <p:cNvPr id="5" name="TextBox 4"/>
          <p:cNvSpPr txBox="1"/>
          <p:nvPr/>
        </p:nvSpPr>
        <p:spPr>
          <a:xfrm>
            <a:off x="356620" y="5818674"/>
            <a:ext cx="5257799" cy="369332"/>
          </a:xfrm>
          <a:prstGeom prst="rect">
            <a:avLst/>
          </a:prstGeom>
          <a:noFill/>
        </p:spPr>
        <p:txBody>
          <a:bodyPr wrap="square" rtlCol="0">
            <a:spAutoFit/>
          </a:bodyPr>
          <a:lstStyle/>
          <a:p>
            <a:r>
              <a:rPr lang="en-US" i="1" u="sng" dirty="0">
                <a:solidFill>
                  <a:srgbClr val="0070C0"/>
                </a:solidFill>
              </a:rPr>
              <a:t>https://txnedss.dshs.state.tx.us:8009/login/login.asp</a:t>
            </a:r>
          </a:p>
        </p:txBody>
      </p:sp>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272216" y="1473779"/>
            <a:ext cx="6219568" cy="4351338"/>
          </a:xfrm>
        </p:spPr>
        <p:txBody>
          <a:bodyPr>
            <a:normAutofit fontScale="70000" lnSpcReduction="20000"/>
          </a:bodyPr>
          <a:lstStyle/>
          <a:p>
            <a:r>
              <a:rPr lang="en-US" dirty="0"/>
              <a:t>See </a:t>
            </a:r>
            <a:r>
              <a:rPr lang="en-US" i="1" dirty="0"/>
              <a:t>11 List of NBS Reports.docx for description of reports</a:t>
            </a:r>
          </a:p>
          <a:p>
            <a:r>
              <a:rPr lang="en-US" dirty="0"/>
              <a:t>See </a:t>
            </a:r>
            <a:r>
              <a:rPr lang="en-US" dirty="0">
                <a:hlinkClick r:id="rId2" action="ppaction://hlinkfile"/>
              </a:rPr>
              <a:t>txnedss.dshs.state.tx.us - /PHINDox/Data Dictionaries/</a:t>
            </a:r>
            <a:endParaRPr lang="en-US" dirty="0"/>
          </a:p>
          <a:p>
            <a:r>
              <a:rPr lang="en-US" dirty="0"/>
              <a:t>All reports start as template reports</a:t>
            </a:r>
          </a:p>
          <a:p>
            <a:r>
              <a:rPr lang="en-US" dirty="0"/>
              <a:t>Complex reports may be saved to reuse</a:t>
            </a:r>
          </a:p>
          <a:p>
            <a:pPr lvl="1"/>
            <a:r>
              <a:rPr lang="en-US" dirty="0"/>
              <a:t>Advanced filters</a:t>
            </a:r>
          </a:p>
          <a:p>
            <a:pPr lvl="1"/>
            <a:r>
              <a:rPr lang="en-US" dirty="0"/>
              <a:t>Field selection and order</a:t>
            </a:r>
          </a:p>
          <a:p>
            <a:pPr lvl="1"/>
            <a:r>
              <a:rPr lang="en-US" dirty="0"/>
              <a:t>Public or private copies</a:t>
            </a:r>
          </a:p>
          <a:p>
            <a:pPr lvl="2"/>
            <a:r>
              <a:rPr lang="en-US" dirty="0"/>
              <a:t>Public to share – delete after shared or no longer needed</a:t>
            </a:r>
          </a:p>
          <a:p>
            <a:pPr lvl="2"/>
            <a:r>
              <a:rPr lang="en-US" dirty="0"/>
              <a:t>See </a:t>
            </a:r>
            <a:r>
              <a:rPr lang="en-US" i="1" u="sng" dirty="0">
                <a:hlinkClick r:id="rId3"/>
              </a:rPr>
              <a:t>17 Working with NBS Reports.docx</a:t>
            </a:r>
            <a:r>
              <a:rPr lang="en-US" i="1" u="sng" dirty="0"/>
              <a:t> </a:t>
            </a:r>
            <a:r>
              <a:rPr lang="en-US" dirty="0"/>
              <a:t>and </a:t>
            </a:r>
            <a:r>
              <a:rPr lang="en-US" i="1" u="sng" dirty="0">
                <a:hlinkClick r:id="rId4"/>
              </a:rPr>
              <a:t>18 Saving Reports.docx</a:t>
            </a:r>
            <a:endParaRPr lang="en-US" dirty="0"/>
          </a:p>
          <a:p>
            <a:r>
              <a:rPr lang="en-US" dirty="0"/>
              <a:t>Public reports may be altered (filters and/or fields)</a:t>
            </a:r>
          </a:p>
          <a:p>
            <a:pPr lvl="1"/>
            <a:r>
              <a:rPr lang="en-US" dirty="0"/>
              <a:t>Export data</a:t>
            </a:r>
          </a:p>
          <a:p>
            <a:pPr lvl="1"/>
            <a:r>
              <a:rPr lang="en-US" dirty="0"/>
              <a:t>Structure will not be altered</a:t>
            </a:r>
          </a:p>
          <a:p>
            <a:pPr lvl="1"/>
            <a:r>
              <a:rPr lang="en-US" dirty="0"/>
              <a:t>Changes can only be saved by original author</a:t>
            </a:r>
          </a:p>
        </p:txBody>
      </p:sp>
      <p:sp>
        <p:nvSpPr>
          <p:cNvPr id="3" name="Title 2"/>
          <p:cNvSpPr>
            <a:spLocks noGrp="1"/>
          </p:cNvSpPr>
          <p:nvPr>
            <p:ph type="title"/>
          </p:nvPr>
        </p:nvSpPr>
        <p:spPr/>
        <p:txBody>
          <a:bodyPr/>
          <a:lstStyle/>
          <a:p>
            <a:r>
              <a:rPr lang="en-US" dirty="0"/>
              <a:t>NBS Reports</a:t>
            </a:r>
          </a:p>
        </p:txBody>
      </p:sp>
      <p:pic>
        <p:nvPicPr>
          <p:cNvPr id="5" name="Content Placeholder 4"/>
          <p:cNvPicPr>
            <a:picLocks noGrp="1" noChangeAspect="1"/>
          </p:cNvPicPr>
          <p:nvPr>
            <p:ph sz="half" idx="1"/>
          </p:nvPr>
        </p:nvPicPr>
        <p:blipFill>
          <a:blip r:embed="rId5"/>
          <a:stretch>
            <a:fillRect/>
          </a:stretch>
        </p:blipFill>
        <p:spPr>
          <a:xfrm>
            <a:off x="1064354" y="1473779"/>
            <a:ext cx="3724275" cy="3771900"/>
          </a:xfrm>
          <a:prstGeom prst="rect">
            <a:avLst/>
          </a:prstGeom>
        </p:spPr>
      </p:pic>
      <p:sp>
        <p:nvSpPr>
          <p:cNvPr id="4" name="TextBox 3"/>
          <p:cNvSpPr txBox="1"/>
          <p:nvPr/>
        </p:nvSpPr>
        <p:spPr>
          <a:xfrm>
            <a:off x="838200" y="5579918"/>
            <a:ext cx="10515600" cy="646331"/>
          </a:xfrm>
          <a:prstGeom prst="rect">
            <a:avLst/>
          </a:prstGeom>
          <a:noFill/>
        </p:spPr>
        <p:txBody>
          <a:bodyPr wrap="square" rtlCol="0">
            <a:spAutoFit/>
          </a:bodyPr>
          <a:lstStyle/>
          <a:p>
            <a:r>
              <a:rPr lang="en-US" dirty="0">
                <a:solidFill>
                  <a:schemeClr val="accent5">
                    <a:lumMod val="60000"/>
                    <a:lumOff val="40000"/>
                  </a:schemeClr>
                </a:solidFill>
              </a:rPr>
              <a:t>Data tables for the NBS Reports refresh each night. Changes made will not be available in the report data until the following day, even though they are available in the patient view as soon as the record is saved.</a:t>
            </a:r>
          </a:p>
        </p:txBody>
      </p:sp>
    </p:spTree>
    <p:extLst>
      <p:ext uri="{BB962C8B-B14F-4D97-AF65-F5344CB8AC3E}">
        <p14:creationId xmlns:p14="http://schemas.microsoft.com/office/powerpoint/2010/main" val="89435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255741" y="1177216"/>
            <a:ext cx="6219568" cy="4971913"/>
          </a:xfrm>
        </p:spPr>
        <p:txBody>
          <a:bodyPr>
            <a:normAutofit fontScale="62500" lnSpcReduction="20000"/>
          </a:bodyPr>
          <a:lstStyle/>
          <a:p>
            <a:r>
              <a:rPr lang="en-US" dirty="0"/>
              <a:t>Event Metrics</a:t>
            </a:r>
          </a:p>
          <a:p>
            <a:pPr lvl="1"/>
            <a:r>
              <a:rPr lang="en-US" dirty="0"/>
              <a:t>Person who created each event with both name and NBS user ID</a:t>
            </a:r>
          </a:p>
          <a:p>
            <a:r>
              <a:rPr lang="en-US" i="1" dirty="0"/>
              <a:t>Line List of Individual Cases with Program Area and Jurisdiction Security</a:t>
            </a:r>
          </a:p>
          <a:p>
            <a:pPr lvl="1"/>
            <a:r>
              <a:rPr lang="en-US" dirty="0"/>
              <a:t>Limited to jurisdiction you have permission for</a:t>
            </a:r>
          </a:p>
          <a:p>
            <a:pPr lvl="1"/>
            <a:r>
              <a:rPr lang="en-US" dirty="0"/>
              <a:t>Has basic investigation information including system dates and actions and patient demographics</a:t>
            </a:r>
          </a:p>
          <a:p>
            <a:pPr lvl="1"/>
            <a:r>
              <a:rPr lang="en-US" dirty="0"/>
              <a:t>Can use </a:t>
            </a:r>
            <a:r>
              <a:rPr lang="en-US" i="1" dirty="0"/>
              <a:t>Line List of Individual Cases - NO Program Area and Jurisdiction Security </a:t>
            </a:r>
            <a:r>
              <a:rPr lang="en-US" dirty="0"/>
              <a:t>to see statewide data</a:t>
            </a:r>
          </a:p>
          <a:p>
            <a:pPr lvl="2"/>
            <a:r>
              <a:rPr lang="en-US" i="1" dirty="0">
                <a:solidFill>
                  <a:schemeClr val="tx1"/>
                </a:solidFill>
              </a:rPr>
              <a:t>See</a:t>
            </a:r>
            <a:r>
              <a:rPr lang="en-US" i="1" dirty="0"/>
              <a:t> </a:t>
            </a:r>
            <a:r>
              <a:rPr lang="en-US" i="1" dirty="0">
                <a:solidFill>
                  <a:srgbClr val="0070C0"/>
                </a:solidFill>
              </a:rPr>
              <a:t>13 Comparison NBS Investigation Line List With and Without Security 0212.xlsx </a:t>
            </a:r>
          </a:p>
          <a:p>
            <a:r>
              <a:rPr lang="en-US" dirty="0"/>
              <a:t>  Line List of Resulted Lab Tests (Plus)</a:t>
            </a:r>
          </a:p>
          <a:p>
            <a:pPr lvl="1"/>
            <a:r>
              <a:rPr lang="en-US" dirty="0"/>
              <a:t>Most complete lab data</a:t>
            </a:r>
          </a:p>
          <a:p>
            <a:pPr lvl="2"/>
            <a:r>
              <a:rPr lang="en-US" i="1" dirty="0">
                <a:solidFill>
                  <a:schemeClr val="tx1"/>
                </a:solidFill>
              </a:rPr>
              <a:t>See</a:t>
            </a:r>
            <a:r>
              <a:rPr lang="en-US" dirty="0"/>
              <a:t> </a:t>
            </a:r>
            <a:r>
              <a:rPr lang="en-US" i="1" dirty="0">
                <a:solidFill>
                  <a:srgbClr val="0070C0"/>
                </a:solidFill>
              </a:rPr>
              <a:t>12 Comparison of Lab Report Templates in NBS 0412.xls</a:t>
            </a:r>
            <a:endParaRPr lang="en-US" dirty="0">
              <a:solidFill>
                <a:srgbClr val="0070C0"/>
              </a:solidFill>
            </a:endParaRPr>
          </a:p>
          <a:p>
            <a:pPr lvl="1">
              <a:lnSpc>
                <a:spcPts val="1200"/>
              </a:lnSpc>
            </a:pPr>
            <a:r>
              <a:rPr lang="en-US" dirty="0"/>
              <a:t>Has field (</a:t>
            </a:r>
            <a:r>
              <a:rPr lang="en-US" dirty="0">
                <a:solidFill>
                  <a:schemeClr val="tx1"/>
                </a:solidFill>
              </a:rPr>
              <a:t>Investigation Local ID</a:t>
            </a:r>
            <a:r>
              <a:rPr lang="en-US" dirty="0"/>
              <a:t>) that can be used to link to investigation data (</a:t>
            </a:r>
            <a:r>
              <a:rPr lang="en-US" dirty="0">
                <a:solidFill>
                  <a:schemeClr val="tx1"/>
                </a:solidFill>
              </a:rPr>
              <a:t>Investigation ID2</a:t>
            </a:r>
            <a:r>
              <a:rPr lang="en-US" dirty="0"/>
              <a:t>) for lab reports that are attached to an investigation</a:t>
            </a:r>
          </a:p>
          <a:p>
            <a:r>
              <a:rPr lang="en-US" dirty="0"/>
              <a:t>The data dictionaries for these 3 reports are in the notebooks</a:t>
            </a:r>
          </a:p>
          <a:p>
            <a:pPr lvl="1"/>
            <a:r>
              <a:rPr lang="en-US" dirty="0"/>
              <a:t> </a:t>
            </a:r>
          </a:p>
          <a:p>
            <a:pPr lvl="1"/>
            <a:r>
              <a:rPr lang="en-US" dirty="0"/>
              <a:t> </a:t>
            </a:r>
          </a:p>
          <a:p>
            <a:pPr lvl="1"/>
            <a:r>
              <a:rPr lang="en-US" dirty="0"/>
              <a:t>                                                  </a:t>
            </a:r>
          </a:p>
        </p:txBody>
      </p:sp>
      <p:sp>
        <p:nvSpPr>
          <p:cNvPr id="3" name="Title 2"/>
          <p:cNvSpPr>
            <a:spLocks noGrp="1"/>
          </p:cNvSpPr>
          <p:nvPr>
            <p:ph type="title"/>
          </p:nvPr>
        </p:nvSpPr>
        <p:spPr>
          <a:xfrm>
            <a:off x="755822" y="370702"/>
            <a:ext cx="10515600" cy="735099"/>
          </a:xfrm>
        </p:spPr>
        <p:txBody>
          <a:bodyPr>
            <a:normAutofit/>
          </a:bodyPr>
          <a:lstStyle/>
          <a:p>
            <a:r>
              <a:rPr lang="en-US" sz="3200" dirty="0"/>
              <a:t>Useful NBS Template Reports</a:t>
            </a:r>
          </a:p>
        </p:txBody>
      </p:sp>
      <p:pic>
        <p:nvPicPr>
          <p:cNvPr id="6" name="Content Placeholder 5"/>
          <p:cNvPicPr>
            <a:picLocks noGrp="1" noChangeAspect="1"/>
          </p:cNvPicPr>
          <p:nvPr>
            <p:ph sz="half" idx="1"/>
          </p:nvPr>
        </p:nvPicPr>
        <p:blipFill>
          <a:blip r:embed="rId2"/>
          <a:stretch>
            <a:fillRect/>
          </a:stretch>
        </p:blipFill>
        <p:spPr>
          <a:xfrm>
            <a:off x="958522" y="965758"/>
            <a:ext cx="3817712" cy="5072577"/>
          </a:xfrm>
          <a:prstGeom prst="rect">
            <a:avLst/>
          </a:prstGeom>
        </p:spPr>
      </p:pic>
      <p:sp>
        <p:nvSpPr>
          <p:cNvPr id="7" name="5-Point Star 6"/>
          <p:cNvSpPr/>
          <p:nvPr/>
        </p:nvSpPr>
        <p:spPr>
          <a:xfrm>
            <a:off x="4291914" y="3122140"/>
            <a:ext cx="52360"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4304141" y="4580237"/>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4296030" y="2203614"/>
            <a:ext cx="52360"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6013622" y="5113452"/>
            <a:ext cx="3279913" cy="786695"/>
          </a:xfrm>
          <a:prstGeom prst="rect">
            <a:avLst/>
          </a:prstGeom>
        </p:spPr>
      </p:pic>
    </p:spTree>
    <p:extLst>
      <p:ext uri="{BB962C8B-B14F-4D97-AF65-F5344CB8AC3E}">
        <p14:creationId xmlns:p14="http://schemas.microsoft.com/office/powerpoint/2010/main" val="22773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5532" y="1022673"/>
            <a:ext cx="5737841" cy="5513208"/>
          </a:xfrm>
        </p:spPr>
        <p:txBody>
          <a:bodyPr>
            <a:normAutofit fontScale="47500" lnSpcReduction="20000"/>
          </a:bodyPr>
          <a:lstStyle/>
          <a:p>
            <a:r>
              <a:rPr lang="en-US" dirty="0"/>
              <a:t>Person Local ID (PSN48#######TX01)</a:t>
            </a:r>
          </a:p>
          <a:p>
            <a:pPr lvl="1"/>
            <a:r>
              <a:rPr lang="en-US" dirty="0"/>
              <a:t>NOT “Person Id” – this is an RDB table ID – not useful to you.</a:t>
            </a:r>
          </a:p>
          <a:p>
            <a:pPr lvl="1"/>
            <a:r>
              <a:rPr lang="en-US" dirty="0"/>
              <a:t>Use unique numeric string between PSN48 and TX01 to look up patient record from Home page</a:t>
            </a:r>
          </a:p>
          <a:p>
            <a:pPr lvl="1"/>
            <a:r>
              <a:rPr lang="en-US" dirty="0"/>
              <a:t>In Excel, use find and replace (ctrl H) to find PSN48 and replace with nothing, then find TX01 and replace all to trim entire column down to searchable number.</a:t>
            </a:r>
          </a:p>
          <a:p>
            <a:pPr lvl="1"/>
            <a:r>
              <a:rPr lang="en-US" dirty="0"/>
              <a:t>PSN number associated with a record may change over time due to patient merges.</a:t>
            </a:r>
          </a:p>
          <a:p>
            <a:r>
              <a:rPr lang="en-US" dirty="0"/>
              <a:t>Investigation ID 2 (CAS48#######TX01)</a:t>
            </a:r>
          </a:p>
          <a:p>
            <a:pPr lvl="1"/>
            <a:r>
              <a:rPr lang="en-US" dirty="0"/>
              <a:t>NOT “Investigation ID” – this is an RDB table ID – not useful to you.</a:t>
            </a:r>
          </a:p>
          <a:p>
            <a:pPr lvl="1"/>
            <a:r>
              <a:rPr lang="en-US" dirty="0"/>
              <a:t>Will not change over time</a:t>
            </a:r>
          </a:p>
          <a:p>
            <a:pPr lvl="1"/>
            <a:r>
              <a:rPr lang="en-US" dirty="0"/>
              <a:t>Use whole string to look up record by  Event ID Type – Investigation ID</a:t>
            </a:r>
          </a:p>
          <a:p>
            <a:pPr lvl="1"/>
            <a:r>
              <a:rPr lang="en-US" dirty="0"/>
              <a:t>Can be used to link to lab line list data</a:t>
            </a:r>
          </a:p>
          <a:p>
            <a:r>
              <a:rPr lang="en-US" dirty="0"/>
              <a:t>Condition and Case Status</a:t>
            </a:r>
          </a:p>
          <a:p>
            <a:pPr lvl="1"/>
            <a:r>
              <a:rPr lang="en-US" dirty="0"/>
              <a:t>Basic fields to assure you  have included the correct records for your purpose</a:t>
            </a:r>
          </a:p>
          <a:p>
            <a:pPr lvl="1"/>
            <a:r>
              <a:rPr lang="en-US" dirty="0"/>
              <a:t>Exclude “Not a Case” in case count and QA data</a:t>
            </a:r>
          </a:p>
          <a:p>
            <a:pPr lvl="1"/>
            <a:r>
              <a:rPr lang="en-US" dirty="0"/>
              <a:t>Use the correct subset of Confirmed, Probable, and Suspect for your purpose</a:t>
            </a:r>
          </a:p>
          <a:p>
            <a:pPr lvl="1"/>
            <a:r>
              <a:rPr lang="en-US" dirty="0"/>
              <a:t>Include blank and  Unknown Case Status for QA</a:t>
            </a:r>
          </a:p>
          <a:p>
            <a:r>
              <a:rPr lang="en-US" dirty="0"/>
              <a:t>Event Date and (Event Type)</a:t>
            </a:r>
          </a:p>
          <a:p>
            <a:pPr lvl="1"/>
            <a:r>
              <a:rPr lang="en-US" dirty="0"/>
              <a:t>Event date is a system generated triaged date</a:t>
            </a:r>
          </a:p>
          <a:p>
            <a:pPr lvl="1"/>
            <a:r>
              <a:rPr lang="en-US" dirty="0"/>
              <a:t>Event date defaults to one of the following dates , in the order displayed: </a:t>
            </a:r>
          </a:p>
          <a:p>
            <a:pPr lvl="2"/>
            <a:r>
              <a:rPr lang="en-US" sz="1900" dirty="0"/>
              <a:t>1. Onset Date (O)</a:t>
            </a:r>
          </a:p>
          <a:p>
            <a:pPr lvl="2"/>
            <a:r>
              <a:rPr lang="en-US" sz="1900" dirty="0"/>
              <a:t>2. Diagnosis Date (D)</a:t>
            </a:r>
          </a:p>
          <a:p>
            <a:pPr lvl="2"/>
            <a:r>
              <a:rPr lang="en-US" sz="1900" dirty="0"/>
              <a:t>3. Report to County Time (C)</a:t>
            </a:r>
          </a:p>
          <a:p>
            <a:pPr lvl="2"/>
            <a:r>
              <a:rPr lang="en-US" sz="1900" dirty="0"/>
              <a:t>4. Report to State Date (S)</a:t>
            </a:r>
          </a:p>
          <a:p>
            <a:pPr lvl="2"/>
            <a:r>
              <a:rPr lang="en-US" sz="1900" dirty="0"/>
              <a:t>5. Phc Add Time (date investigation was created) (P)</a:t>
            </a:r>
          </a:p>
          <a:p>
            <a:pPr lvl="1"/>
            <a:r>
              <a:rPr lang="en-US" dirty="0"/>
              <a:t>Onset date will be used if available. Data in lab reports is not utilized. Diseases which do not have a diagnosis date field substitute another investigation date in place of diagnosis date in  the event date calculation , usually collection date of first positive culture.</a:t>
            </a:r>
          </a:p>
        </p:txBody>
      </p:sp>
      <p:sp>
        <p:nvSpPr>
          <p:cNvPr id="3" name="Title 2"/>
          <p:cNvSpPr>
            <a:spLocks noGrp="1"/>
          </p:cNvSpPr>
          <p:nvPr>
            <p:ph type="title"/>
          </p:nvPr>
        </p:nvSpPr>
        <p:spPr>
          <a:xfrm>
            <a:off x="755822" y="370702"/>
            <a:ext cx="10515600" cy="735099"/>
          </a:xfrm>
        </p:spPr>
        <p:txBody>
          <a:bodyPr>
            <a:normAutofit/>
          </a:bodyPr>
          <a:lstStyle/>
          <a:p>
            <a:r>
              <a:rPr lang="en-US" sz="2800" dirty="0"/>
              <a:t>Useful NBS Report Fields – Investigation Line List</a:t>
            </a:r>
          </a:p>
        </p:txBody>
      </p:sp>
      <p:sp>
        <p:nvSpPr>
          <p:cNvPr id="10" name="Content Placeholder 9"/>
          <p:cNvSpPr>
            <a:spLocks noGrp="1"/>
          </p:cNvSpPr>
          <p:nvPr>
            <p:ph sz="half" idx="1"/>
          </p:nvPr>
        </p:nvSpPr>
        <p:spPr>
          <a:xfrm>
            <a:off x="6400800" y="1022673"/>
            <a:ext cx="4794422" cy="3414244"/>
          </a:xfrm>
        </p:spPr>
        <p:txBody>
          <a:bodyPr>
            <a:normAutofit fontScale="47500" lnSpcReduction="20000"/>
          </a:bodyPr>
          <a:lstStyle/>
          <a:p>
            <a:r>
              <a:rPr lang="en-US" dirty="0"/>
              <a:t>First Notification Date</a:t>
            </a:r>
          </a:p>
          <a:p>
            <a:pPr lvl="1"/>
            <a:r>
              <a:rPr lang="en-US" dirty="0"/>
              <a:t>This is the date the first notification is created. It is a static date unless the notification is rejected. That action resets this field to blank until another notification is created.</a:t>
            </a:r>
          </a:p>
          <a:p>
            <a:pPr lvl="1"/>
            <a:r>
              <a:rPr lang="en-US" dirty="0"/>
              <a:t>Use this field in reports to assure all completed investigations that are reportable have notifications.</a:t>
            </a:r>
          </a:p>
          <a:p>
            <a:r>
              <a:rPr lang="en-US" dirty="0"/>
              <a:t>First Notification Sent Date</a:t>
            </a:r>
          </a:p>
          <a:p>
            <a:pPr lvl="1"/>
            <a:r>
              <a:rPr lang="en-US" dirty="0"/>
              <a:t>This is the date the first notification is approved and sent to CDC.</a:t>
            </a:r>
          </a:p>
          <a:p>
            <a:pPr lvl="1"/>
            <a:r>
              <a:rPr lang="en-US" dirty="0"/>
              <a:t>Most records should have a First Notification Sent Date within 30 days of first report to public health. Allow tome for notification review and corrections.</a:t>
            </a:r>
          </a:p>
          <a:p>
            <a:r>
              <a:rPr lang="en-US" dirty="0"/>
              <a:t>Birth Time (DOB)</a:t>
            </a:r>
          </a:p>
          <a:p>
            <a:pPr lvl="1"/>
            <a:r>
              <a:rPr lang="en-US" dirty="0"/>
              <a:t>There are 2 age dates in the line list but each have limitations. It is recommended for most purposes that age be calculated using the Birth Time and Event Date.</a:t>
            </a:r>
          </a:p>
          <a:p>
            <a:pPr lvl="2"/>
            <a:r>
              <a:rPr lang="en-US" dirty="0"/>
              <a:t>Age reported is based on age when investigation is created. It is close but may cross age categories.</a:t>
            </a:r>
          </a:p>
          <a:p>
            <a:pPr lvl="2"/>
            <a:r>
              <a:rPr lang="en-US" dirty="0"/>
              <a:t>Patient Age At Onset is a manually entered date and may be blank or inaccurate.</a:t>
            </a:r>
          </a:p>
          <a:p>
            <a:pPr lvl="1"/>
            <a:endParaRPr lang="en-US" dirty="0"/>
          </a:p>
        </p:txBody>
      </p:sp>
      <p:pic>
        <p:nvPicPr>
          <p:cNvPr id="15" name="Picture 14"/>
          <p:cNvPicPr>
            <a:picLocks noChangeAspect="1"/>
          </p:cNvPicPr>
          <p:nvPr/>
        </p:nvPicPr>
        <p:blipFill>
          <a:blip r:embed="rId2"/>
          <a:stretch>
            <a:fillRect/>
          </a:stretch>
        </p:blipFill>
        <p:spPr>
          <a:xfrm>
            <a:off x="6993082" y="4169525"/>
            <a:ext cx="3979718" cy="1801346"/>
          </a:xfrm>
          <a:prstGeom prst="rect">
            <a:avLst/>
          </a:prstGeom>
        </p:spPr>
      </p:pic>
    </p:spTree>
    <p:extLst>
      <p:ext uri="{BB962C8B-B14F-4D97-AF65-F5344CB8AC3E}">
        <p14:creationId xmlns:p14="http://schemas.microsoft.com/office/powerpoint/2010/main" val="228631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5531" y="1022673"/>
            <a:ext cx="6108264" cy="5513208"/>
          </a:xfrm>
        </p:spPr>
        <p:txBody>
          <a:bodyPr>
            <a:normAutofit fontScale="47500" lnSpcReduction="20000"/>
          </a:bodyPr>
          <a:lstStyle/>
          <a:p>
            <a:r>
              <a:rPr lang="en-US" dirty="0"/>
              <a:t>Person Local ID (PSN48#######TX01)</a:t>
            </a:r>
          </a:p>
          <a:p>
            <a:pPr lvl="1">
              <a:lnSpc>
                <a:spcPts val="1200"/>
              </a:lnSpc>
            </a:pPr>
            <a:r>
              <a:rPr lang="en-US" dirty="0"/>
              <a:t>Use unique numeric string between PSN48 and TX01 to look up patient record from Home page</a:t>
            </a:r>
          </a:p>
          <a:p>
            <a:pPr lvl="1">
              <a:lnSpc>
                <a:spcPts val="1200"/>
              </a:lnSpc>
            </a:pPr>
            <a:r>
              <a:rPr lang="en-US" dirty="0"/>
              <a:t>In Excel, use find and replace (ctrl H) to find PSN48 and replace with nothing, then find TX01 and replace all to trim entire column down to searchable number.</a:t>
            </a:r>
          </a:p>
          <a:p>
            <a:pPr lvl="1">
              <a:lnSpc>
                <a:spcPts val="1200"/>
              </a:lnSpc>
            </a:pPr>
            <a:r>
              <a:rPr lang="en-US" dirty="0"/>
              <a:t>PSN number associated with a record may change over time due to patient merges.</a:t>
            </a:r>
          </a:p>
          <a:p>
            <a:pPr>
              <a:spcBef>
                <a:spcPts val="800"/>
              </a:spcBef>
            </a:pPr>
            <a:r>
              <a:rPr lang="en-US" dirty="0"/>
              <a:t>Lab Local ID (OBS48#######TX01)</a:t>
            </a:r>
          </a:p>
          <a:p>
            <a:pPr lvl="1"/>
            <a:r>
              <a:rPr lang="en-US" dirty="0"/>
              <a:t>Will not change over time</a:t>
            </a:r>
          </a:p>
          <a:p>
            <a:pPr lvl="1"/>
            <a:r>
              <a:rPr lang="en-US" dirty="0"/>
              <a:t>Use whole string to look up record by  Event ID Type – Lab ID</a:t>
            </a:r>
          </a:p>
          <a:p>
            <a:pPr>
              <a:spcBef>
                <a:spcPts val="800"/>
              </a:spcBef>
            </a:pPr>
            <a:r>
              <a:rPr lang="en-US" dirty="0"/>
              <a:t>Investigation Local ID (CAS48#######TX01)</a:t>
            </a:r>
          </a:p>
          <a:p>
            <a:pPr lvl="1"/>
            <a:r>
              <a:rPr lang="en-US" dirty="0"/>
              <a:t>Can be used to link to investigation line list data</a:t>
            </a:r>
          </a:p>
          <a:p>
            <a:pPr>
              <a:spcBef>
                <a:spcPts val="800"/>
              </a:spcBef>
            </a:pPr>
            <a:r>
              <a:rPr lang="en-US" dirty="0"/>
              <a:t>Date Created</a:t>
            </a:r>
          </a:p>
          <a:p>
            <a:pPr lvl="1">
              <a:lnSpc>
                <a:spcPts val="1100"/>
              </a:lnSpc>
            </a:pPr>
            <a:r>
              <a:rPr lang="en-US" sz="2300" dirty="0"/>
              <a:t>Often Use as primary filter instead of Event Date range – will not change</a:t>
            </a:r>
          </a:p>
          <a:p>
            <a:pPr lvl="1">
              <a:lnSpc>
                <a:spcPts val="1200"/>
              </a:lnSpc>
            </a:pPr>
            <a:r>
              <a:rPr lang="en-US" sz="2300" dirty="0"/>
              <a:t>Event date is triaged date - Event date defaults to one of the following items, in the following  order 1) Specimen collection date, 2) Lab test date, 3) Date received by public health.</a:t>
            </a:r>
          </a:p>
          <a:p>
            <a:pPr>
              <a:spcBef>
                <a:spcPts val="800"/>
              </a:spcBef>
            </a:pPr>
            <a:r>
              <a:rPr lang="en-US" dirty="0"/>
              <a:t>Program Area</a:t>
            </a:r>
          </a:p>
          <a:p>
            <a:pPr lvl="1"/>
            <a:r>
              <a:rPr lang="en-US" dirty="0"/>
              <a:t>Use for selection or stratification</a:t>
            </a:r>
          </a:p>
          <a:p>
            <a:pPr lvl="1"/>
            <a:r>
              <a:rPr lang="en-US" dirty="0"/>
              <a:t>Condition Name is &gt;60% blank</a:t>
            </a:r>
          </a:p>
          <a:p>
            <a:pPr>
              <a:spcBef>
                <a:spcPts val="800"/>
              </a:spcBef>
            </a:pPr>
            <a:r>
              <a:rPr lang="en-US" dirty="0"/>
              <a:t>Jurisdiction Code</a:t>
            </a:r>
          </a:p>
          <a:p>
            <a:pPr lvl="1">
              <a:lnSpc>
                <a:spcPts val="1200"/>
              </a:lnSpc>
            </a:pPr>
            <a:r>
              <a:rPr lang="en-US" dirty="0"/>
              <a:t>Use Jurisdiction Code in filter rather than Jurisdiction Name. There is a known unfixed bug that may result in incomplete data using Jurisdiction Name.</a:t>
            </a:r>
          </a:p>
          <a:p>
            <a:pPr lvl="1">
              <a:lnSpc>
                <a:spcPts val="1200"/>
              </a:lnSpc>
            </a:pPr>
            <a:r>
              <a:rPr lang="en-US" dirty="0"/>
              <a:t>May use Jurisdiction Name as column selected in report</a:t>
            </a:r>
          </a:p>
        </p:txBody>
      </p:sp>
      <p:sp>
        <p:nvSpPr>
          <p:cNvPr id="3" name="Title 2"/>
          <p:cNvSpPr>
            <a:spLocks noGrp="1"/>
          </p:cNvSpPr>
          <p:nvPr>
            <p:ph type="title"/>
          </p:nvPr>
        </p:nvSpPr>
        <p:spPr>
          <a:xfrm>
            <a:off x="755822" y="370702"/>
            <a:ext cx="10515600" cy="735099"/>
          </a:xfrm>
        </p:spPr>
        <p:txBody>
          <a:bodyPr>
            <a:normAutofit/>
          </a:bodyPr>
          <a:lstStyle/>
          <a:p>
            <a:r>
              <a:rPr lang="en-US" sz="2800" dirty="0"/>
              <a:t>Useful NBS Report Fields – Line List of Resulted Lab Tests Plus</a:t>
            </a:r>
          </a:p>
        </p:txBody>
      </p:sp>
      <p:sp>
        <p:nvSpPr>
          <p:cNvPr id="10" name="Content Placeholder 9"/>
          <p:cNvSpPr>
            <a:spLocks noGrp="1"/>
          </p:cNvSpPr>
          <p:nvPr>
            <p:ph sz="half" idx="1"/>
          </p:nvPr>
        </p:nvSpPr>
        <p:spPr>
          <a:xfrm>
            <a:off x="6491418" y="1022673"/>
            <a:ext cx="4901512" cy="5114516"/>
          </a:xfrm>
        </p:spPr>
        <p:txBody>
          <a:bodyPr>
            <a:normAutofit fontScale="47500" lnSpcReduction="20000"/>
          </a:bodyPr>
          <a:lstStyle/>
          <a:p>
            <a:r>
              <a:rPr lang="en-US" dirty="0"/>
              <a:t>ELR Indicator</a:t>
            </a:r>
          </a:p>
          <a:p>
            <a:pPr lvl="1"/>
            <a:r>
              <a:rPr lang="en-US" dirty="0"/>
              <a:t>Y – </a:t>
            </a:r>
            <a:r>
              <a:rPr lang="en-US" sz="2300" dirty="0"/>
              <a:t>ELR lab report</a:t>
            </a:r>
          </a:p>
          <a:p>
            <a:pPr lvl="1"/>
            <a:r>
              <a:rPr lang="en-US" sz="2300" dirty="0"/>
              <a:t>N – Manually entered lab report</a:t>
            </a:r>
          </a:p>
          <a:p>
            <a:pPr lvl="1"/>
            <a:r>
              <a:rPr lang="en-US" sz="2300" dirty="0"/>
              <a:t>blank – Lab report simulated from a morbidity report</a:t>
            </a:r>
          </a:p>
          <a:p>
            <a:pPr>
              <a:spcBef>
                <a:spcPts val="800"/>
              </a:spcBef>
            </a:pPr>
            <a:r>
              <a:rPr lang="en-US" dirty="0"/>
              <a:t>Case Review Status</a:t>
            </a:r>
          </a:p>
          <a:p>
            <a:pPr lvl="1">
              <a:lnSpc>
                <a:spcPts val="1100"/>
              </a:lnSpc>
            </a:pPr>
            <a:r>
              <a:rPr lang="en-US" sz="2300" dirty="0"/>
              <a:t>LOG_DEL – Deleted record</a:t>
            </a:r>
          </a:p>
          <a:p>
            <a:pPr lvl="1">
              <a:lnSpc>
                <a:spcPts val="1200"/>
              </a:lnSpc>
            </a:pPr>
            <a:r>
              <a:rPr lang="en-US" sz="2300" dirty="0"/>
              <a:t>PROCESSED – Action taken - off Documents Requiring Review queue</a:t>
            </a:r>
          </a:p>
          <a:p>
            <a:pPr lvl="1">
              <a:lnSpc>
                <a:spcPts val="1200"/>
              </a:lnSpc>
            </a:pPr>
            <a:r>
              <a:rPr lang="en-US" sz="2300" dirty="0"/>
              <a:t>UNPROCESSED –On Documents Requiring Review queue</a:t>
            </a:r>
          </a:p>
          <a:p>
            <a:pPr lvl="1">
              <a:lnSpc>
                <a:spcPts val="1200"/>
              </a:lnSpc>
            </a:pPr>
            <a:r>
              <a:rPr lang="en-US" sz="2300" dirty="0"/>
              <a:t>blank – Lab report simulated from a morbidity report</a:t>
            </a:r>
          </a:p>
          <a:p>
            <a:pPr>
              <a:spcBef>
                <a:spcPts val="800"/>
              </a:spcBef>
            </a:pPr>
            <a:r>
              <a:rPr lang="en-US" dirty="0"/>
              <a:t>Last Changed User Name</a:t>
            </a:r>
          </a:p>
          <a:p>
            <a:pPr lvl="1">
              <a:lnSpc>
                <a:spcPts val="1200"/>
              </a:lnSpc>
            </a:pPr>
            <a:r>
              <a:rPr lang="en-US" dirty="0"/>
              <a:t>Filter for Last Changed User Name = Elrload, NEDSS and Case Review Status = PROCESSED to find lab reports that were auto marked as reviewed.</a:t>
            </a:r>
          </a:p>
          <a:p>
            <a:pPr>
              <a:lnSpc>
                <a:spcPts val="1200"/>
              </a:lnSpc>
            </a:pPr>
            <a:r>
              <a:rPr lang="en-US" dirty="0"/>
              <a:t>Ordered and Resulted Test Names and Result Fields</a:t>
            </a:r>
          </a:p>
          <a:p>
            <a:pPr lvl="1">
              <a:lnSpc>
                <a:spcPts val="1200"/>
              </a:lnSpc>
            </a:pPr>
            <a:endParaRPr lang="en-US" dirty="0"/>
          </a:p>
          <a:p>
            <a:pPr lvl="1">
              <a:lnSpc>
                <a:spcPts val="1200"/>
              </a:lnSpc>
            </a:pPr>
            <a:endParaRPr lang="en-US" dirty="0"/>
          </a:p>
          <a:p>
            <a:pPr lvl="1">
              <a:lnSpc>
                <a:spcPts val="1200"/>
              </a:lnSpc>
            </a:pPr>
            <a:endParaRPr lang="en-US" dirty="0"/>
          </a:p>
          <a:p>
            <a:pPr lvl="1">
              <a:lnSpc>
                <a:spcPts val="1200"/>
              </a:lnSpc>
            </a:pPr>
            <a:endParaRPr lang="en-US" dirty="0"/>
          </a:p>
          <a:p>
            <a:pPr lvl="1">
              <a:lnSpc>
                <a:spcPts val="1200"/>
              </a:lnSpc>
            </a:pPr>
            <a:endParaRPr lang="en-US" dirty="0"/>
          </a:p>
          <a:p>
            <a:pPr marL="457200" lvl="1" indent="0">
              <a:lnSpc>
                <a:spcPts val="1200"/>
              </a:lnSpc>
              <a:buNone/>
            </a:pPr>
            <a:endParaRPr lang="en-US" dirty="0"/>
          </a:p>
          <a:p>
            <a:pPr marL="457200" lvl="1" indent="0">
              <a:lnSpc>
                <a:spcPts val="1200"/>
              </a:lnSpc>
              <a:buNone/>
            </a:pPr>
            <a:endParaRPr lang="en-US" dirty="0"/>
          </a:p>
          <a:p>
            <a:pPr marL="228600" lvl="1">
              <a:lnSpc>
                <a:spcPts val="1200"/>
              </a:lnSpc>
              <a:spcBef>
                <a:spcPts val="1000"/>
              </a:spcBef>
            </a:pPr>
            <a:r>
              <a:rPr lang="en-US" sz="2700" dirty="0">
                <a:solidFill>
                  <a:schemeClr val="accent3">
                    <a:lumMod val="50000"/>
                  </a:schemeClr>
                </a:solidFill>
              </a:rPr>
              <a:t>Ordered Test Code and Resulted Test Code</a:t>
            </a:r>
          </a:p>
          <a:p>
            <a:pPr marL="685800" lvl="2">
              <a:lnSpc>
                <a:spcPts val="1100"/>
              </a:lnSpc>
              <a:spcBef>
                <a:spcPts val="800"/>
              </a:spcBef>
            </a:pPr>
            <a:r>
              <a:rPr lang="en-US" sz="2700" dirty="0">
                <a:solidFill>
                  <a:schemeClr val="accent3">
                    <a:lumMod val="50000"/>
                  </a:schemeClr>
                </a:solidFill>
              </a:rPr>
              <a:t>Useful to build filters to select specific test results</a:t>
            </a:r>
          </a:p>
        </p:txBody>
      </p:sp>
      <p:pic>
        <p:nvPicPr>
          <p:cNvPr id="5" name="Picture 4"/>
          <p:cNvPicPr>
            <a:picLocks noChangeAspect="1"/>
          </p:cNvPicPr>
          <p:nvPr/>
        </p:nvPicPr>
        <p:blipFill>
          <a:blip r:embed="rId2"/>
          <a:stretch>
            <a:fillRect/>
          </a:stretch>
        </p:blipFill>
        <p:spPr>
          <a:xfrm>
            <a:off x="7298725" y="3905979"/>
            <a:ext cx="2238503" cy="1558514"/>
          </a:xfrm>
          <a:prstGeom prst="rect">
            <a:avLst/>
          </a:prstGeom>
        </p:spPr>
      </p:pic>
    </p:spTree>
    <p:extLst>
      <p:ext uri="{BB962C8B-B14F-4D97-AF65-F5344CB8AC3E}">
        <p14:creationId xmlns:p14="http://schemas.microsoft.com/office/powerpoint/2010/main" val="419312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Report Logic</a:t>
            </a:r>
          </a:p>
        </p:txBody>
      </p:sp>
      <p:sp>
        <p:nvSpPr>
          <p:cNvPr id="8" name="Content Placeholder 7"/>
          <p:cNvSpPr>
            <a:spLocks noGrp="1"/>
          </p:cNvSpPr>
          <p:nvPr>
            <p:ph sz="half" idx="1"/>
          </p:nvPr>
        </p:nvSpPr>
        <p:spPr>
          <a:xfrm>
            <a:off x="838200" y="1461766"/>
            <a:ext cx="4554682" cy="4683661"/>
          </a:xfrm>
        </p:spPr>
        <p:txBody>
          <a:bodyPr>
            <a:normAutofit fontScale="62500" lnSpcReduction="20000"/>
          </a:bodyPr>
          <a:lstStyle/>
          <a:p>
            <a:r>
              <a:rPr lang="en-US" dirty="0"/>
              <a:t>Filters – Must use at least one filter</a:t>
            </a:r>
          </a:p>
          <a:p>
            <a:pPr lvl="1"/>
            <a:r>
              <a:rPr lang="en-US" dirty="0"/>
              <a:t>Do not have to use basic filter if you use an advanced filter</a:t>
            </a:r>
          </a:p>
          <a:p>
            <a:r>
              <a:rPr lang="en-US" dirty="0"/>
              <a:t>Logic choices depend on field type</a:t>
            </a:r>
          </a:p>
          <a:p>
            <a:pPr lvl="1"/>
            <a:r>
              <a:rPr lang="en-US" dirty="0"/>
              <a:t>Categories</a:t>
            </a:r>
          </a:p>
          <a:p>
            <a:pPr lvl="1"/>
            <a:r>
              <a:rPr lang="en-US" dirty="0"/>
              <a:t>Numeric</a:t>
            </a:r>
          </a:p>
          <a:p>
            <a:r>
              <a:rPr lang="en-US" dirty="0"/>
              <a:t>Categorical data</a:t>
            </a:r>
          </a:p>
          <a:p>
            <a:pPr lvl="1"/>
            <a:r>
              <a:rPr lang="en-US" dirty="0"/>
              <a:t>Equals or Not Equals</a:t>
            </a:r>
          </a:p>
          <a:p>
            <a:pPr lvl="2"/>
            <a:r>
              <a:rPr lang="en-US" dirty="0"/>
              <a:t>Choosing from drop down list – can use Ctrl key to select more than one</a:t>
            </a:r>
          </a:p>
          <a:p>
            <a:pPr lvl="2"/>
            <a:r>
              <a:rPr lang="en-US" dirty="0"/>
              <a:t>Free text – must be exact- case sensitive</a:t>
            </a:r>
          </a:p>
          <a:p>
            <a:pPr lvl="1"/>
            <a:r>
              <a:rPr lang="en-US" dirty="0"/>
              <a:t>Is Null or Is Not Null</a:t>
            </a:r>
          </a:p>
          <a:p>
            <a:r>
              <a:rPr lang="en-US" dirty="0"/>
              <a:t>Numeric data</a:t>
            </a:r>
          </a:p>
          <a:p>
            <a:pPr lvl="1"/>
            <a:r>
              <a:rPr lang="en-US" dirty="0"/>
              <a:t>Equals or Not Equals</a:t>
            </a:r>
          </a:p>
          <a:p>
            <a:pPr lvl="2"/>
            <a:r>
              <a:rPr lang="en-US" dirty="0"/>
              <a:t>Type one date or number</a:t>
            </a:r>
          </a:p>
          <a:p>
            <a:pPr lvl="1"/>
            <a:r>
              <a:rPr lang="en-US" dirty="0"/>
              <a:t>Between</a:t>
            </a:r>
          </a:p>
          <a:p>
            <a:pPr lvl="2"/>
            <a:r>
              <a:rPr lang="en-US" dirty="0"/>
              <a:t>Type date range - inclusive</a:t>
            </a:r>
          </a:p>
          <a:p>
            <a:pPr lvl="1"/>
            <a:r>
              <a:rPr lang="en-US" dirty="0"/>
              <a:t>Less Than or Greater Than</a:t>
            </a:r>
          </a:p>
          <a:p>
            <a:pPr lvl="2"/>
            <a:r>
              <a:rPr lang="en-US" dirty="0"/>
              <a:t>Type one date or number – not inclusive</a:t>
            </a:r>
          </a:p>
          <a:p>
            <a:r>
              <a:rPr lang="en-US" dirty="0"/>
              <a:t>Insert logic as selected</a:t>
            </a:r>
          </a:p>
          <a:p>
            <a:pPr lvl="2"/>
            <a:endParaRPr lang="en-US" dirty="0"/>
          </a:p>
        </p:txBody>
      </p:sp>
      <p:sp>
        <p:nvSpPr>
          <p:cNvPr id="10" name="Content Placeholder 9"/>
          <p:cNvSpPr>
            <a:spLocks noGrp="1"/>
          </p:cNvSpPr>
          <p:nvPr>
            <p:ph sz="half" idx="2"/>
          </p:nvPr>
        </p:nvSpPr>
        <p:spPr>
          <a:xfrm>
            <a:off x="6087426" y="1089188"/>
            <a:ext cx="5181600" cy="4949438"/>
          </a:xfrm>
        </p:spPr>
        <p:txBody>
          <a:bodyPr>
            <a:normAutofit fontScale="62500" lnSpcReduction="20000"/>
          </a:bodyPr>
          <a:lstStyle/>
          <a:p>
            <a:r>
              <a:rPr lang="en-US" dirty="0"/>
              <a:t>Logic Separators  </a:t>
            </a:r>
          </a:p>
          <a:p>
            <a:pPr lvl="1"/>
            <a:r>
              <a:rPr lang="en-US" dirty="0"/>
              <a:t>Use AND between fields if both must be true</a:t>
            </a:r>
          </a:p>
          <a:p>
            <a:pPr lvl="1"/>
            <a:r>
              <a:rPr lang="en-US" dirty="0"/>
              <a:t>Use OR between fields when only one must be true</a:t>
            </a:r>
          </a:p>
          <a:p>
            <a:pPr lvl="1"/>
            <a:r>
              <a:rPr lang="en-US" dirty="0"/>
              <a:t>Use () around multiple statements for one field and to separate OR and AND statements</a:t>
            </a:r>
          </a:p>
          <a:p>
            <a:pPr lvl="1"/>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pPr>
              <a:spcBef>
                <a:spcPts val="1200"/>
              </a:spcBef>
            </a:pPr>
            <a:r>
              <a:rPr lang="en-US" dirty="0"/>
              <a:t>Use arrows to move statements</a:t>
            </a:r>
          </a:p>
          <a:p>
            <a:pPr lvl="1">
              <a:spcBef>
                <a:spcPts val="600"/>
              </a:spcBef>
            </a:pPr>
            <a:r>
              <a:rPr lang="en-US" dirty="0"/>
              <a:t>Up	          Down	</a:t>
            </a:r>
            <a:br>
              <a:rPr lang="en-US" dirty="0"/>
            </a:br>
            <a:r>
              <a:rPr lang="en-US" dirty="0"/>
              <a:t>	Out - One row            or All  </a:t>
            </a:r>
            <a:endParaRPr lang="en-US" sz="2900" dirty="0">
              <a:solidFill>
                <a:schemeClr val="tx2">
                  <a:lumMod val="75000"/>
                </a:schemeClr>
              </a:solidFill>
            </a:endParaRPr>
          </a:p>
          <a:p>
            <a:pPr marL="228600" lvl="1">
              <a:spcBef>
                <a:spcPts val="1000"/>
              </a:spcBef>
            </a:pPr>
            <a:endParaRPr lang="en-US" sz="2900" dirty="0">
              <a:solidFill>
                <a:schemeClr val="tx2">
                  <a:lumMod val="75000"/>
                </a:schemeClr>
              </a:solidFill>
            </a:endParaRPr>
          </a:p>
          <a:p>
            <a:pPr marL="228600" lvl="1">
              <a:spcBef>
                <a:spcPts val="1000"/>
              </a:spcBef>
            </a:pPr>
            <a:r>
              <a:rPr lang="en-US" sz="2900" dirty="0">
                <a:solidFill>
                  <a:schemeClr val="tx2">
                    <a:lumMod val="75000"/>
                  </a:schemeClr>
                </a:solidFill>
              </a:rPr>
              <a:t>If report returns no data, </a:t>
            </a:r>
            <a:r>
              <a:rPr lang="en-US" sz="2900" b="1" dirty="0">
                <a:solidFill>
                  <a:schemeClr val="tx2">
                    <a:lumMod val="75000"/>
                  </a:schemeClr>
                </a:solidFill>
              </a:rPr>
              <a:t>check your logic</a:t>
            </a:r>
          </a:p>
          <a:p>
            <a:pPr marL="0" indent="0">
              <a:buNone/>
            </a:pPr>
            <a:endParaRPr lang="en-US" dirty="0"/>
          </a:p>
          <a:p>
            <a:pPr lvl="1"/>
            <a:endParaRPr lang="en-US" dirty="0"/>
          </a:p>
          <a:p>
            <a:pPr lvl="1"/>
            <a:endParaRPr lang="en-US" dirty="0"/>
          </a:p>
          <a:p>
            <a:pPr lvl="1"/>
            <a:endParaRPr lang="en-US" dirty="0"/>
          </a:p>
        </p:txBody>
      </p:sp>
      <p:pic>
        <p:nvPicPr>
          <p:cNvPr id="2" name="Picture 1"/>
          <p:cNvPicPr>
            <a:picLocks noChangeAspect="1"/>
          </p:cNvPicPr>
          <p:nvPr/>
        </p:nvPicPr>
        <p:blipFill>
          <a:blip r:embed="rId2"/>
          <a:stretch>
            <a:fillRect/>
          </a:stretch>
        </p:blipFill>
        <p:spPr>
          <a:xfrm>
            <a:off x="8047234" y="1089188"/>
            <a:ext cx="1507152" cy="311000"/>
          </a:xfrm>
          <a:prstGeom prst="rect">
            <a:avLst/>
          </a:prstGeom>
        </p:spPr>
      </p:pic>
      <p:pic>
        <p:nvPicPr>
          <p:cNvPr id="6" name="Picture 5"/>
          <p:cNvPicPr>
            <a:picLocks noChangeAspect="1"/>
          </p:cNvPicPr>
          <p:nvPr/>
        </p:nvPicPr>
        <p:blipFill rotWithShape="1">
          <a:blip r:embed="rId3"/>
          <a:srcRect l="1" t="1" r="11634" b="8992"/>
          <a:stretch/>
        </p:blipFill>
        <p:spPr>
          <a:xfrm>
            <a:off x="7146858" y="4715710"/>
            <a:ext cx="252504" cy="251384"/>
          </a:xfrm>
          <a:prstGeom prst="rect">
            <a:avLst/>
          </a:prstGeom>
        </p:spPr>
      </p:pic>
      <p:pic>
        <p:nvPicPr>
          <p:cNvPr id="7" name="Picture 6"/>
          <p:cNvPicPr>
            <a:picLocks noChangeAspect="1"/>
          </p:cNvPicPr>
          <p:nvPr/>
        </p:nvPicPr>
        <p:blipFill>
          <a:blip r:embed="rId4"/>
          <a:stretch>
            <a:fillRect/>
          </a:stretch>
        </p:blipFill>
        <p:spPr>
          <a:xfrm>
            <a:off x="8047234" y="4724094"/>
            <a:ext cx="276225" cy="266700"/>
          </a:xfrm>
          <a:prstGeom prst="rect">
            <a:avLst/>
          </a:prstGeom>
        </p:spPr>
      </p:pic>
      <p:pic>
        <p:nvPicPr>
          <p:cNvPr id="9" name="Picture 8"/>
          <p:cNvPicPr>
            <a:picLocks noChangeAspect="1"/>
          </p:cNvPicPr>
          <p:nvPr/>
        </p:nvPicPr>
        <p:blipFill>
          <a:blip r:embed="rId5"/>
          <a:stretch>
            <a:fillRect/>
          </a:stretch>
        </p:blipFill>
        <p:spPr>
          <a:xfrm>
            <a:off x="8290818" y="4958326"/>
            <a:ext cx="266700" cy="247650"/>
          </a:xfrm>
          <a:prstGeom prst="rect">
            <a:avLst/>
          </a:prstGeom>
        </p:spPr>
      </p:pic>
      <p:pic>
        <p:nvPicPr>
          <p:cNvPr id="11" name="Picture 10"/>
          <p:cNvPicPr>
            <a:picLocks noChangeAspect="1"/>
          </p:cNvPicPr>
          <p:nvPr/>
        </p:nvPicPr>
        <p:blipFill rotWithShape="1">
          <a:blip r:embed="rId6"/>
          <a:srcRect l="1" r="3648" b="9757"/>
          <a:stretch/>
        </p:blipFill>
        <p:spPr>
          <a:xfrm>
            <a:off x="9155933" y="4929049"/>
            <a:ext cx="266146" cy="240678"/>
          </a:xfrm>
          <a:prstGeom prst="rect">
            <a:avLst/>
          </a:prstGeom>
        </p:spPr>
      </p:pic>
      <p:pic>
        <p:nvPicPr>
          <p:cNvPr id="15" name="Picture 14"/>
          <p:cNvPicPr>
            <a:picLocks noChangeAspect="1"/>
          </p:cNvPicPr>
          <p:nvPr/>
        </p:nvPicPr>
        <p:blipFill rotWithShape="1">
          <a:blip r:embed="rId7"/>
          <a:srcRect t="39989" r="50600"/>
          <a:stretch/>
        </p:blipFill>
        <p:spPr>
          <a:xfrm>
            <a:off x="6531454" y="2863273"/>
            <a:ext cx="2030655" cy="890278"/>
          </a:xfrm>
          <a:prstGeom prst="rect">
            <a:avLst/>
          </a:prstGeom>
        </p:spPr>
      </p:pic>
      <p:pic>
        <p:nvPicPr>
          <p:cNvPr id="16" name="Picture 15"/>
          <p:cNvPicPr>
            <a:picLocks noChangeAspect="1"/>
          </p:cNvPicPr>
          <p:nvPr/>
        </p:nvPicPr>
        <p:blipFill>
          <a:blip r:embed="rId8"/>
          <a:stretch>
            <a:fillRect/>
          </a:stretch>
        </p:blipFill>
        <p:spPr>
          <a:xfrm>
            <a:off x="6931609" y="3803596"/>
            <a:ext cx="3493233" cy="648169"/>
          </a:xfrm>
          <a:prstGeom prst="rect">
            <a:avLst/>
          </a:prstGeom>
        </p:spPr>
      </p:pic>
      <p:sp>
        <p:nvSpPr>
          <p:cNvPr id="17" name="TextBox 16"/>
          <p:cNvSpPr txBox="1"/>
          <p:nvPr/>
        </p:nvSpPr>
        <p:spPr>
          <a:xfrm>
            <a:off x="6410134" y="3925761"/>
            <a:ext cx="553998" cy="500895"/>
          </a:xfrm>
          <a:prstGeom prst="rect">
            <a:avLst/>
          </a:prstGeom>
          <a:noFill/>
        </p:spPr>
        <p:txBody>
          <a:bodyPr vert="vert270" wrap="square" rtlCol="0">
            <a:spAutoFit/>
          </a:bodyPr>
          <a:lstStyle/>
          <a:p>
            <a:r>
              <a:rPr lang="en-US" sz="1200" dirty="0"/>
              <a:t>SQL View</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5247" y="5313748"/>
            <a:ext cx="1222804" cy="815203"/>
          </a:xfrm>
          <a:prstGeom prst="rect">
            <a:avLst/>
          </a:prstGeom>
        </p:spPr>
      </p:pic>
      <p:pic>
        <p:nvPicPr>
          <p:cNvPr id="5" name="Picture 4"/>
          <p:cNvPicPr>
            <a:picLocks noChangeAspect="1"/>
          </p:cNvPicPr>
          <p:nvPr/>
        </p:nvPicPr>
        <p:blipFill rotWithShape="1">
          <a:blip r:embed="rId10"/>
          <a:srcRect t="10104"/>
          <a:stretch/>
        </p:blipFill>
        <p:spPr>
          <a:xfrm>
            <a:off x="10067747" y="2703111"/>
            <a:ext cx="1405791" cy="940323"/>
          </a:xfrm>
          <a:prstGeom prst="rect">
            <a:avLst/>
          </a:prstGeom>
        </p:spPr>
      </p:pic>
      <p:pic>
        <p:nvPicPr>
          <p:cNvPr id="12" name="Picture 11"/>
          <p:cNvPicPr>
            <a:picLocks noChangeAspect="1"/>
          </p:cNvPicPr>
          <p:nvPr/>
        </p:nvPicPr>
        <p:blipFill>
          <a:blip r:embed="rId11"/>
          <a:stretch>
            <a:fillRect/>
          </a:stretch>
        </p:blipFill>
        <p:spPr>
          <a:xfrm>
            <a:off x="6410134" y="2455461"/>
            <a:ext cx="1695450" cy="247650"/>
          </a:xfrm>
          <a:prstGeom prst="rect">
            <a:avLst/>
          </a:prstGeom>
        </p:spPr>
      </p:pic>
      <p:sp>
        <p:nvSpPr>
          <p:cNvPr id="13" name="TextBox 12"/>
          <p:cNvSpPr txBox="1"/>
          <p:nvPr/>
        </p:nvSpPr>
        <p:spPr>
          <a:xfrm>
            <a:off x="6549024" y="2728672"/>
            <a:ext cx="858594" cy="184666"/>
          </a:xfrm>
          <a:prstGeom prst="rect">
            <a:avLst/>
          </a:prstGeom>
          <a:noFill/>
        </p:spPr>
        <p:txBody>
          <a:bodyPr wrap="square" lIns="0" tIns="0" rIns="0" bIns="0" rtlCol="0">
            <a:spAutoFit/>
          </a:bodyPr>
          <a:lstStyle/>
          <a:p>
            <a:r>
              <a:rPr lang="en-US" sz="1200" dirty="0"/>
              <a:t>Example 1</a:t>
            </a:r>
          </a:p>
        </p:txBody>
      </p:sp>
      <p:sp>
        <p:nvSpPr>
          <p:cNvPr id="19" name="TextBox 18"/>
          <p:cNvSpPr txBox="1"/>
          <p:nvPr/>
        </p:nvSpPr>
        <p:spPr>
          <a:xfrm>
            <a:off x="10095455" y="2530697"/>
            <a:ext cx="858594" cy="184666"/>
          </a:xfrm>
          <a:prstGeom prst="rect">
            <a:avLst/>
          </a:prstGeom>
          <a:noFill/>
        </p:spPr>
        <p:txBody>
          <a:bodyPr wrap="square" lIns="0" tIns="0" rIns="0" bIns="0" rtlCol="0">
            <a:spAutoFit/>
          </a:bodyPr>
          <a:lstStyle/>
          <a:p>
            <a:r>
              <a:rPr lang="en-US" sz="1200" dirty="0"/>
              <a:t>Example 2</a:t>
            </a:r>
          </a:p>
        </p:txBody>
      </p:sp>
    </p:spTree>
    <p:extLst>
      <p:ext uri="{BB962C8B-B14F-4D97-AF65-F5344CB8AC3E}">
        <p14:creationId xmlns:p14="http://schemas.microsoft.com/office/powerpoint/2010/main" val="308052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88256"/>
            <a:ext cx="10515600" cy="1146077"/>
          </a:xfrm>
        </p:spPr>
        <p:txBody>
          <a:bodyPr/>
          <a:lstStyle/>
          <a:p>
            <a:r>
              <a:rPr lang="en-US" dirty="0"/>
              <a:t>NBS Public Reports</a:t>
            </a:r>
          </a:p>
        </p:txBody>
      </p:sp>
      <p:sp>
        <p:nvSpPr>
          <p:cNvPr id="6" name="Content Placeholder 5"/>
          <p:cNvSpPr>
            <a:spLocks noGrp="1"/>
          </p:cNvSpPr>
          <p:nvPr>
            <p:ph sz="half" idx="1"/>
          </p:nvPr>
        </p:nvSpPr>
        <p:spPr>
          <a:xfrm>
            <a:off x="673802" y="2061865"/>
            <a:ext cx="10973367" cy="4351338"/>
          </a:xfrm>
        </p:spPr>
        <p:txBody>
          <a:bodyPr>
            <a:normAutofit lnSpcReduction="10000"/>
          </a:bodyPr>
          <a:lstStyle/>
          <a:p>
            <a:r>
              <a:rPr lang="en-US" sz="2000" dirty="0"/>
              <a:t>QA Data Example – current structure</a:t>
            </a:r>
          </a:p>
          <a:p>
            <a:pPr lvl="1">
              <a:spcBef>
                <a:spcPts val="600"/>
              </a:spcBef>
            </a:pPr>
            <a:r>
              <a:rPr lang="en-US" sz="1900" dirty="0"/>
              <a:t>Basic filter – reportable conditions selected</a:t>
            </a:r>
          </a:p>
          <a:p>
            <a:pPr lvl="2">
              <a:spcBef>
                <a:spcPts val="600"/>
              </a:spcBef>
            </a:pPr>
            <a:r>
              <a:rPr lang="en-US" sz="1800" dirty="0"/>
              <a:t>Update each year as reportable </a:t>
            </a:r>
            <a:br>
              <a:rPr lang="en-US" sz="1800" dirty="0"/>
            </a:br>
            <a:r>
              <a:rPr lang="en-US" sz="1800" dirty="0"/>
              <a:t>conditions are added and deleted</a:t>
            </a:r>
          </a:p>
          <a:p>
            <a:pPr lvl="1">
              <a:spcBef>
                <a:spcPts val="600"/>
              </a:spcBef>
            </a:pPr>
            <a:r>
              <a:rPr lang="en-US" sz="1900" dirty="0"/>
              <a:t>Advanced filter – exclude Not a Case and selects based on MMWR Year criteria</a:t>
            </a:r>
          </a:p>
          <a:p>
            <a:pPr>
              <a:spcBef>
                <a:spcPts val="0"/>
              </a:spcBef>
            </a:pPr>
            <a:endParaRPr lang="en-US" sz="1900" dirty="0"/>
          </a:p>
          <a:p>
            <a:pPr lvl="1">
              <a:spcBef>
                <a:spcPts val="600"/>
              </a:spcBef>
            </a:pPr>
            <a:r>
              <a:rPr lang="en-US" sz="1900" dirty="0"/>
              <a:t>Fields selected and grouped – IDs, condition and status, dates, location, demographics</a:t>
            </a:r>
          </a:p>
          <a:p>
            <a:r>
              <a:rPr lang="en-US" sz="2000" dirty="0"/>
              <a:t>Edit for other usage as needed</a:t>
            </a:r>
          </a:p>
          <a:p>
            <a:pPr lvl="1"/>
            <a:r>
              <a:rPr lang="en-US" sz="1900" dirty="0"/>
              <a:t>Include only confirmed, probable cases, and suspect cases</a:t>
            </a:r>
          </a:p>
          <a:p>
            <a:pPr lvl="1"/>
            <a:r>
              <a:rPr lang="en-US" sz="1900" dirty="0"/>
              <a:t>Edit MMWR Year</a:t>
            </a:r>
          </a:p>
          <a:p>
            <a:pPr lvl="1"/>
            <a:r>
              <a:rPr lang="en-US" sz="1900" dirty="0"/>
              <a:t>Add, remove, or rearrange selected columns</a:t>
            </a:r>
          </a:p>
          <a:p>
            <a:r>
              <a:rPr lang="en-US" sz="2000" dirty="0"/>
              <a:t>Export date</a:t>
            </a:r>
          </a:p>
          <a:p>
            <a:r>
              <a:rPr lang="en-US" sz="2000" dirty="0"/>
              <a:t>You can’t save changes to a public report unless you are the author.</a:t>
            </a:r>
          </a:p>
          <a:p>
            <a:pPr>
              <a:spcBef>
                <a:spcPts val="1800"/>
              </a:spcBef>
            </a:pPr>
            <a:endParaRPr lang="en-US" sz="2000" dirty="0"/>
          </a:p>
          <a:p>
            <a:pPr marL="0" indent="0">
              <a:spcBef>
                <a:spcPts val="1800"/>
              </a:spcBef>
              <a:buNone/>
            </a:pPr>
            <a:endParaRPr lang="en-US" sz="2000" dirty="0"/>
          </a:p>
          <a:p>
            <a:endParaRPr lang="en-US" sz="2000" dirty="0"/>
          </a:p>
        </p:txBody>
      </p:sp>
      <p:sp>
        <p:nvSpPr>
          <p:cNvPr id="12" name="TextBox 11"/>
          <p:cNvSpPr txBox="1"/>
          <p:nvPr/>
        </p:nvSpPr>
        <p:spPr>
          <a:xfrm>
            <a:off x="918210" y="1163944"/>
            <a:ext cx="11026140" cy="872034"/>
          </a:xfrm>
          <a:prstGeom prst="rect">
            <a:avLst/>
          </a:prstGeom>
          <a:noFill/>
        </p:spPr>
        <p:txBody>
          <a:bodyPr wrap="square" rtlCol="0">
            <a:spAutoFit/>
          </a:bodyPr>
          <a:lstStyle/>
          <a:p>
            <a:pPr>
              <a:spcAft>
                <a:spcPts val="800"/>
              </a:spcAft>
            </a:pPr>
            <a:r>
              <a:rPr lang="en-US" sz="2400" dirty="0">
                <a:solidFill>
                  <a:srgbClr val="00B0F0"/>
                </a:solidFill>
              </a:rPr>
              <a:t>Public and private report template filters and report fields can be altered as needed.</a:t>
            </a:r>
          </a:p>
          <a:p>
            <a:r>
              <a:rPr lang="en-US" sz="2000" dirty="0"/>
              <a:t> Advantages –           Utilize existing complex filters          Utilize existing field selection and organization</a:t>
            </a:r>
          </a:p>
        </p:txBody>
      </p:sp>
      <p:pic>
        <p:nvPicPr>
          <p:cNvPr id="13" name="Picture 12"/>
          <p:cNvPicPr>
            <a:picLocks noChangeAspect="1"/>
          </p:cNvPicPr>
          <p:nvPr/>
        </p:nvPicPr>
        <p:blipFill>
          <a:blip r:embed="rId2"/>
          <a:stretch>
            <a:fillRect/>
          </a:stretch>
        </p:blipFill>
        <p:spPr>
          <a:xfrm>
            <a:off x="7270010" y="4493429"/>
            <a:ext cx="1724025" cy="523875"/>
          </a:xfrm>
          <a:prstGeom prst="rect">
            <a:avLst/>
          </a:prstGeom>
        </p:spPr>
      </p:pic>
      <p:pic>
        <p:nvPicPr>
          <p:cNvPr id="4" name="Picture 3"/>
          <p:cNvPicPr>
            <a:picLocks noChangeAspect="1"/>
          </p:cNvPicPr>
          <p:nvPr/>
        </p:nvPicPr>
        <p:blipFill>
          <a:blip r:embed="rId3"/>
          <a:stretch>
            <a:fillRect/>
          </a:stretch>
        </p:blipFill>
        <p:spPr>
          <a:xfrm>
            <a:off x="9384030" y="2718777"/>
            <a:ext cx="1745637" cy="961365"/>
          </a:xfrm>
          <a:prstGeom prst="rect">
            <a:avLst/>
          </a:prstGeom>
        </p:spPr>
      </p:pic>
      <p:sp>
        <p:nvSpPr>
          <p:cNvPr id="11" name="4-Point Star 10"/>
          <p:cNvSpPr/>
          <p:nvPr/>
        </p:nvSpPr>
        <p:spPr>
          <a:xfrm>
            <a:off x="6265828" y="1572701"/>
            <a:ext cx="342900" cy="34199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5695869" y="2015308"/>
            <a:ext cx="3148282" cy="1082222"/>
          </a:xfrm>
          <a:prstGeom prst="rect">
            <a:avLst/>
          </a:prstGeom>
        </p:spPr>
      </p:pic>
      <p:sp>
        <p:nvSpPr>
          <p:cNvPr id="14" name="4-Point Star 13"/>
          <p:cNvSpPr/>
          <p:nvPr/>
        </p:nvSpPr>
        <p:spPr>
          <a:xfrm>
            <a:off x="2614352" y="1572701"/>
            <a:ext cx="342900" cy="34199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6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172200" y="1545069"/>
            <a:ext cx="5559136" cy="4585566"/>
          </a:xfrm>
        </p:spPr>
        <p:txBody>
          <a:bodyPr>
            <a:normAutofit fontScale="92500" lnSpcReduction="10000"/>
          </a:bodyPr>
          <a:lstStyle/>
          <a:p>
            <a:r>
              <a:rPr lang="en-US" dirty="0"/>
              <a:t>Use report filters or filter in Excel</a:t>
            </a:r>
          </a:p>
          <a:p>
            <a:endParaRPr lang="en-US" dirty="0"/>
          </a:p>
          <a:p>
            <a:endParaRPr lang="en-US" dirty="0"/>
          </a:p>
          <a:p>
            <a:endParaRPr lang="en-US" dirty="0"/>
          </a:p>
          <a:p>
            <a:endParaRPr lang="en-US" dirty="0"/>
          </a:p>
          <a:p>
            <a:endParaRPr lang="en-US" dirty="0"/>
          </a:p>
          <a:p>
            <a:r>
              <a:rPr lang="en-US" sz="2600" dirty="0"/>
              <a:t>Provisional data levels</a:t>
            </a:r>
          </a:p>
          <a:p>
            <a:pPr lvl="1"/>
            <a:r>
              <a:rPr lang="en-US" sz="1900" dirty="0"/>
              <a:t>Include cases without final status that have not been ruled out</a:t>
            </a:r>
          </a:p>
          <a:p>
            <a:pPr lvl="1"/>
            <a:r>
              <a:rPr lang="en-US" sz="1900" dirty="0"/>
              <a:t>Include cases with final status with notification created (First Notification Date not null)</a:t>
            </a:r>
          </a:p>
          <a:p>
            <a:pPr lvl="1"/>
            <a:r>
              <a:rPr lang="en-US" sz="1900" dirty="0"/>
              <a:t>Include cases with final status with notification created (First Notification Sent Date not null)</a:t>
            </a:r>
          </a:p>
          <a:p>
            <a:pPr lvl="1"/>
            <a:endParaRPr lang="en-US" dirty="0"/>
          </a:p>
        </p:txBody>
      </p:sp>
      <p:sp>
        <p:nvSpPr>
          <p:cNvPr id="3" name="Title 2"/>
          <p:cNvSpPr>
            <a:spLocks noGrp="1"/>
          </p:cNvSpPr>
          <p:nvPr>
            <p:ph type="title"/>
          </p:nvPr>
        </p:nvSpPr>
        <p:spPr/>
        <p:txBody>
          <a:bodyPr/>
          <a:lstStyle/>
          <a:p>
            <a:r>
              <a:rPr lang="en-US" dirty="0"/>
              <a:t>Case Count Data</a:t>
            </a:r>
          </a:p>
        </p:txBody>
      </p:sp>
      <p:sp>
        <p:nvSpPr>
          <p:cNvPr id="4" name="Content Placeholder 3"/>
          <p:cNvSpPr>
            <a:spLocks noGrp="1"/>
          </p:cNvSpPr>
          <p:nvPr>
            <p:ph sz="half" idx="1"/>
          </p:nvPr>
        </p:nvSpPr>
        <p:spPr>
          <a:xfrm>
            <a:off x="838200" y="1545068"/>
            <a:ext cx="5181600" cy="4351338"/>
          </a:xfrm>
        </p:spPr>
        <p:txBody>
          <a:bodyPr>
            <a:normAutofit fontScale="92500" lnSpcReduction="10000"/>
          </a:bodyPr>
          <a:lstStyle/>
          <a:p>
            <a:r>
              <a:rPr lang="en-US" dirty="0"/>
              <a:t>NBS has cases that have been ruled out, are in the process of being investigated and approved, and completed cases.</a:t>
            </a:r>
          </a:p>
          <a:p>
            <a:r>
              <a:rPr lang="en-US" dirty="0"/>
              <a:t>For case counts select the appropriate filters</a:t>
            </a:r>
          </a:p>
          <a:p>
            <a:pPr lvl="1"/>
            <a:r>
              <a:rPr lang="en-US" dirty="0"/>
              <a:t>Case Status – Confirmed or Probable</a:t>
            </a:r>
          </a:p>
          <a:p>
            <a:pPr lvl="1"/>
            <a:r>
              <a:rPr lang="en-US" dirty="0"/>
              <a:t>Use First Notification Sent Date not null for cases that have been finalized and approved</a:t>
            </a:r>
          </a:p>
          <a:p>
            <a:pPr lvl="1"/>
            <a:r>
              <a:rPr lang="en-US" dirty="0"/>
              <a:t>Time frame – by MMWR Year</a:t>
            </a:r>
          </a:p>
          <a:p>
            <a:pPr lvl="1"/>
            <a:endParaRPr lang="en-US" dirty="0"/>
          </a:p>
        </p:txBody>
      </p:sp>
      <p:pic>
        <p:nvPicPr>
          <p:cNvPr id="5" name="Picture 4"/>
          <p:cNvPicPr>
            <a:picLocks noChangeAspect="1"/>
          </p:cNvPicPr>
          <p:nvPr/>
        </p:nvPicPr>
        <p:blipFill>
          <a:blip r:embed="rId2"/>
          <a:stretch>
            <a:fillRect/>
          </a:stretch>
        </p:blipFill>
        <p:spPr>
          <a:xfrm>
            <a:off x="6172200" y="1898070"/>
            <a:ext cx="5543550" cy="381000"/>
          </a:xfrm>
          <a:prstGeom prst="rect">
            <a:avLst/>
          </a:prstGeom>
        </p:spPr>
      </p:pic>
      <p:pic>
        <p:nvPicPr>
          <p:cNvPr id="7" name="Picture 6"/>
          <p:cNvPicPr>
            <a:picLocks noChangeAspect="1"/>
          </p:cNvPicPr>
          <p:nvPr/>
        </p:nvPicPr>
        <p:blipFill rotWithShape="1">
          <a:blip r:embed="rId3"/>
          <a:srcRect r="23206"/>
          <a:stretch/>
        </p:blipFill>
        <p:spPr>
          <a:xfrm>
            <a:off x="6172200" y="2149400"/>
            <a:ext cx="5559136" cy="2000250"/>
          </a:xfrm>
          <a:prstGeom prst="rect">
            <a:avLst/>
          </a:prstGeom>
        </p:spPr>
      </p:pic>
    </p:spTree>
    <p:extLst>
      <p:ext uri="{BB962C8B-B14F-4D97-AF65-F5344CB8AC3E}">
        <p14:creationId xmlns:p14="http://schemas.microsoft.com/office/powerpoint/2010/main" val="10510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504709" y="1218063"/>
            <a:ext cx="5197232" cy="4169343"/>
          </a:xfrm>
        </p:spPr>
        <p:txBody>
          <a:bodyPr>
            <a:normAutofit fontScale="92500"/>
          </a:bodyPr>
          <a:lstStyle/>
          <a:p>
            <a:pPr lvl="1"/>
            <a:r>
              <a:rPr lang="en-US" dirty="0"/>
              <a:t>Trim Person Local ID to unique digits</a:t>
            </a:r>
          </a:p>
          <a:p>
            <a:pPr lvl="2"/>
            <a:r>
              <a:rPr lang="en-US" dirty="0"/>
              <a:t>Use Find and Replace (Ctrl H)</a:t>
            </a:r>
          </a:p>
          <a:p>
            <a:pPr lvl="2"/>
            <a:r>
              <a:rPr lang="en-US" dirty="0"/>
              <a:t>Find “PSN48” and replace with nothing</a:t>
            </a:r>
          </a:p>
          <a:p>
            <a:pPr lvl="2"/>
            <a:r>
              <a:rPr lang="en-US" dirty="0"/>
              <a:t>Find “TX01” and replace with nothing</a:t>
            </a:r>
          </a:p>
          <a:p>
            <a:pPr lvl="2"/>
            <a:r>
              <a:rPr lang="en-US" dirty="0"/>
              <a:t>This will allow easy copying to look up patient in NBS</a:t>
            </a:r>
          </a:p>
          <a:p>
            <a:pPr lvl="1">
              <a:spcBef>
                <a:spcPts val="1200"/>
              </a:spcBef>
            </a:pPr>
            <a:r>
              <a:rPr lang="en-US" dirty="0"/>
              <a:t>Save as Excel file</a:t>
            </a:r>
          </a:p>
          <a:p>
            <a:pPr>
              <a:spcBef>
                <a:spcPts val="1200"/>
              </a:spcBef>
            </a:pPr>
            <a:r>
              <a:rPr lang="en-US" dirty="0">
                <a:solidFill>
                  <a:schemeClr val="accent3">
                    <a:lumMod val="50000"/>
                  </a:schemeClr>
                </a:solidFill>
              </a:rPr>
              <a:t>View data</a:t>
            </a:r>
          </a:p>
          <a:p>
            <a:pPr lvl="1">
              <a:spcBef>
                <a:spcPts val="1200"/>
              </a:spcBef>
            </a:pPr>
            <a:r>
              <a:rPr lang="en-US" dirty="0">
                <a:solidFill>
                  <a:schemeClr val="accent3">
                    <a:lumMod val="50000"/>
                  </a:schemeClr>
                </a:solidFill>
              </a:rPr>
              <a:t>Filter</a:t>
            </a:r>
          </a:p>
          <a:p>
            <a:pPr lvl="1">
              <a:spcBef>
                <a:spcPts val="1200"/>
              </a:spcBef>
            </a:pPr>
            <a:r>
              <a:rPr lang="en-US" dirty="0">
                <a:solidFill>
                  <a:schemeClr val="accent3">
                    <a:lumMod val="50000"/>
                  </a:schemeClr>
                </a:solidFill>
              </a:rPr>
              <a:t>Pivot tables </a:t>
            </a:r>
          </a:p>
        </p:txBody>
      </p:sp>
      <p:sp>
        <p:nvSpPr>
          <p:cNvPr id="3" name="Title 2"/>
          <p:cNvSpPr>
            <a:spLocks noGrp="1"/>
          </p:cNvSpPr>
          <p:nvPr>
            <p:ph type="title"/>
          </p:nvPr>
        </p:nvSpPr>
        <p:spPr>
          <a:xfrm>
            <a:off x="838200" y="365125"/>
            <a:ext cx="10515600" cy="777283"/>
          </a:xfrm>
        </p:spPr>
        <p:txBody>
          <a:bodyPr>
            <a:normAutofit/>
          </a:bodyPr>
          <a:lstStyle/>
          <a:p>
            <a:r>
              <a:rPr lang="en-US" sz="3600" dirty="0"/>
              <a:t>Preparing NEDSS Report Data in Excel</a:t>
            </a:r>
          </a:p>
        </p:txBody>
      </p:sp>
      <p:sp>
        <p:nvSpPr>
          <p:cNvPr id="4" name="Content Placeholder 3"/>
          <p:cNvSpPr>
            <a:spLocks noGrp="1"/>
          </p:cNvSpPr>
          <p:nvPr>
            <p:ph sz="half" idx="1"/>
          </p:nvPr>
        </p:nvSpPr>
        <p:spPr>
          <a:xfrm>
            <a:off x="521675" y="1218063"/>
            <a:ext cx="5886274" cy="4656138"/>
          </a:xfrm>
        </p:spPr>
        <p:txBody>
          <a:bodyPr>
            <a:normAutofit fontScale="92500"/>
          </a:bodyPr>
          <a:lstStyle/>
          <a:p>
            <a:r>
              <a:rPr lang="en-US" dirty="0"/>
              <a:t>Open CSV file and save as Excel</a:t>
            </a:r>
          </a:p>
          <a:p>
            <a:r>
              <a:rPr lang="en-US" dirty="0"/>
              <a:t>Format data</a:t>
            </a:r>
          </a:p>
          <a:p>
            <a:pPr lvl="1"/>
            <a:r>
              <a:rPr lang="en-US" dirty="0"/>
              <a:t>Expand fields</a:t>
            </a:r>
          </a:p>
          <a:p>
            <a:pPr lvl="2"/>
            <a:r>
              <a:rPr lang="en-US" dirty="0"/>
              <a:t>Click in upper left-hand corner to select all data and double click a column divider</a:t>
            </a:r>
          </a:p>
          <a:p>
            <a:pPr lvl="1"/>
            <a:r>
              <a:rPr lang="en-US" dirty="0"/>
              <a:t>Format dates</a:t>
            </a:r>
          </a:p>
          <a:p>
            <a:pPr lvl="2"/>
            <a:r>
              <a:rPr lang="en-US" dirty="0"/>
              <a:t>Select first column with date, right click, format cells, select top date format </a:t>
            </a:r>
          </a:p>
          <a:p>
            <a:pPr lvl="2"/>
            <a:r>
              <a:rPr lang="en-US" dirty="0"/>
              <a:t>Select other date columns and use </a:t>
            </a:r>
            <a:r>
              <a:rPr lang="en-US" dirty="0">
                <a:solidFill>
                  <a:srgbClr val="C00000"/>
                </a:solidFill>
              </a:rPr>
              <a:t>F4 </a:t>
            </a:r>
            <a:r>
              <a:rPr lang="en-US" dirty="0"/>
              <a:t>(repeat last action key) to format others</a:t>
            </a:r>
          </a:p>
          <a:p>
            <a:pPr lvl="1"/>
            <a:r>
              <a:rPr lang="en-US" dirty="0"/>
              <a:t>Resize columns that are too wide for screen</a:t>
            </a:r>
          </a:p>
          <a:p>
            <a:pPr lvl="2"/>
            <a:r>
              <a:rPr lang="en-US" dirty="0"/>
              <a:t>Select column, right click, resize column from 255 to 25. Use F4 (repeat) for additional columns</a:t>
            </a:r>
          </a:p>
        </p:txBody>
      </p:sp>
      <p:pic>
        <p:nvPicPr>
          <p:cNvPr id="5" name="Picture 4"/>
          <p:cNvPicPr>
            <a:picLocks noChangeAspect="1"/>
          </p:cNvPicPr>
          <p:nvPr/>
        </p:nvPicPr>
        <p:blipFill rotWithShape="1">
          <a:blip r:embed="rId2"/>
          <a:srcRect t="27143" r="44601" b="20216"/>
          <a:stretch/>
        </p:blipFill>
        <p:spPr>
          <a:xfrm>
            <a:off x="5248207" y="3845675"/>
            <a:ext cx="1087005" cy="175492"/>
          </a:xfrm>
          <a:prstGeom prst="rect">
            <a:avLst/>
          </a:prstGeom>
        </p:spPr>
      </p:pic>
      <p:pic>
        <p:nvPicPr>
          <p:cNvPr id="6" name="Picture 5"/>
          <p:cNvPicPr>
            <a:picLocks noChangeAspect="1"/>
          </p:cNvPicPr>
          <p:nvPr/>
        </p:nvPicPr>
        <p:blipFill rotWithShape="1">
          <a:blip r:embed="rId2"/>
          <a:srcRect l="60812" b="-563"/>
          <a:stretch/>
        </p:blipFill>
        <p:spPr>
          <a:xfrm>
            <a:off x="5888404" y="3708774"/>
            <a:ext cx="768928" cy="335253"/>
          </a:xfrm>
          <a:prstGeom prst="rect">
            <a:avLst/>
          </a:prstGeom>
        </p:spPr>
      </p:pic>
    </p:spTree>
    <p:extLst>
      <p:ext uri="{BB962C8B-B14F-4D97-AF65-F5344CB8AC3E}">
        <p14:creationId xmlns:p14="http://schemas.microsoft.com/office/powerpoint/2010/main" val="24495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721878" y="1412373"/>
            <a:ext cx="5199611" cy="5034147"/>
          </a:xfrm>
        </p:spPr>
        <p:txBody>
          <a:bodyPr>
            <a:normAutofit/>
          </a:bodyPr>
          <a:lstStyle/>
          <a:p>
            <a:r>
              <a:rPr lang="en-US" dirty="0"/>
              <a:t>Quick QA using filters</a:t>
            </a:r>
          </a:p>
          <a:p>
            <a:pPr lvl="1"/>
            <a:r>
              <a:rPr lang="en-US" dirty="0"/>
              <a:t>Filter for each of the following one at a time and highlight the rows</a:t>
            </a:r>
          </a:p>
          <a:p>
            <a:pPr lvl="2"/>
            <a:r>
              <a:rPr lang="en-US" dirty="0"/>
              <a:t>County blank</a:t>
            </a:r>
          </a:p>
          <a:p>
            <a:pPr lvl="2"/>
            <a:r>
              <a:rPr lang="en-US" dirty="0"/>
              <a:t>Birth Time blank</a:t>
            </a:r>
          </a:p>
          <a:p>
            <a:pPr lvl="2"/>
            <a:r>
              <a:rPr lang="en-US" dirty="0"/>
              <a:t>Case Status blank or “U”</a:t>
            </a:r>
          </a:p>
          <a:p>
            <a:pPr lvl="2"/>
            <a:r>
              <a:rPr lang="en-US" dirty="0"/>
              <a:t>First Notification Date blank</a:t>
            </a:r>
          </a:p>
          <a:p>
            <a:pPr lvl="1"/>
            <a:r>
              <a:rPr lang="en-US" dirty="0"/>
              <a:t>Filter for the highlighted color</a:t>
            </a:r>
          </a:p>
          <a:p>
            <a:pPr lvl="1"/>
            <a:endParaRPr lang="en-US" dirty="0"/>
          </a:p>
          <a:p>
            <a:pPr lvl="1"/>
            <a:endParaRPr lang="en-US" dirty="0"/>
          </a:p>
          <a:p>
            <a:pPr lvl="1"/>
            <a:endParaRPr lang="en-US" dirty="0"/>
          </a:p>
          <a:p>
            <a:pPr lvl="1"/>
            <a:endParaRPr lang="en-US" sz="1000" dirty="0"/>
          </a:p>
          <a:p>
            <a:pPr lvl="1"/>
            <a:r>
              <a:rPr lang="en-US" dirty="0"/>
              <a:t>Remediate the records</a:t>
            </a:r>
          </a:p>
        </p:txBody>
      </p:sp>
      <p:sp>
        <p:nvSpPr>
          <p:cNvPr id="3" name="Title 2"/>
          <p:cNvSpPr>
            <a:spLocks noGrp="1"/>
          </p:cNvSpPr>
          <p:nvPr>
            <p:ph type="title"/>
          </p:nvPr>
        </p:nvSpPr>
        <p:spPr>
          <a:xfrm>
            <a:off x="838200" y="365125"/>
            <a:ext cx="10515600" cy="777283"/>
          </a:xfrm>
        </p:spPr>
        <p:txBody>
          <a:bodyPr>
            <a:normAutofit/>
          </a:bodyPr>
          <a:lstStyle/>
          <a:p>
            <a:r>
              <a:rPr lang="en-US" sz="3600" dirty="0"/>
              <a:t>Filtering NEDSS Report Data in Excel</a:t>
            </a:r>
          </a:p>
        </p:txBody>
      </p:sp>
      <p:sp>
        <p:nvSpPr>
          <p:cNvPr id="4" name="Content Placeholder 3"/>
          <p:cNvSpPr>
            <a:spLocks noGrp="1"/>
          </p:cNvSpPr>
          <p:nvPr>
            <p:ph sz="half" idx="1"/>
          </p:nvPr>
        </p:nvSpPr>
        <p:spPr>
          <a:xfrm>
            <a:off x="521675" y="1412373"/>
            <a:ext cx="5886274" cy="4656138"/>
          </a:xfrm>
        </p:spPr>
        <p:txBody>
          <a:bodyPr>
            <a:normAutofit/>
          </a:bodyPr>
          <a:lstStyle/>
          <a:p>
            <a:r>
              <a:rPr lang="en-US" dirty="0"/>
              <a:t>Filter data</a:t>
            </a:r>
          </a:p>
          <a:p>
            <a:pPr lvl="1"/>
            <a:r>
              <a:rPr lang="en-US" dirty="0"/>
              <a:t>Select all data by clicking in upper </a:t>
            </a:r>
            <a:br>
              <a:rPr lang="en-US" dirty="0"/>
            </a:br>
            <a:r>
              <a:rPr lang="en-US" dirty="0"/>
              <a:t>left hand corner </a:t>
            </a:r>
          </a:p>
          <a:p>
            <a:pPr lvl="1"/>
            <a:r>
              <a:rPr lang="en-US" dirty="0"/>
              <a:t>In the menu bar, click on Data and Filter</a:t>
            </a:r>
          </a:p>
          <a:p>
            <a:endParaRPr lang="en-US" dirty="0"/>
          </a:p>
          <a:p>
            <a:endParaRPr lang="en-US" dirty="0"/>
          </a:p>
          <a:p>
            <a:r>
              <a:rPr lang="en-US" dirty="0"/>
              <a:t>Filter to select data of interest</a:t>
            </a:r>
          </a:p>
          <a:p>
            <a:pPr lvl="1"/>
            <a:r>
              <a:rPr lang="en-US" dirty="0"/>
              <a:t>Blank County</a:t>
            </a:r>
          </a:p>
        </p:txBody>
      </p:sp>
      <p:pic>
        <p:nvPicPr>
          <p:cNvPr id="8" name="Picture 7"/>
          <p:cNvPicPr>
            <a:picLocks noChangeAspect="1"/>
          </p:cNvPicPr>
          <p:nvPr/>
        </p:nvPicPr>
        <p:blipFill>
          <a:blip r:embed="rId2"/>
          <a:stretch>
            <a:fillRect/>
          </a:stretch>
        </p:blipFill>
        <p:spPr>
          <a:xfrm>
            <a:off x="5438882" y="1879418"/>
            <a:ext cx="1571625" cy="657225"/>
          </a:xfrm>
          <a:prstGeom prst="rect">
            <a:avLst/>
          </a:prstGeom>
        </p:spPr>
      </p:pic>
      <p:pic>
        <p:nvPicPr>
          <p:cNvPr id="9" name="Picture 8"/>
          <p:cNvPicPr>
            <a:picLocks noChangeAspect="1"/>
          </p:cNvPicPr>
          <p:nvPr/>
        </p:nvPicPr>
        <p:blipFill rotWithShape="1">
          <a:blip r:embed="rId3"/>
          <a:srcRect r="11555" b="22124"/>
          <a:stretch/>
        </p:blipFill>
        <p:spPr>
          <a:xfrm>
            <a:off x="4121372" y="2892206"/>
            <a:ext cx="1541674" cy="9420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207" y="3660913"/>
            <a:ext cx="316728" cy="316728"/>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42137" r="29768" b="27198"/>
          <a:stretch/>
        </p:blipFill>
        <p:spPr>
          <a:xfrm>
            <a:off x="838200" y="4797129"/>
            <a:ext cx="1891309" cy="133731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8982" t="66404" r="-422" b="293"/>
          <a:stretch/>
        </p:blipFill>
        <p:spPr>
          <a:xfrm>
            <a:off x="2791883" y="4981719"/>
            <a:ext cx="2023300" cy="121864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53968"/>
          <a:stretch/>
        </p:blipFill>
        <p:spPr>
          <a:xfrm>
            <a:off x="7010507" y="4468312"/>
            <a:ext cx="4245342" cy="1189538"/>
          </a:xfrm>
          <a:prstGeom prst="rect">
            <a:avLst/>
          </a:prstGeom>
        </p:spPr>
      </p:pic>
    </p:spTree>
    <p:extLst>
      <p:ext uri="{BB962C8B-B14F-4D97-AF65-F5344CB8AC3E}">
        <p14:creationId xmlns:p14="http://schemas.microsoft.com/office/powerpoint/2010/main" val="4180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9630" y="307975"/>
            <a:ext cx="10515600" cy="777283"/>
          </a:xfrm>
        </p:spPr>
        <p:txBody>
          <a:bodyPr>
            <a:normAutofit/>
          </a:bodyPr>
          <a:lstStyle/>
          <a:p>
            <a:r>
              <a:rPr lang="en-US" sz="3600" dirty="0"/>
              <a:t>Filtering Results</a:t>
            </a:r>
          </a:p>
        </p:txBody>
      </p:sp>
      <p:pic>
        <p:nvPicPr>
          <p:cNvPr id="7" name="Picture 6"/>
          <p:cNvPicPr>
            <a:picLocks noChangeAspect="1"/>
          </p:cNvPicPr>
          <p:nvPr/>
        </p:nvPicPr>
        <p:blipFill>
          <a:blip r:embed="rId2"/>
          <a:stretch>
            <a:fillRect/>
          </a:stretch>
        </p:blipFill>
        <p:spPr>
          <a:xfrm>
            <a:off x="1047750" y="1022032"/>
            <a:ext cx="10096500" cy="5248275"/>
          </a:xfrm>
          <a:prstGeom prst="rect">
            <a:avLst/>
          </a:prstGeom>
        </p:spPr>
      </p:pic>
    </p:spTree>
    <p:extLst>
      <p:ext uri="{BB962C8B-B14F-4D97-AF65-F5344CB8AC3E}">
        <p14:creationId xmlns:p14="http://schemas.microsoft.com/office/powerpoint/2010/main" val="21189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82836"/>
            <a:ext cx="10515600" cy="692810"/>
          </a:xfrm>
        </p:spPr>
        <p:txBody>
          <a:bodyPr>
            <a:normAutofit/>
          </a:bodyPr>
          <a:lstStyle/>
          <a:p>
            <a:r>
              <a:rPr lang="en-US" sz="3600" dirty="0"/>
              <a:t>Epidemiologist Orientation - NBS Data (Section 5)</a:t>
            </a:r>
          </a:p>
        </p:txBody>
      </p:sp>
      <p:pic>
        <p:nvPicPr>
          <p:cNvPr id="9" name="Picture 8"/>
          <p:cNvPicPr>
            <a:picLocks noChangeAspect="1"/>
          </p:cNvPicPr>
          <p:nvPr/>
        </p:nvPicPr>
        <p:blipFill>
          <a:blip r:embed="rId2"/>
          <a:stretch>
            <a:fillRect/>
          </a:stretch>
        </p:blipFill>
        <p:spPr>
          <a:xfrm>
            <a:off x="5115566" y="975645"/>
            <a:ext cx="5805126" cy="5120049"/>
          </a:xfrm>
          <a:prstGeom prst="rect">
            <a:avLst/>
          </a:prstGeom>
        </p:spPr>
      </p:pic>
      <p:pic>
        <p:nvPicPr>
          <p:cNvPr id="11" name="Picture 10"/>
          <p:cNvPicPr>
            <a:picLocks noChangeAspect="1"/>
          </p:cNvPicPr>
          <p:nvPr/>
        </p:nvPicPr>
        <p:blipFill>
          <a:blip r:embed="rId3"/>
          <a:stretch>
            <a:fillRect/>
          </a:stretch>
        </p:blipFill>
        <p:spPr>
          <a:xfrm>
            <a:off x="838201" y="971280"/>
            <a:ext cx="4069393" cy="5128780"/>
          </a:xfrm>
          <a:prstGeom prst="rect">
            <a:avLst/>
          </a:prstGeom>
        </p:spPr>
      </p:pic>
    </p:spTree>
    <p:extLst>
      <p:ext uri="{BB962C8B-B14F-4D97-AF65-F5344CB8AC3E}">
        <p14:creationId xmlns:p14="http://schemas.microsoft.com/office/powerpoint/2010/main" val="1639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96000" y="1412373"/>
            <a:ext cx="5199611" cy="5034147"/>
          </a:xfrm>
        </p:spPr>
        <p:txBody>
          <a:bodyPr>
            <a:normAutofit/>
          </a:bodyPr>
          <a:lstStyle/>
          <a:p>
            <a:r>
              <a:rPr lang="en-US" dirty="0"/>
              <a:t>Filtering options – numeric</a:t>
            </a:r>
          </a:p>
          <a:p>
            <a:pPr lvl="1"/>
            <a:r>
              <a:rPr lang="en-US" dirty="0"/>
              <a:t>Selection</a:t>
            </a:r>
          </a:p>
          <a:p>
            <a:pPr lvl="1"/>
            <a:r>
              <a:rPr lang="en-US" dirty="0"/>
              <a:t>Numeric range</a:t>
            </a:r>
          </a:p>
          <a:p>
            <a:pPr lvl="1"/>
            <a:endParaRPr lang="en-US" dirty="0"/>
          </a:p>
          <a:p>
            <a:pPr lvl="1"/>
            <a:endParaRPr lang="en-US" dirty="0"/>
          </a:p>
          <a:p>
            <a:endParaRPr lang="en-US" dirty="0"/>
          </a:p>
          <a:p>
            <a:pPr lvl="1"/>
            <a:endParaRPr lang="en-US" dirty="0"/>
          </a:p>
          <a:p>
            <a:pPr lvl="1"/>
            <a:endParaRPr lang="en-US" dirty="0"/>
          </a:p>
          <a:p>
            <a:pPr lvl="1"/>
            <a:endParaRPr lang="en-US" sz="1000" dirty="0"/>
          </a:p>
        </p:txBody>
      </p:sp>
      <p:sp>
        <p:nvSpPr>
          <p:cNvPr id="3" name="Title 2"/>
          <p:cNvSpPr>
            <a:spLocks noGrp="1"/>
          </p:cNvSpPr>
          <p:nvPr>
            <p:ph type="title"/>
          </p:nvPr>
        </p:nvSpPr>
        <p:spPr>
          <a:xfrm>
            <a:off x="838200" y="365125"/>
            <a:ext cx="10515600" cy="777283"/>
          </a:xfrm>
        </p:spPr>
        <p:txBody>
          <a:bodyPr>
            <a:normAutofit/>
          </a:bodyPr>
          <a:lstStyle/>
          <a:p>
            <a:r>
              <a:rPr lang="en-US" sz="3600" dirty="0"/>
              <a:t>Filtering NEDSS Report Data in Excel</a:t>
            </a:r>
          </a:p>
        </p:txBody>
      </p:sp>
      <p:sp>
        <p:nvSpPr>
          <p:cNvPr id="4" name="Content Placeholder 3"/>
          <p:cNvSpPr>
            <a:spLocks noGrp="1"/>
          </p:cNvSpPr>
          <p:nvPr>
            <p:ph sz="half" idx="1"/>
          </p:nvPr>
        </p:nvSpPr>
        <p:spPr>
          <a:xfrm>
            <a:off x="522372" y="1412373"/>
            <a:ext cx="5886274" cy="4656138"/>
          </a:xfrm>
        </p:spPr>
        <p:txBody>
          <a:bodyPr>
            <a:normAutofit/>
          </a:bodyPr>
          <a:lstStyle/>
          <a:p>
            <a:r>
              <a:rPr lang="en-US" dirty="0"/>
              <a:t>Filtering options – text</a:t>
            </a:r>
          </a:p>
          <a:p>
            <a:pPr lvl="1"/>
            <a:r>
              <a:rPr lang="en-US" dirty="0"/>
              <a:t>Selection</a:t>
            </a:r>
          </a:p>
          <a:p>
            <a:pPr lvl="1"/>
            <a:r>
              <a:rPr lang="en-US" dirty="0"/>
              <a:t>Search</a:t>
            </a:r>
          </a:p>
          <a:p>
            <a:pPr lvl="1"/>
            <a:r>
              <a:rPr lang="en-US" dirty="0"/>
              <a:t>Text content</a:t>
            </a:r>
          </a:p>
          <a:p>
            <a:pPr lvl="1"/>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207" y="3660913"/>
            <a:ext cx="316728" cy="3167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18" y="3335542"/>
            <a:ext cx="4735965" cy="21165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290" y="2813990"/>
            <a:ext cx="4494607" cy="2866720"/>
          </a:xfrm>
          <a:prstGeom prst="rect">
            <a:avLst/>
          </a:prstGeom>
        </p:spPr>
      </p:pic>
    </p:spTree>
    <p:extLst>
      <p:ext uri="{BB962C8B-B14F-4D97-AF65-F5344CB8AC3E}">
        <p14:creationId xmlns:p14="http://schemas.microsoft.com/office/powerpoint/2010/main" val="148737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721878" y="1412373"/>
            <a:ext cx="5199611" cy="5034147"/>
          </a:xfrm>
        </p:spPr>
        <p:txBody>
          <a:bodyPr>
            <a:normAutofit/>
          </a:bodyPr>
          <a:lstStyle/>
          <a:p>
            <a:endParaRPr lang="en-US" dirty="0"/>
          </a:p>
          <a:p>
            <a:pPr lvl="1"/>
            <a:endParaRPr lang="en-US" dirty="0"/>
          </a:p>
          <a:p>
            <a:pPr lvl="1"/>
            <a:endParaRPr lang="en-US" dirty="0"/>
          </a:p>
          <a:p>
            <a:pPr lvl="1"/>
            <a:endParaRPr lang="en-US" sz="1000" dirty="0"/>
          </a:p>
        </p:txBody>
      </p:sp>
      <p:sp>
        <p:nvSpPr>
          <p:cNvPr id="3" name="Title 2"/>
          <p:cNvSpPr>
            <a:spLocks noGrp="1"/>
          </p:cNvSpPr>
          <p:nvPr>
            <p:ph type="title"/>
          </p:nvPr>
        </p:nvSpPr>
        <p:spPr>
          <a:xfrm>
            <a:off x="838200" y="365125"/>
            <a:ext cx="10515600" cy="777283"/>
          </a:xfrm>
        </p:spPr>
        <p:txBody>
          <a:bodyPr>
            <a:normAutofit/>
          </a:bodyPr>
          <a:lstStyle/>
          <a:p>
            <a:r>
              <a:rPr lang="en-US" sz="3600" dirty="0"/>
              <a:t>Filtering NEDSS Report Data in Excel</a:t>
            </a:r>
          </a:p>
        </p:txBody>
      </p:sp>
      <p:sp>
        <p:nvSpPr>
          <p:cNvPr id="4" name="Content Placeholder 3"/>
          <p:cNvSpPr>
            <a:spLocks noGrp="1"/>
          </p:cNvSpPr>
          <p:nvPr>
            <p:ph sz="half" idx="1"/>
          </p:nvPr>
        </p:nvSpPr>
        <p:spPr>
          <a:xfrm>
            <a:off x="521675" y="1412373"/>
            <a:ext cx="5886274" cy="4656138"/>
          </a:xfrm>
        </p:spPr>
        <p:txBody>
          <a:bodyPr>
            <a:normAutofit/>
          </a:bodyPr>
          <a:lstStyle/>
          <a:p>
            <a:r>
              <a:rPr lang="en-US" dirty="0"/>
              <a:t>Filtering options – date</a:t>
            </a:r>
          </a:p>
          <a:p>
            <a:pPr lvl="1"/>
            <a:r>
              <a:rPr lang="en-US" dirty="0"/>
              <a:t>Selection</a:t>
            </a:r>
          </a:p>
          <a:p>
            <a:pPr lvl="1"/>
            <a:r>
              <a:rPr lang="en-US" dirty="0"/>
              <a:t>Search</a:t>
            </a:r>
          </a:p>
          <a:p>
            <a:pPr lvl="1"/>
            <a:r>
              <a:rPr lang="en-US" dirty="0"/>
              <a:t>Date ranges</a:t>
            </a:r>
          </a:p>
          <a:p>
            <a:pPr lvl="1"/>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207" y="3660913"/>
            <a:ext cx="316728" cy="31672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32"/>
          <a:stretch/>
        </p:blipFill>
        <p:spPr>
          <a:xfrm>
            <a:off x="4548662" y="915867"/>
            <a:ext cx="5258278" cy="5370633"/>
          </a:xfrm>
          <a:prstGeom prst="rect">
            <a:avLst/>
          </a:prstGeom>
        </p:spPr>
      </p:pic>
    </p:spTree>
    <p:extLst>
      <p:ext uri="{BB962C8B-B14F-4D97-AF65-F5344CB8AC3E}">
        <p14:creationId xmlns:p14="http://schemas.microsoft.com/office/powerpoint/2010/main" val="380339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777988" y="1591361"/>
            <a:ext cx="4923951" cy="4656138"/>
          </a:xfrm>
        </p:spPr>
        <p:txBody>
          <a:bodyPr>
            <a:normAutofit fontScale="85000" lnSpcReduction="20000"/>
          </a:bodyPr>
          <a:lstStyle/>
          <a:p>
            <a:pPr>
              <a:spcBef>
                <a:spcPts val="1200"/>
              </a:spcBef>
            </a:pPr>
            <a:r>
              <a:rPr lang="en-US" dirty="0"/>
              <a:t>=DATEDIF(</a:t>
            </a:r>
            <a:r>
              <a:rPr lang="en-US" dirty="0">
                <a:solidFill>
                  <a:srgbClr val="92D050"/>
                </a:solidFill>
              </a:rPr>
              <a:t>cell</a:t>
            </a:r>
            <a:r>
              <a:rPr lang="en-US" dirty="0"/>
              <a:t>,</a:t>
            </a:r>
            <a:r>
              <a:rPr lang="en-US" dirty="0">
                <a:solidFill>
                  <a:schemeClr val="accent5"/>
                </a:solidFill>
              </a:rPr>
              <a:t>cell</a:t>
            </a:r>
            <a:r>
              <a:rPr lang="en-US" dirty="0"/>
              <a:t>,”</a:t>
            </a:r>
            <a:r>
              <a:rPr lang="en-US" dirty="0">
                <a:solidFill>
                  <a:schemeClr val="accent3"/>
                </a:solidFill>
              </a:rPr>
              <a:t>y</a:t>
            </a:r>
            <a:r>
              <a:rPr lang="en-US" dirty="0"/>
              <a:t>”)</a:t>
            </a:r>
            <a:endParaRPr lang="en-US" dirty="0">
              <a:solidFill>
                <a:schemeClr val="accent3">
                  <a:lumMod val="50000"/>
                </a:schemeClr>
              </a:solidFill>
            </a:endParaRPr>
          </a:p>
          <a:p>
            <a:pPr lvl="1">
              <a:spcBef>
                <a:spcPts val="1200"/>
              </a:spcBef>
            </a:pPr>
            <a:r>
              <a:rPr lang="en-US" dirty="0"/>
              <a:t>In DATEDIF formula earlier date goes first</a:t>
            </a:r>
          </a:p>
          <a:p>
            <a:pPr lvl="1">
              <a:spcBef>
                <a:spcPts val="1200"/>
              </a:spcBef>
            </a:pPr>
            <a:r>
              <a:rPr lang="en-US" dirty="0"/>
              <a:t>=DATEDIF(</a:t>
            </a:r>
            <a:r>
              <a:rPr lang="en-US" dirty="0">
                <a:solidFill>
                  <a:schemeClr val="accent2"/>
                </a:solidFill>
              </a:rPr>
              <a:t>Birth Time cell</a:t>
            </a:r>
            <a:r>
              <a:rPr lang="en-US" dirty="0"/>
              <a:t>,</a:t>
            </a:r>
            <a:r>
              <a:rPr lang="en-US" dirty="0">
                <a:solidFill>
                  <a:schemeClr val="accent5"/>
                </a:solidFill>
              </a:rPr>
              <a:t>Event Date cell</a:t>
            </a:r>
            <a:r>
              <a:rPr lang="en-US" dirty="0"/>
              <a:t>,”</a:t>
            </a:r>
            <a:r>
              <a:rPr lang="en-US" dirty="0">
                <a:solidFill>
                  <a:schemeClr val="accent3"/>
                </a:solidFill>
              </a:rPr>
              <a:t>y</a:t>
            </a:r>
            <a:r>
              <a:rPr lang="en-US" dirty="0"/>
              <a:t>”) for age in years</a:t>
            </a:r>
          </a:p>
          <a:p>
            <a:pPr lvl="1">
              <a:spcBef>
                <a:spcPts val="1200"/>
              </a:spcBef>
            </a:pPr>
            <a:r>
              <a:rPr lang="en-US" dirty="0"/>
              <a:t>Use “y” for age in years,  “m” for age in months, and “d” for age in days</a:t>
            </a:r>
          </a:p>
          <a:p>
            <a:pPr>
              <a:spcBef>
                <a:spcPts val="1200"/>
              </a:spcBef>
            </a:pPr>
            <a:r>
              <a:rPr lang="en-US" dirty="0">
                <a:solidFill>
                  <a:schemeClr val="accent3">
                    <a:lumMod val="50000"/>
                  </a:schemeClr>
                </a:solidFill>
              </a:rPr>
              <a:t>Event date = Onset date if known and will not be blank</a:t>
            </a:r>
          </a:p>
          <a:p>
            <a:pPr>
              <a:spcBef>
                <a:spcPts val="1200"/>
              </a:spcBef>
            </a:pPr>
            <a:r>
              <a:rPr lang="en-US" dirty="0">
                <a:solidFill>
                  <a:schemeClr val="accent3">
                    <a:lumMod val="50000"/>
                  </a:schemeClr>
                </a:solidFill>
              </a:rPr>
              <a:t>Most accurate age</a:t>
            </a:r>
          </a:p>
          <a:p>
            <a:pPr lvl="1">
              <a:spcBef>
                <a:spcPts val="1200"/>
              </a:spcBef>
            </a:pPr>
            <a:r>
              <a:rPr lang="en-US" dirty="0"/>
              <a:t>Age Reported is the patient’s age when the investigation is entered in NEDSS</a:t>
            </a:r>
          </a:p>
          <a:p>
            <a:pPr lvl="1">
              <a:spcBef>
                <a:spcPts val="1200"/>
              </a:spcBef>
            </a:pPr>
            <a:r>
              <a:rPr lang="en-US" dirty="0"/>
              <a:t>Patient Age At Onset is a manually entered field and is very incomplete and subject to error</a:t>
            </a:r>
            <a:endParaRPr lang="en-US" dirty="0">
              <a:solidFill>
                <a:schemeClr val="accent3">
                  <a:lumMod val="50000"/>
                </a:schemeClr>
              </a:solidFill>
            </a:endParaRPr>
          </a:p>
        </p:txBody>
      </p:sp>
      <p:sp>
        <p:nvSpPr>
          <p:cNvPr id="3" name="Title 2"/>
          <p:cNvSpPr>
            <a:spLocks noGrp="1"/>
          </p:cNvSpPr>
          <p:nvPr>
            <p:ph type="title"/>
          </p:nvPr>
        </p:nvSpPr>
        <p:spPr>
          <a:xfrm>
            <a:off x="838200" y="365125"/>
            <a:ext cx="10515600" cy="777283"/>
          </a:xfrm>
        </p:spPr>
        <p:txBody>
          <a:bodyPr>
            <a:normAutofit/>
          </a:bodyPr>
          <a:lstStyle/>
          <a:p>
            <a:r>
              <a:rPr lang="en-US" sz="3600" dirty="0"/>
              <a:t>Data Enhancement - Age</a:t>
            </a:r>
          </a:p>
        </p:txBody>
      </p:sp>
      <p:sp>
        <p:nvSpPr>
          <p:cNvPr id="4" name="Content Placeholder 3"/>
          <p:cNvSpPr>
            <a:spLocks noGrp="1"/>
          </p:cNvSpPr>
          <p:nvPr>
            <p:ph sz="half" idx="1"/>
          </p:nvPr>
        </p:nvSpPr>
        <p:spPr>
          <a:xfrm>
            <a:off x="521673" y="1127896"/>
            <a:ext cx="6256315" cy="4849993"/>
          </a:xfrm>
        </p:spPr>
        <p:txBody>
          <a:bodyPr>
            <a:normAutofit fontScale="85000" lnSpcReduction="20000"/>
          </a:bodyPr>
          <a:lstStyle/>
          <a:p>
            <a:r>
              <a:rPr lang="en-US" dirty="0"/>
              <a:t>Calculate age using Event Date and Birth</a:t>
            </a:r>
          </a:p>
          <a:p>
            <a:r>
              <a:rPr lang="en-US" dirty="0"/>
              <a:t>Calculate Age in years using DATEDIF formula </a:t>
            </a:r>
          </a:p>
          <a:p>
            <a:pPr lvl="1">
              <a:spcBef>
                <a:spcPts val="800"/>
              </a:spcBef>
            </a:pPr>
            <a:r>
              <a:rPr lang="en-US" dirty="0"/>
              <a:t>Sort by </a:t>
            </a:r>
            <a:r>
              <a:rPr lang="en-US" i="1" dirty="0"/>
              <a:t>Birth Time </a:t>
            </a:r>
            <a:r>
              <a:rPr lang="en-US" dirty="0"/>
              <a:t>(DOB)</a:t>
            </a:r>
          </a:p>
          <a:p>
            <a:pPr lvl="1">
              <a:spcBef>
                <a:spcPts val="800"/>
              </a:spcBef>
            </a:pPr>
            <a:r>
              <a:rPr lang="en-US" dirty="0"/>
              <a:t>If DOB = 1/1/1901 assume it is a fictitious date and delete it (year increases by 1 each year) then resort</a:t>
            </a:r>
          </a:p>
          <a:p>
            <a:pPr lvl="1">
              <a:spcBef>
                <a:spcPts val="800"/>
              </a:spcBef>
            </a:pPr>
            <a:r>
              <a:rPr lang="en-US" dirty="0"/>
              <a:t>Filter for Birth Time not blank</a:t>
            </a:r>
          </a:p>
          <a:p>
            <a:pPr lvl="1">
              <a:spcBef>
                <a:spcPts val="800"/>
              </a:spcBef>
            </a:pPr>
            <a:r>
              <a:rPr lang="en-US" dirty="0"/>
              <a:t>Create a new column, </a:t>
            </a:r>
            <a:r>
              <a:rPr lang="en-US" i="1" dirty="0"/>
              <a:t>Calc Age Yrs</a:t>
            </a:r>
            <a:endParaRPr lang="en-US" dirty="0"/>
          </a:p>
          <a:p>
            <a:pPr lvl="1">
              <a:spcBef>
                <a:spcPts val="800"/>
              </a:spcBef>
            </a:pPr>
            <a:r>
              <a:rPr lang="en-US" dirty="0"/>
              <a:t>Format the cells in the column as numbers with no decimals</a:t>
            </a:r>
          </a:p>
          <a:p>
            <a:pPr lvl="1">
              <a:spcBef>
                <a:spcPts val="800"/>
              </a:spcBef>
            </a:pPr>
            <a:r>
              <a:rPr lang="en-US" dirty="0"/>
              <a:t>Use the DATEDIF function to calculate the age in years at event date</a:t>
            </a:r>
          </a:p>
          <a:p>
            <a:pPr lvl="1">
              <a:spcBef>
                <a:spcPts val="800"/>
              </a:spcBef>
            </a:pPr>
            <a:r>
              <a:rPr lang="en-US" dirty="0"/>
              <a:t>Copy the formula down the </a:t>
            </a:r>
            <a:r>
              <a:rPr lang="en-US" i="1" dirty="0"/>
              <a:t>Calc Age Yrs</a:t>
            </a:r>
            <a:r>
              <a:rPr lang="en-US" dirty="0"/>
              <a:t> column through the rows that have a </a:t>
            </a:r>
            <a:r>
              <a:rPr lang="en-US" i="1" dirty="0"/>
              <a:t>Birth Date</a:t>
            </a:r>
            <a:r>
              <a:rPr lang="en-US" dirty="0"/>
              <a:t> value</a:t>
            </a:r>
          </a:p>
          <a:p>
            <a:pPr lvl="1">
              <a:spcBef>
                <a:spcPts val="800"/>
              </a:spcBef>
            </a:pPr>
            <a:r>
              <a:rPr lang="en-US" dirty="0"/>
              <a:t>Filter for Birth Time is blank</a:t>
            </a:r>
          </a:p>
          <a:p>
            <a:pPr lvl="1">
              <a:spcBef>
                <a:spcPts val="800"/>
              </a:spcBef>
            </a:pPr>
            <a:r>
              <a:rPr lang="en-US" dirty="0"/>
              <a:t>Fill in with age from other age field if available</a:t>
            </a:r>
          </a:p>
          <a:p>
            <a:pPr lvl="1">
              <a:spcBef>
                <a:spcPts val="800"/>
              </a:spcBef>
            </a:pPr>
            <a:r>
              <a:rPr lang="en-US" dirty="0"/>
              <a:t>Type Unknown if no age data is available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6" y="350905"/>
            <a:ext cx="4742576" cy="1080041"/>
          </a:xfrm>
          <a:prstGeom prst="rect">
            <a:avLst/>
          </a:prstGeom>
        </p:spPr>
      </p:pic>
    </p:spTree>
    <p:extLst>
      <p:ext uri="{BB962C8B-B14F-4D97-AF65-F5344CB8AC3E}">
        <p14:creationId xmlns:p14="http://schemas.microsoft.com/office/powerpoint/2010/main" val="99123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606889" y="1502284"/>
            <a:ext cx="5712621" cy="4656138"/>
          </a:xfrm>
        </p:spPr>
        <p:txBody>
          <a:bodyPr>
            <a:normAutofit fontScale="92500" lnSpcReduction="10000"/>
          </a:bodyPr>
          <a:lstStyle/>
          <a:p>
            <a:r>
              <a:rPr lang="en-US" dirty="0"/>
              <a:t>Parts of the VLOOKUP formula</a:t>
            </a:r>
          </a:p>
          <a:p>
            <a:pPr marL="0" indent="0">
              <a:buNone/>
            </a:pPr>
            <a:endParaRPr lang="en-US" dirty="0"/>
          </a:p>
        </p:txBody>
      </p:sp>
      <p:sp>
        <p:nvSpPr>
          <p:cNvPr id="3" name="Title 2"/>
          <p:cNvSpPr>
            <a:spLocks noGrp="1"/>
          </p:cNvSpPr>
          <p:nvPr>
            <p:ph type="title"/>
          </p:nvPr>
        </p:nvSpPr>
        <p:spPr>
          <a:xfrm>
            <a:off x="803910" y="387985"/>
            <a:ext cx="10515600" cy="777283"/>
          </a:xfrm>
        </p:spPr>
        <p:txBody>
          <a:bodyPr>
            <a:normAutofit/>
          </a:bodyPr>
          <a:lstStyle/>
          <a:p>
            <a:r>
              <a:rPr lang="en-US" sz="3600" dirty="0"/>
              <a:t>NEDSS Report Excel Data Enhancement – Age Group</a:t>
            </a:r>
          </a:p>
        </p:txBody>
      </p:sp>
      <p:sp>
        <p:nvSpPr>
          <p:cNvPr id="4" name="Content Placeholder 3"/>
          <p:cNvSpPr>
            <a:spLocks noGrp="1"/>
          </p:cNvSpPr>
          <p:nvPr>
            <p:ph sz="half" idx="1"/>
          </p:nvPr>
        </p:nvSpPr>
        <p:spPr>
          <a:xfrm>
            <a:off x="521675" y="1412373"/>
            <a:ext cx="5467645" cy="4656138"/>
          </a:xfrm>
        </p:spPr>
        <p:txBody>
          <a:bodyPr>
            <a:normAutofit fontScale="92500" lnSpcReduction="10000"/>
          </a:bodyPr>
          <a:lstStyle/>
          <a:p>
            <a:r>
              <a:rPr lang="en-US" sz="2500" dirty="0"/>
              <a:t>Copy </a:t>
            </a:r>
            <a:r>
              <a:rPr lang="en-US" sz="2500" i="1" dirty="0"/>
              <a:t>Calc Age Yrs </a:t>
            </a:r>
            <a:r>
              <a:rPr lang="en-US" sz="2500" dirty="0"/>
              <a:t>column and Paste Special as values in same column</a:t>
            </a:r>
          </a:p>
          <a:p>
            <a:r>
              <a:rPr lang="en-US" sz="2500" dirty="0"/>
              <a:t>Sort by </a:t>
            </a:r>
            <a:r>
              <a:rPr lang="en-US" sz="2500" i="1" dirty="0"/>
              <a:t>Calc Age Yrs</a:t>
            </a:r>
          </a:p>
          <a:p>
            <a:r>
              <a:rPr lang="en-US" sz="2500" dirty="0"/>
              <a:t>Create a new column, </a:t>
            </a:r>
            <a:r>
              <a:rPr lang="en-US" sz="2500" i="1" dirty="0"/>
              <a:t>Age Group</a:t>
            </a:r>
          </a:p>
          <a:p>
            <a:r>
              <a:rPr lang="en-US" sz="2500" dirty="0"/>
              <a:t>Use VLOOKUP to fill in age group</a:t>
            </a:r>
          </a:p>
          <a:p>
            <a:pPr lvl="1"/>
            <a:r>
              <a:rPr lang="en-US" sz="2200" dirty="0"/>
              <a:t>Format the cells in the column as text</a:t>
            </a:r>
          </a:p>
          <a:p>
            <a:pPr lvl="1"/>
            <a:r>
              <a:rPr lang="en-US" sz="2200" dirty="0"/>
              <a:t>Use Excel file with ages and desired age groups as look up table </a:t>
            </a:r>
          </a:p>
          <a:p>
            <a:pPr lvl="1"/>
            <a:r>
              <a:rPr lang="en-US" sz="2200" dirty="0"/>
              <a:t>Use the VLOOKUP function to fill in the age group based on </a:t>
            </a:r>
            <a:r>
              <a:rPr lang="en-US" sz="2000" i="1" dirty="0"/>
              <a:t>Calc Age Yrs</a:t>
            </a:r>
            <a:endParaRPr lang="en-US" sz="2200" dirty="0"/>
          </a:p>
          <a:p>
            <a:pPr lvl="1"/>
            <a:r>
              <a:rPr lang="en-US" sz="2200" dirty="0"/>
              <a:t>Copy the formula down the </a:t>
            </a:r>
            <a:r>
              <a:rPr lang="en-US" sz="2200" i="1" dirty="0"/>
              <a:t>Age Group </a:t>
            </a:r>
            <a:r>
              <a:rPr lang="en-US" sz="2200" dirty="0"/>
              <a:t>column</a:t>
            </a:r>
          </a:p>
          <a:p>
            <a:pPr lvl="1"/>
            <a:r>
              <a:rPr lang="en-US" sz="2200" dirty="0"/>
              <a:t>Filter </a:t>
            </a:r>
            <a:r>
              <a:rPr lang="en-US" sz="2200" i="1" dirty="0"/>
              <a:t>Age Group </a:t>
            </a:r>
            <a:r>
              <a:rPr lang="en-US" sz="2200" dirty="0"/>
              <a:t>and assure there are no blanks</a:t>
            </a:r>
          </a:p>
        </p:txBody>
      </p:sp>
      <p:sp>
        <p:nvSpPr>
          <p:cNvPr id="6" name="TextBox 5"/>
          <p:cNvSpPr txBox="1"/>
          <p:nvPr/>
        </p:nvSpPr>
        <p:spPr>
          <a:xfrm>
            <a:off x="11920028" y="5848299"/>
            <a:ext cx="3719100" cy="1280367"/>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stretch>
            <a:fillRect/>
          </a:stretch>
        </p:blipFill>
        <p:spPr>
          <a:xfrm>
            <a:off x="5859780" y="1968792"/>
            <a:ext cx="6096000" cy="962025"/>
          </a:xfrm>
          <a:prstGeom prst="rect">
            <a:avLst/>
          </a:prstGeom>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460" t="12392" r="42531" b="71492"/>
          <a:stretch/>
        </p:blipFill>
        <p:spPr bwMode="auto">
          <a:xfrm>
            <a:off x="6072992" y="4336875"/>
            <a:ext cx="5799115" cy="12814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6888" r="54211" b="67125"/>
          <a:stretch/>
        </p:blipFill>
        <p:spPr bwMode="auto">
          <a:xfrm>
            <a:off x="5921375" y="2894207"/>
            <a:ext cx="6102350" cy="11977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009" t="21107" r="44028" b="76418"/>
          <a:stretch/>
        </p:blipFill>
        <p:spPr bwMode="auto">
          <a:xfrm>
            <a:off x="1188720" y="5943600"/>
            <a:ext cx="10516235" cy="4296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Down Arrow 7"/>
          <p:cNvSpPr/>
          <p:nvPr/>
        </p:nvSpPr>
        <p:spPr>
          <a:xfrm flipH="1">
            <a:off x="6435089" y="4960620"/>
            <a:ext cx="72685" cy="1131570"/>
          </a:xfrm>
          <a:prstGeom prst="downArrow">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84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777988" y="1591361"/>
            <a:ext cx="4923951" cy="4656138"/>
          </a:xfrm>
        </p:spPr>
        <p:txBody>
          <a:bodyPr>
            <a:normAutofit fontScale="77500" lnSpcReduction="20000"/>
          </a:bodyPr>
          <a:lstStyle/>
          <a:p>
            <a:pPr marL="0" indent="0">
              <a:spcBef>
                <a:spcPts val="1200"/>
              </a:spcBef>
              <a:buNone/>
            </a:pPr>
            <a:r>
              <a:rPr lang="en-US" dirty="0">
                <a:solidFill>
                  <a:schemeClr val="accent3">
                    <a:lumMod val="50000"/>
                  </a:schemeClr>
                </a:solidFill>
              </a:rPr>
              <a:t>See DEG quick reference guide for investigations</a:t>
            </a:r>
          </a:p>
          <a:p>
            <a:pPr marL="0" indent="0">
              <a:spcBef>
                <a:spcPts val="1200"/>
              </a:spcBef>
              <a:buNone/>
            </a:pPr>
            <a:endParaRPr lang="en-US" dirty="0">
              <a:solidFill>
                <a:schemeClr val="accent3">
                  <a:lumMod val="50000"/>
                </a:schemeClr>
              </a:solidFill>
            </a:endParaRPr>
          </a:p>
        </p:txBody>
      </p:sp>
      <p:sp>
        <p:nvSpPr>
          <p:cNvPr id="3" name="Title 2"/>
          <p:cNvSpPr>
            <a:spLocks noGrp="1"/>
          </p:cNvSpPr>
          <p:nvPr>
            <p:ph type="title"/>
          </p:nvPr>
        </p:nvSpPr>
        <p:spPr>
          <a:xfrm>
            <a:off x="838200" y="365125"/>
            <a:ext cx="10515600" cy="777283"/>
          </a:xfrm>
        </p:spPr>
        <p:txBody>
          <a:bodyPr>
            <a:normAutofit/>
          </a:bodyPr>
          <a:lstStyle/>
          <a:p>
            <a:r>
              <a:rPr lang="en-US" sz="3600" dirty="0"/>
              <a:t>Data Enhancement - HSR</a:t>
            </a:r>
          </a:p>
        </p:txBody>
      </p:sp>
      <p:sp>
        <p:nvSpPr>
          <p:cNvPr id="4" name="Content Placeholder 3"/>
          <p:cNvSpPr>
            <a:spLocks noGrp="1"/>
          </p:cNvSpPr>
          <p:nvPr>
            <p:ph sz="half" idx="1"/>
          </p:nvPr>
        </p:nvSpPr>
        <p:spPr>
          <a:xfrm>
            <a:off x="521673" y="1127896"/>
            <a:ext cx="6256315" cy="4849993"/>
          </a:xfrm>
        </p:spPr>
        <p:txBody>
          <a:bodyPr>
            <a:normAutofit fontScale="77500" lnSpcReduction="20000"/>
          </a:bodyPr>
          <a:lstStyle/>
          <a:p>
            <a:r>
              <a:rPr lang="en-US" dirty="0"/>
              <a:t>Sort by Jurisdiction</a:t>
            </a:r>
          </a:p>
          <a:p>
            <a:pPr lvl="1"/>
            <a:r>
              <a:rPr lang="en-US" dirty="0"/>
              <a:t>Filter for Out of State then enter Out of State for HSR and HSR Group</a:t>
            </a:r>
          </a:p>
          <a:p>
            <a:r>
              <a:rPr lang="en-US" dirty="0"/>
              <a:t>Sort by County and select County not blank and Jurisdiction not out of state</a:t>
            </a:r>
          </a:p>
          <a:p>
            <a:pPr lvl="1"/>
            <a:r>
              <a:rPr lang="en-US" dirty="0"/>
              <a:t>Use VLOOKUP table to assign HSR and HSR group by county</a:t>
            </a:r>
          </a:p>
          <a:p>
            <a:r>
              <a:rPr lang="en-US" dirty="0"/>
              <a:t>Select County is blank</a:t>
            </a:r>
          </a:p>
          <a:p>
            <a:pPr lvl="1"/>
            <a:r>
              <a:rPr lang="en-US" dirty="0"/>
              <a:t>Use VLOOKUP table to assign HSR and HSR group by jurisdiction</a:t>
            </a:r>
          </a:p>
          <a:p>
            <a:r>
              <a:rPr lang="en-US" dirty="0"/>
              <a:t>Remediate missing counties in NEDSS on patient tab of investigation</a:t>
            </a:r>
          </a:p>
          <a:p>
            <a:pPr lvl="1"/>
            <a:r>
              <a:rPr lang="en-US" dirty="0"/>
              <a:t>Patient county</a:t>
            </a:r>
          </a:p>
          <a:p>
            <a:pPr lvl="1"/>
            <a:r>
              <a:rPr lang="en-US" dirty="0"/>
              <a:t>If patient address unknown use county of ordering provider or ordering facility</a:t>
            </a:r>
          </a:p>
          <a:p>
            <a:pPr lvl="1"/>
            <a:r>
              <a:rPr lang="en-US" dirty="0"/>
              <a:t>If provider unknown use county of reporting facility or investigating jurisdiction as appropriate</a:t>
            </a:r>
          </a:p>
          <a:p>
            <a:pPr lvl="1"/>
            <a:r>
              <a:rPr lang="en-US" dirty="0"/>
              <a:t>Do not assign city or zip if patient address is unknown</a:t>
            </a:r>
          </a:p>
          <a:p>
            <a:pPr lvl="1"/>
            <a:endParaRPr lang="en-US" dirty="0"/>
          </a:p>
          <a:p>
            <a:pPr lvl="1"/>
            <a:endParaRPr lang="en-US" dirty="0"/>
          </a:p>
          <a:p>
            <a:endParaRPr lang="en-US" dirty="0"/>
          </a:p>
        </p:txBody>
      </p:sp>
      <p:pic>
        <p:nvPicPr>
          <p:cNvPr id="5" name="Picture 4"/>
          <p:cNvPicPr>
            <a:picLocks noChangeAspect="1"/>
          </p:cNvPicPr>
          <p:nvPr/>
        </p:nvPicPr>
        <p:blipFill rotWithShape="1">
          <a:blip r:embed="rId2"/>
          <a:srcRect l="9517" t="5664" b="-167"/>
          <a:stretch/>
        </p:blipFill>
        <p:spPr>
          <a:xfrm>
            <a:off x="6925351" y="2421082"/>
            <a:ext cx="4359485" cy="3381375"/>
          </a:xfrm>
          <a:prstGeom prst="rect">
            <a:avLst/>
          </a:prstGeom>
        </p:spPr>
      </p:pic>
    </p:spTree>
    <p:extLst>
      <p:ext uri="{BB962C8B-B14F-4D97-AF65-F5344CB8AC3E}">
        <p14:creationId xmlns:p14="http://schemas.microsoft.com/office/powerpoint/2010/main" val="16254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8200" y="1524288"/>
            <a:ext cx="5181600" cy="4351338"/>
          </a:xfrm>
        </p:spPr>
        <p:txBody>
          <a:bodyPr/>
          <a:lstStyle/>
          <a:p>
            <a:r>
              <a:rPr lang="en-US" dirty="0"/>
              <a:t>Use a field for values that does not have blanks – usually a required or system generated field</a:t>
            </a:r>
          </a:p>
          <a:p>
            <a:r>
              <a:rPr lang="en-US" dirty="0"/>
              <a:t>Use page filters or row and column filters as needed</a:t>
            </a:r>
          </a:p>
          <a:p>
            <a:r>
              <a:rPr lang="en-US" dirty="0"/>
              <a:t>Rename labels</a:t>
            </a:r>
          </a:p>
          <a:p>
            <a:endParaRPr lang="en-US" dirty="0"/>
          </a:p>
        </p:txBody>
      </p:sp>
      <p:sp>
        <p:nvSpPr>
          <p:cNvPr id="3" name="Title 2"/>
          <p:cNvSpPr>
            <a:spLocks noGrp="1"/>
          </p:cNvSpPr>
          <p:nvPr>
            <p:ph type="title"/>
          </p:nvPr>
        </p:nvSpPr>
        <p:spPr/>
        <p:txBody>
          <a:bodyPr>
            <a:normAutofit/>
          </a:bodyPr>
          <a:lstStyle/>
          <a:p>
            <a:r>
              <a:rPr lang="en-US" sz="3600" dirty="0"/>
              <a:t>Excel Pivot Table</a:t>
            </a:r>
          </a:p>
        </p:txBody>
      </p:sp>
      <p:sp>
        <p:nvSpPr>
          <p:cNvPr id="4" name="Content Placeholder 3"/>
          <p:cNvSpPr>
            <a:spLocks noGrp="1"/>
          </p:cNvSpPr>
          <p:nvPr>
            <p:ph sz="half" idx="1"/>
          </p:nvPr>
        </p:nvSpPr>
        <p:spPr/>
        <p:txBody>
          <a:bodyPr>
            <a:normAutofit/>
          </a:bodyPr>
          <a:lstStyle/>
          <a:p>
            <a:pPr marL="457200" lvl="1" indent="0">
              <a:buNone/>
            </a:pPr>
            <a:endParaRPr lang="en-US" dirty="0"/>
          </a:p>
          <a:p>
            <a:endParaRPr lang="en-US" dirty="0"/>
          </a:p>
        </p:txBody>
      </p:sp>
      <p:pic>
        <p:nvPicPr>
          <p:cNvPr id="7" name="Picture 6"/>
          <p:cNvPicPr>
            <a:picLocks noChangeAspect="1"/>
          </p:cNvPicPr>
          <p:nvPr/>
        </p:nvPicPr>
        <p:blipFill rotWithShape="1">
          <a:blip r:embed="rId2"/>
          <a:srcRect b="41747"/>
          <a:stretch/>
        </p:blipFill>
        <p:spPr>
          <a:xfrm>
            <a:off x="5758296" y="490538"/>
            <a:ext cx="2628900" cy="3312535"/>
          </a:xfrm>
          <a:prstGeom prst="rect">
            <a:avLst/>
          </a:prstGeom>
        </p:spPr>
      </p:pic>
      <p:pic>
        <p:nvPicPr>
          <p:cNvPr id="8" name="Picture 7"/>
          <p:cNvPicPr>
            <a:picLocks noChangeAspect="1"/>
          </p:cNvPicPr>
          <p:nvPr/>
        </p:nvPicPr>
        <p:blipFill>
          <a:blip r:embed="rId3"/>
          <a:stretch>
            <a:fillRect/>
          </a:stretch>
        </p:blipFill>
        <p:spPr>
          <a:xfrm>
            <a:off x="5114925" y="3624263"/>
            <a:ext cx="6238875" cy="2552700"/>
          </a:xfrm>
          <a:prstGeom prst="rect">
            <a:avLst/>
          </a:prstGeom>
        </p:spPr>
      </p:pic>
      <p:pic>
        <p:nvPicPr>
          <p:cNvPr id="9" name="Picture 8"/>
          <p:cNvPicPr>
            <a:picLocks noChangeAspect="1"/>
          </p:cNvPicPr>
          <p:nvPr/>
        </p:nvPicPr>
        <p:blipFill rotWithShape="1">
          <a:blip r:embed="rId2"/>
          <a:srcRect t="58814"/>
          <a:stretch/>
        </p:blipFill>
        <p:spPr>
          <a:xfrm>
            <a:off x="8387196" y="975807"/>
            <a:ext cx="2628900" cy="2341995"/>
          </a:xfrm>
          <a:prstGeom prst="rect">
            <a:avLst/>
          </a:prstGeom>
        </p:spPr>
      </p:pic>
    </p:spTree>
    <p:extLst>
      <p:ext uri="{BB962C8B-B14F-4D97-AF65-F5344CB8AC3E}">
        <p14:creationId xmlns:p14="http://schemas.microsoft.com/office/powerpoint/2010/main" val="216222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8200" y="1524288"/>
            <a:ext cx="5181600" cy="4351338"/>
          </a:xfrm>
        </p:spPr>
        <p:txBody>
          <a:bodyPr/>
          <a:lstStyle/>
          <a:p>
            <a:r>
              <a:rPr lang="en-US" dirty="0"/>
              <a:t>Stack rows</a:t>
            </a:r>
          </a:p>
          <a:p>
            <a:r>
              <a:rPr lang="en-US" dirty="0"/>
              <a:t>Generate line list for any</a:t>
            </a:r>
            <a:br>
              <a:rPr lang="en-US" dirty="0"/>
            </a:br>
            <a:r>
              <a:rPr lang="en-US" dirty="0"/>
              <a:t>subset by right clicking on cell</a:t>
            </a:r>
          </a:p>
          <a:p>
            <a:endParaRPr lang="en-US" dirty="0"/>
          </a:p>
        </p:txBody>
      </p:sp>
      <p:sp>
        <p:nvSpPr>
          <p:cNvPr id="3" name="Title 2"/>
          <p:cNvSpPr>
            <a:spLocks noGrp="1"/>
          </p:cNvSpPr>
          <p:nvPr>
            <p:ph type="title"/>
          </p:nvPr>
        </p:nvSpPr>
        <p:spPr/>
        <p:txBody>
          <a:bodyPr>
            <a:normAutofit/>
          </a:bodyPr>
          <a:lstStyle/>
          <a:p>
            <a:r>
              <a:rPr lang="en-US" sz="3600" dirty="0"/>
              <a:t>Excel Pivot Table – Stacked Rows</a:t>
            </a:r>
          </a:p>
        </p:txBody>
      </p:sp>
      <p:pic>
        <p:nvPicPr>
          <p:cNvPr id="2" name="Picture 1"/>
          <p:cNvPicPr>
            <a:picLocks noChangeAspect="1"/>
          </p:cNvPicPr>
          <p:nvPr/>
        </p:nvPicPr>
        <p:blipFill>
          <a:blip r:embed="rId2"/>
          <a:stretch>
            <a:fillRect/>
          </a:stretch>
        </p:blipFill>
        <p:spPr>
          <a:xfrm>
            <a:off x="5505018" y="1236951"/>
            <a:ext cx="6315075" cy="463867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2791" y="2119744"/>
            <a:ext cx="335973" cy="335973"/>
          </a:xfrm>
          <a:prstGeom prst="rect">
            <a:avLst/>
          </a:prstGeom>
        </p:spPr>
      </p:pic>
      <p:pic>
        <p:nvPicPr>
          <p:cNvPr id="13" name="Picture 12"/>
          <p:cNvPicPr>
            <a:picLocks noChangeAspect="1"/>
          </p:cNvPicPr>
          <p:nvPr/>
        </p:nvPicPr>
        <p:blipFill>
          <a:blip r:embed="rId4"/>
          <a:stretch>
            <a:fillRect/>
          </a:stretch>
        </p:blipFill>
        <p:spPr>
          <a:xfrm>
            <a:off x="499847" y="3337214"/>
            <a:ext cx="5343525" cy="1866900"/>
          </a:xfrm>
          <a:prstGeom prst="rect">
            <a:avLst/>
          </a:prstGeom>
        </p:spPr>
      </p:pic>
    </p:spTree>
    <p:extLst>
      <p:ext uri="{BB962C8B-B14F-4D97-AF65-F5344CB8AC3E}">
        <p14:creationId xmlns:p14="http://schemas.microsoft.com/office/powerpoint/2010/main" val="37193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838200" y="1524288"/>
            <a:ext cx="5181600" cy="4351338"/>
          </a:xfrm>
        </p:spPr>
        <p:txBody>
          <a:bodyPr/>
          <a:lstStyle/>
          <a:p>
            <a:r>
              <a:rPr lang="en-US" dirty="0"/>
              <a:t>Percentage or row, column, or total</a:t>
            </a:r>
          </a:p>
          <a:p>
            <a:pPr lvl="1"/>
            <a:r>
              <a:rPr lang="en-US" dirty="0"/>
              <a:t>Value – condition x 2</a:t>
            </a:r>
          </a:p>
          <a:p>
            <a:pPr lvl="1"/>
            <a:r>
              <a:rPr lang="en-US" dirty="0"/>
              <a:t>Select cell in 2</a:t>
            </a:r>
            <a:r>
              <a:rPr lang="en-US" baseline="30000" dirty="0"/>
              <a:t>nd</a:t>
            </a:r>
            <a:r>
              <a:rPr lang="en-US" dirty="0"/>
              <a:t> column for pertussis, </a:t>
            </a:r>
            <a:r>
              <a:rPr lang="en-US" dirty="0" err="1"/>
              <a:t>rt</a:t>
            </a:r>
            <a:r>
              <a:rPr lang="en-US" dirty="0"/>
              <a:t> click, show values as, % of column total</a:t>
            </a:r>
          </a:p>
          <a:p>
            <a:pPr lvl="1"/>
            <a:r>
              <a:rPr lang="en-US" dirty="0"/>
              <a:t>Rename columns Count and Percent; format % to 1 decimal</a:t>
            </a:r>
          </a:p>
          <a:p>
            <a:endParaRPr lang="en-US" dirty="0"/>
          </a:p>
        </p:txBody>
      </p:sp>
      <p:sp>
        <p:nvSpPr>
          <p:cNvPr id="3" name="Title 2"/>
          <p:cNvSpPr>
            <a:spLocks noGrp="1"/>
          </p:cNvSpPr>
          <p:nvPr>
            <p:ph type="title"/>
          </p:nvPr>
        </p:nvSpPr>
        <p:spPr/>
        <p:txBody>
          <a:bodyPr>
            <a:normAutofit/>
          </a:bodyPr>
          <a:lstStyle/>
          <a:p>
            <a:r>
              <a:rPr lang="en-US" sz="3600" dirty="0"/>
              <a:t>Excel Pivot Table - Percentage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2791" y="2119744"/>
            <a:ext cx="335973" cy="3359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64482842"/>
              </p:ext>
            </p:extLst>
          </p:nvPr>
        </p:nvGraphicFramePr>
        <p:xfrm>
          <a:off x="6371936" y="1613359"/>
          <a:ext cx="4394200" cy="3662934"/>
        </p:xfrm>
        <a:graphic>
          <a:graphicData uri="http://schemas.openxmlformats.org/drawingml/2006/table">
            <a:tbl>
              <a:tblPr firstRow="1" firstCol="1" bandRow="1">
                <a:tableStyleId>{69012ECD-51FC-41F1-AA8D-1B2483CD663E}</a:tableStyleId>
              </a:tblPr>
              <a:tblGrid>
                <a:gridCol w="850900">
                  <a:extLst>
                    <a:ext uri="{9D8B030D-6E8A-4147-A177-3AD203B41FA5}">
                      <a16:colId xmlns:a16="http://schemas.microsoft.com/office/drawing/2014/main" val="20000"/>
                    </a:ext>
                  </a:extLst>
                </a:gridCol>
                <a:gridCol w="695037">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924791">
                  <a:extLst>
                    <a:ext uri="{9D8B030D-6E8A-4147-A177-3AD203B41FA5}">
                      <a16:colId xmlns:a16="http://schemas.microsoft.com/office/drawing/2014/main" val="20003"/>
                    </a:ext>
                  </a:extLst>
                </a:gridCol>
                <a:gridCol w="894772">
                  <a:extLst>
                    <a:ext uri="{9D8B030D-6E8A-4147-A177-3AD203B41FA5}">
                      <a16:colId xmlns:a16="http://schemas.microsoft.com/office/drawing/2014/main" val="20004"/>
                    </a:ext>
                  </a:extLst>
                </a:gridCol>
              </a:tblGrid>
              <a:tr h="190500">
                <a:tc>
                  <a:txBody>
                    <a:bodyPr/>
                    <a:lstStyle/>
                    <a:p>
                      <a:pPr>
                        <a:lnSpc>
                          <a:spcPct val="115000"/>
                        </a:lnSpc>
                      </a:pPr>
                      <a:endParaRPr lang="en-US" sz="110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1100">
                          <a:effectLst/>
                        </a:rPr>
                        <a:t>Pertussis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1100" dirty="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1100" dirty="0">
                          <a:effectLst/>
                        </a:rPr>
                        <a:t>Varicella (Chickenpox)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1100">
                        <a:effectLst/>
                        <a:latin typeface="Calibri" panose="020F0502020204030204" pitchFamily="34" charset="0"/>
                      </a:endParaRPr>
                    </a:p>
                  </a:txBody>
                  <a:tcPr marL="68580" marR="68580" marT="0" marB="0" anchor="b"/>
                </a:tc>
                <a:extLst>
                  <a:ext uri="{0D108BD9-81ED-4DB2-BD59-A6C34878D82A}">
                    <a16:rowId xmlns:a16="http://schemas.microsoft.com/office/drawing/2014/main" val="10000"/>
                  </a:ext>
                </a:extLst>
              </a:tr>
              <a:tr h="190500">
                <a:tc>
                  <a:txBody>
                    <a:bodyPr/>
                    <a:lstStyle/>
                    <a:p>
                      <a:pPr marL="0" marR="0">
                        <a:lnSpc>
                          <a:spcPct val="115000"/>
                        </a:lnSpc>
                        <a:spcBef>
                          <a:spcPts val="0"/>
                        </a:spcBef>
                        <a:spcAft>
                          <a:spcPts val="0"/>
                        </a:spcAft>
                      </a:pPr>
                      <a:r>
                        <a:rPr lang="en-US" sz="1100">
                          <a:effectLst/>
                        </a:rPr>
                        <a:t>Age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a:effectLst/>
                        </a:rPr>
                        <a:t>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a:effectLst/>
                        </a:rPr>
                        <a:t>Percent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a:effectLst/>
                        </a:rPr>
                        <a:t>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a:effectLst/>
                        </a:rPr>
                        <a:t>Percent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90500">
                <a:tc>
                  <a:txBody>
                    <a:bodyPr/>
                    <a:lstStyle/>
                    <a:p>
                      <a:pPr marL="0" marR="0">
                        <a:lnSpc>
                          <a:spcPct val="115000"/>
                        </a:lnSpc>
                        <a:spcBef>
                          <a:spcPts val="0"/>
                        </a:spcBef>
                        <a:spcAft>
                          <a:spcPts val="0"/>
                        </a:spcAft>
                      </a:pPr>
                      <a:r>
                        <a:rPr lang="en-US" sz="1100">
                          <a:effectLst/>
                        </a:rPr>
                        <a:t>&lt;1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90500">
                <a:tc>
                  <a:txBody>
                    <a:bodyPr/>
                    <a:lstStyle/>
                    <a:p>
                      <a:pPr marL="0" marR="0">
                        <a:lnSpc>
                          <a:spcPct val="115000"/>
                        </a:lnSpc>
                        <a:spcBef>
                          <a:spcPts val="0"/>
                        </a:spcBef>
                        <a:spcAft>
                          <a:spcPts val="0"/>
                        </a:spcAft>
                      </a:pPr>
                      <a:r>
                        <a:rPr lang="en-US" sz="1100">
                          <a:effectLst/>
                        </a:rPr>
                        <a:t>01-04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190500">
                <a:tc>
                  <a:txBody>
                    <a:bodyPr/>
                    <a:lstStyle/>
                    <a:p>
                      <a:pPr marL="0" marR="0">
                        <a:lnSpc>
                          <a:spcPct val="115000"/>
                        </a:lnSpc>
                        <a:spcBef>
                          <a:spcPts val="0"/>
                        </a:spcBef>
                        <a:spcAft>
                          <a:spcPts val="0"/>
                        </a:spcAft>
                      </a:pPr>
                      <a:r>
                        <a:rPr lang="en-US" sz="1100">
                          <a:effectLst/>
                        </a:rPr>
                        <a:t>05-09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190500">
                <a:tc>
                  <a:txBody>
                    <a:bodyPr/>
                    <a:lstStyle/>
                    <a:p>
                      <a:pPr marL="0" marR="0">
                        <a:lnSpc>
                          <a:spcPct val="115000"/>
                        </a:lnSpc>
                        <a:spcBef>
                          <a:spcPts val="0"/>
                        </a:spcBef>
                        <a:spcAft>
                          <a:spcPts val="0"/>
                        </a:spcAft>
                      </a:pPr>
                      <a:r>
                        <a:rPr lang="en-US" sz="1100">
                          <a:effectLst/>
                        </a:rPr>
                        <a:t>10-14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190500">
                <a:tc>
                  <a:txBody>
                    <a:bodyPr/>
                    <a:lstStyle/>
                    <a:p>
                      <a:pPr marL="0" marR="0">
                        <a:lnSpc>
                          <a:spcPct val="115000"/>
                        </a:lnSpc>
                        <a:spcBef>
                          <a:spcPts val="0"/>
                        </a:spcBef>
                        <a:spcAft>
                          <a:spcPts val="0"/>
                        </a:spcAft>
                      </a:pPr>
                      <a:r>
                        <a:rPr lang="en-US" sz="1100">
                          <a:effectLst/>
                        </a:rPr>
                        <a:t>15-19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190500">
                <a:tc>
                  <a:txBody>
                    <a:bodyPr/>
                    <a:lstStyle/>
                    <a:p>
                      <a:pPr marL="0" marR="0">
                        <a:lnSpc>
                          <a:spcPct val="115000"/>
                        </a:lnSpc>
                        <a:spcBef>
                          <a:spcPts val="0"/>
                        </a:spcBef>
                        <a:spcAft>
                          <a:spcPts val="0"/>
                        </a:spcAft>
                      </a:pPr>
                      <a:r>
                        <a:rPr lang="en-US" sz="1100">
                          <a:effectLst/>
                        </a:rPr>
                        <a:t>20-24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190500">
                <a:tc>
                  <a:txBody>
                    <a:bodyPr/>
                    <a:lstStyle/>
                    <a:p>
                      <a:pPr marL="0" marR="0">
                        <a:lnSpc>
                          <a:spcPct val="115000"/>
                        </a:lnSpc>
                        <a:spcBef>
                          <a:spcPts val="0"/>
                        </a:spcBef>
                        <a:spcAft>
                          <a:spcPts val="0"/>
                        </a:spcAft>
                      </a:pPr>
                      <a:r>
                        <a:rPr lang="en-US" sz="1100">
                          <a:effectLst/>
                        </a:rPr>
                        <a:t>25-29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190500">
                <a:tc>
                  <a:txBody>
                    <a:bodyPr/>
                    <a:lstStyle/>
                    <a:p>
                      <a:pPr marL="0" marR="0">
                        <a:lnSpc>
                          <a:spcPct val="115000"/>
                        </a:lnSpc>
                        <a:spcBef>
                          <a:spcPts val="0"/>
                        </a:spcBef>
                        <a:spcAft>
                          <a:spcPts val="0"/>
                        </a:spcAft>
                      </a:pPr>
                      <a:r>
                        <a:rPr lang="en-US" sz="1100">
                          <a:effectLst/>
                        </a:rPr>
                        <a:t>30-34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190500">
                <a:tc>
                  <a:txBody>
                    <a:bodyPr/>
                    <a:lstStyle/>
                    <a:p>
                      <a:pPr marL="0" marR="0">
                        <a:lnSpc>
                          <a:spcPct val="115000"/>
                        </a:lnSpc>
                        <a:spcBef>
                          <a:spcPts val="0"/>
                        </a:spcBef>
                        <a:spcAft>
                          <a:spcPts val="0"/>
                        </a:spcAft>
                      </a:pPr>
                      <a:r>
                        <a:rPr lang="en-US" sz="1100">
                          <a:effectLst/>
                        </a:rPr>
                        <a:t>35-39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190500">
                <a:tc>
                  <a:txBody>
                    <a:bodyPr/>
                    <a:lstStyle/>
                    <a:p>
                      <a:pPr marL="0" marR="0">
                        <a:lnSpc>
                          <a:spcPct val="115000"/>
                        </a:lnSpc>
                        <a:spcBef>
                          <a:spcPts val="0"/>
                        </a:spcBef>
                        <a:spcAft>
                          <a:spcPts val="0"/>
                        </a:spcAft>
                      </a:pPr>
                      <a:r>
                        <a:rPr lang="en-US" sz="1100">
                          <a:effectLst/>
                        </a:rPr>
                        <a:t>40-44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190500">
                <a:tc>
                  <a:txBody>
                    <a:bodyPr/>
                    <a:lstStyle/>
                    <a:p>
                      <a:pPr marL="0" marR="0">
                        <a:lnSpc>
                          <a:spcPct val="115000"/>
                        </a:lnSpc>
                        <a:spcBef>
                          <a:spcPts val="0"/>
                        </a:spcBef>
                        <a:spcAft>
                          <a:spcPts val="0"/>
                        </a:spcAft>
                      </a:pPr>
                      <a:r>
                        <a:rPr lang="en-US" sz="1100">
                          <a:effectLst/>
                        </a:rPr>
                        <a:t>45-49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190500">
                <a:tc>
                  <a:txBody>
                    <a:bodyPr/>
                    <a:lstStyle/>
                    <a:p>
                      <a:pPr marL="0" marR="0">
                        <a:lnSpc>
                          <a:spcPct val="115000"/>
                        </a:lnSpc>
                        <a:spcBef>
                          <a:spcPts val="0"/>
                        </a:spcBef>
                        <a:spcAft>
                          <a:spcPts val="0"/>
                        </a:spcAft>
                      </a:pPr>
                      <a:r>
                        <a:rPr lang="en-US" sz="1100">
                          <a:effectLst/>
                        </a:rPr>
                        <a:t>50-54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190500">
                <a:tc>
                  <a:txBody>
                    <a:bodyPr/>
                    <a:lstStyle/>
                    <a:p>
                      <a:pPr marL="0" marR="0">
                        <a:lnSpc>
                          <a:spcPct val="115000"/>
                        </a:lnSpc>
                        <a:spcBef>
                          <a:spcPts val="0"/>
                        </a:spcBef>
                        <a:spcAft>
                          <a:spcPts val="0"/>
                        </a:spcAft>
                      </a:pPr>
                      <a:r>
                        <a:rPr lang="en-US" sz="1100">
                          <a:effectLst/>
                        </a:rPr>
                        <a:t>55-59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190500">
                <a:tc>
                  <a:txBody>
                    <a:bodyPr/>
                    <a:lstStyle/>
                    <a:p>
                      <a:pPr marL="0" marR="0">
                        <a:lnSpc>
                          <a:spcPct val="115000"/>
                        </a:lnSpc>
                        <a:spcBef>
                          <a:spcPts val="0"/>
                        </a:spcBef>
                        <a:spcAft>
                          <a:spcPts val="0"/>
                        </a:spcAft>
                      </a:pPr>
                      <a:r>
                        <a:rPr lang="en-US" sz="1100">
                          <a:effectLst/>
                        </a:rPr>
                        <a:t>60-64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190500">
                <a:tc>
                  <a:txBody>
                    <a:bodyPr/>
                    <a:lstStyle/>
                    <a:p>
                      <a:pPr marL="0" marR="0">
                        <a:lnSpc>
                          <a:spcPct val="115000"/>
                        </a:lnSpc>
                        <a:spcBef>
                          <a:spcPts val="0"/>
                        </a:spcBef>
                        <a:spcAft>
                          <a:spcPts val="0"/>
                        </a:spcAft>
                      </a:pPr>
                      <a:r>
                        <a:rPr lang="en-US" sz="1100">
                          <a:effectLst/>
                        </a:rPr>
                        <a:t>65+ Yr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190500">
                <a:tc>
                  <a:txBody>
                    <a:bodyPr/>
                    <a:lstStyle/>
                    <a:p>
                      <a:pPr marL="0" marR="0">
                        <a:lnSpc>
                          <a:spcPct val="115000"/>
                        </a:lnSpc>
                        <a:spcBef>
                          <a:spcPts val="0"/>
                        </a:spcBef>
                        <a:spcAft>
                          <a:spcPts val="0"/>
                        </a:spcAft>
                      </a:pPr>
                      <a:r>
                        <a:rPr lang="en-US" sz="1100">
                          <a:effectLst/>
                        </a:rPr>
                        <a:t>Grand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a:effectLst/>
                        </a:rPr>
                        <a:t>1460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100" dirty="0">
                          <a:effectLst/>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921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148944" y="1326857"/>
            <a:ext cx="4204855" cy="4351338"/>
          </a:xfrm>
        </p:spPr>
        <p:txBody>
          <a:bodyPr>
            <a:normAutofit/>
          </a:bodyPr>
          <a:lstStyle/>
          <a:p>
            <a:pPr lvl="1"/>
            <a:r>
              <a:rPr lang="en-US" sz="2000" dirty="0"/>
              <a:t>Show creating line graph from pivot table; switch row and column (</a:t>
            </a:r>
            <a:r>
              <a:rPr lang="en-US" sz="2000" dirty="0" err="1"/>
              <a:t>rt</a:t>
            </a:r>
            <a:r>
              <a:rPr lang="en-US" sz="2000" dirty="0"/>
              <a:t> click, select data, switch)</a:t>
            </a:r>
          </a:p>
          <a:p>
            <a:pPr lvl="1"/>
            <a:r>
              <a:rPr lang="en-US" sz="2000" dirty="0"/>
              <a:t>Hide all field buttons on chart</a:t>
            </a:r>
          </a:p>
          <a:p>
            <a:pPr lvl="1"/>
            <a:r>
              <a:rPr lang="en-US" sz="2000" dirty="0"/>
              <a:t>Add title and axis titles (Design, Add Chart Element)</a:t>
            </a:r>
          </a:p>
          <a:p>
            <a:endParaRPr lang="en-US" dirty="0"/>
          </a:p>
        </p:txBody>
      </p:sp>
      <p:sp>
        <p:nvSpPr>
          <p:cNvPr id="3" name="Title 2"/>
          <p:cNvSpPr>
            <a:spLocks noGrp="1"/>
          </p:cNvSpPr>
          <p:nvPr>
            <p:ph type="title"/>
          </p:nvPr>
        </p:nvSpPr>
        <p:spPr/>
        <p:txBody>
          <a:bodyPr>
            <a:normAutofit/>
          </a:bodyPr>
          <a:lstStyle/>
          <a:p>
            <a:r>
              <a:rPr lang="en-US" sz="3600" dirty="0"/>
              <a:t>Excel Pivot Table - Charts</a:t>
            </a:r>
          </a:p>
        </p:txBody>
      </p:sp>
      <p:sp>
        <p:nvSpPr>
          <p:cNvPr id="6" name="Content Placeholder 5"/>
          <p:cNvSpPr>
            <a:spLocks noGrp="1"/>
          </p:cNvSpPr>
          <p:nvPr>
            <p:ph sz="half" idx="1"/>
          </p:nvPr>
        </p:nvSpPr>
        <p:spPr>
          <a:xfrm>
            <a:off x="838199" y="1326857"/>
            <a:ext cx="6144492" cy="4351338"/>
          </a:xfrm>
        </p:spPr>
        <p:txBody>
          <a:bodyPr>
            <a:normAutofit/>
          </a:bodyPr>
          <a:lstStyle/>
          <a:p>
            <a:r>
              <a:rPr lang="en-US" dirty="0"/>
              <a:t>Graph food and water borne conditions by event month</a:t>
            </a:r>
          </a:p>
          <a:p>
            <a:pPr lvl="1"/>
            <a:r>
              <a:rPr lang="en-US" sz="2000" dirty="0"/>
              <a:t>Use program area filter</a:t>
            </a:r>
          </a:p>
          <a:p>
            <a:pPr lvl="1"/>
            <a:r>
              <a:rPr lang="en-US" sz="2000" dirty="0"/>
              <a:t>Use jurisdiction filter to look at each jurisdiction</a:t>
            </a:r>
          </a:p>
          <a:p>
            <a:pPr lvl="1"/>
            <a:r>
              <a:rPr lang="en-US" sz="2000" dirty="0"/>
              <a:t>Pivot table: Filters – Program Area and Jurisdiction, Row- Event Month, Column and Value – Condition</a:t>
            </a:r>
          </a:p>
          <a:p>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2791" y="2119744"/>
            <a:ext cx="335973" cy="335973"/>
          </a:xfrm>
          <a:prstGeom prst="rect">
            <a:avLst/>
          </a:prstGeom>
        </p:spPr>
      </p:pic>
      <p:graphicFrame>
        <p:nvGraphicFramePr>
          <p:cNvPr id="7" name="Chart 6"/>
          <p:cNvGraphicFramePr/>
          <p:nvPr>
            <p:extLst>
              <p:ext uri="{D42A27DB-BD31-4B8C-83A1-F6EECF244321}">
                <p14:modId xmlns:p14="http://schemas.microsoft.com/office/powerpoint/2010/main" val="3995744852"/>
              </p:ext>
            </p:extLst>
          </p:nvPr>
        </p:nvGraphicFramePr>
        <p:xfrm>
          <a:off x="1236518" y="3543300"/>
          <a:ext cx="8416637" cy="2545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9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761116" y="2886079"/>
            <a:ext cx="457200" cy="647700"/>
          </a:xfrm>
          <a:prstGeom prst="rect">
            <a:avLst/>
          </a:prstGeom>
        </p:spPr>
      </p:pic>
      <p:sp>
        <p:nvSpPr>
          <p:cNvPr id="2" name="Content Placeholder 1"/>
          <p:cNvSpPr>
            <a:spLocks noGrp="1"/>
          </p:cNvSpPr>
          <p:nvPr>
            <p:ph sz="half" idx="2"/>
          </p:nvPr>
        </p:nvSpPr>
        <p:spPr>
          <a:xfrm>
            <a:off x="6172200" y="1230379"/>
            <a:ext cx="5369947" cy="4351338"/>
          </a:xfrm>
        </p:spPr>
        <p:txBody>
          <a:bodyPr>
            <a:normAutofit fontScale="92500" lnSpcReduction="10000"/>
          </a:bodyPr>
          <a:lstStyle/>
          <a:p>
            <a:r>
              <a:rPr lang="en-US" dirty="0"/>
              <a:t>Import into Access</a:t>
            </a:r>
          </a:p>
          <a:p>
            <a:pPr lvl="1">
              <a:spcBef>
                <a:spcPts val="1200"/>
              </a:spcBef>
            </a:pPr>
            <a:r>
              <a:rPr lang="en-US" dirty="0"/>
              <a:t>Open/Create Access database</a:t>
            </a:r>
          </a:p>
          <a:p>
            <a:pPr lvl="1">
              <a:spcBef>
                <a:spcPts val="1200"/>
              </a:spcBef>
            </a:pPr>
            <a:r>
              <a:rPr lang="en-US" dirty="0">
                <a:solidFill>
                  <a:srgbClr val="C00000"/>
                </a:solidFill>
              </a:rPr>
              <a:t>External Data tab </a:t>
            </a:r>
          </a:p>
          <a:p>
            <a:pPr lvl="1">
              <a:spcBef>
                <a:spcPts val="1800"/>
              </a:spcBef>
            </a:pPr>
            <a:r>
              <a:rPr lang="en-US" dirty="0">
                <a:solidFill>
                  <a:srgbClr val="00B050"/>
                </a:solidFill>
              </a:rPr>
              <a:t>Excel</a:t>
            </a:r>
          </a:p>
          <a:p>
            <a:pPr lvl="1">
              <a:spcBef>
                <a:spcPts val="2000"/>
              </a:spcBef>
            </a:pPr>
            <a:r>
              <a:rPr lang="en-US" dirty="0">
                <a:solidFill>
                  <a:srgbClr val="0070C0"/>
                </a:solidFill>
              </a:rPr>
              <a:t>Browse</a:t>
            </a:r>
          </a:p>
          <a:p>
            <a:pPr lvl="2">
              <a:spcBef>
                <a:spcPts val="0"/>
              </a:spcBef>
            </a:pPr>
            <a:r>
              <a:rPr lang="en-US" dirty="0">
                <a:solidFill>
                  <a:schemeClr val="bg2">
                    <a:lumMod val="50000"/>
                  </a:schemeClr>
                </a:solidFill>
              </a:rPr>
              <a:t>Select file</a:t>
            </a:r>
          </a:p>
          <a:p>
            <a:pPr lvl="2">
              <a:spcBef>
                <a:spcPts val="0"/>
              </a:spcBef>
            </a:pPr>
            <a:r>
              <a:rPr lang="en-US" dirty="0">
                <a:solidFill>
                  <a:schemeClr val="bg2">
                    <a:lumMod val="50000"/>
                  </a:schemeClr>
                </a:solidFill>
              </a:rPr>
              <a:t>OK</a:t>
            </a:r>
          </a:p>
          <a:p>
            <a:pPr lvl="1"/>
            <a:endParaRPr lang="en-US" dirty="0">
              <a:solidFill>
                <a:schemeClr val="accent4">
                  <a:lumMod val="60000"/>
                  <a:lumOff val="40000"/>
                </a:schemeClr>
              </a:solidFill>
            </a:endParaRPr>
          </a:p>
          <a:p>
            <a:pPr lvl="1"/>
            <a:endParaRPr lang="en-US" dirty="0">
              <a:solidFill>
                <a:srgbClr val="C00000"/>
              </a:solidFill>
            </a:endParaRPr>
          </a:p>
        </p:txBody>
      </p:sp>
      <p:sp>
        <p:nvSpPr>
          <p:cNvPr id="3" name="Title 2"/>
          <p:cNvSpPr>
            <a:spLocks noGrp="1"/>
          </p:cNvSpPr>
          <p:nvPr>
            <p:ph type="title"/>
          </p:nvPr>
        </p:nvSpPr>
        <p:spPr/>
        <p:txBody>
          <a:bodyPr>
            <a:normAutofit/>
          </a:bodyPr>
          <a:lstStyle/>
          <a:p>
            <a:r>
              <a:rPr lang="en-US" sz="3600" dirty="0"/>
              <a:t>Using NEDSS Report Data in Access</a:t>
            </a:r>
          </a:p>
        </p:txBody>
      </p:sp>
      <p:sp>
        <p:nvSpPr>
          <p:cNvPr id="4" name="Content Placeholder 3"/>
          <p:cNvSpPr>
            <a:spLocks noGrp="1"/>
          </p:cNvSpPr>
          <p:nvPr>
            <p:ph sz="half" idx="1"/>
          </p:nvPr>
        </p:nvSpPr>
        <p:spPr>
          <a:xfrm>
            <a:off x="521675" y="1412373"/>
            <a:ext cx="5334000" cy="4656138"/>
          </a:xfrm>
        </p:spPr>
        <p:txBody>
          <a:bodyPr>
            <a:normAutofit fontScale="92500" lnSpcReduction="10000"/>
          </a:bodyPr>
          <a:lstStyle/>
          <a:p>
            <a:r>
              <a:rPr lang="en-US" dirty="0"/>
              <a:t>Prepare data for import</a:t>
            </a:r>
          </a:p>
          <a:p>
            <a:pPr lvl="1"/>
            <a:r>
              <a:rPr lang="en-US" dirty="0"/>
              <a:t>Run report data -&gt; CSV file exported</a:t>
            </a:r>
          </a:p>
          <a:p>
            <a:pPr lvl="1"/>
            <a:r>
              <a:rPr lang="en-US" dirty="0"/>
              <a:t>Expand fields</a:t>
            </a:r>
          </a:p>
          <a:p>
            <a:pPr lvl="2"/>
            <a:r>
              <a:rPr lang="en-US" dirty="0"/>
              <a:t>Click in upper left-hand corner to select all data and double click a column divider</a:t>
            </a:r>
          </a:p>
          <a:p>
            <a:pPr lvl="1"/>
            <a:r>
              <a:rPr lang="en-US" dirty="0"/>
              <a:t>Format dates</a:t>
            </a:r>
          </a:p>
          <a:p>
            <a:pPr lvl="2"/>
            <a:r>
              <a:rPr lang="en-US" dirty="0"/>
              <a:t>Select first column with date, right click, format cells, select top data format </a:t>
            </a:r>
          </a:p>
          <a:p>
            <a:pPr lvl="2"/>
            <a:r>
              <a:rPr lang="en-US" dirty="0"/>
              <a:t>Select other date columns and use F4 (repeat last action key) to format</a:t>
            </a:r>
          </a:p>
          <a:p>
            <a:pPr lvl="1"/>
            <a:r>
              <a:rPr lang="en-US" dirty="0"/>
              <a:t>Delete extension on Zip Code</a:t>
            </a:r>
          </a:p>
          <a:p>
            <a:pPr lvl="2"/>
            <a:r>
              <a:rPr lang="en-US" dirty="0"/>
              <a:t>Use Find and Replace (Crtrl H), </a:t>
            </a:r>
            <a:br>
              <a:rPr lang="en-US" dirty="0"/>
            </a:br>
            <a:r>
              <a:rPr lang="en-US" dirty="0"/>
              <a:t>find “-****” and replace with nothing</a:t>
            </a:r>
          </a:p>
          <a:p>
            <a:pPr lvl="1"/>
            <a:r>
              <a:rPr lang="en-US" dirty="0"/>
              <a:t>Save as Excel file</a:t>
            </a:r>
          </a:p>
        </p:txBody>
      </p:sp>
      <p:pic>
        <p:nvPicPr>
          <p:cNvPr id="5" name="Picture 4"/>
          <p:cNvPicPr>
            <a:picLocks noChangeAspect="1"/>
          </p:cNvPicPr>
          <p:nvPr/>
        </p:nvPicPr>
        <p:blipFill rotWithShape="1">
          <a:blip r:embed="rId3"/>
          <a:srcRect t="27143" r="44601" b="20216"/>
          <a:stretch/>
        </p:blipFill>
        <p:spPr>
          <a:xfrm>
            <a:off x="5220368" y="3863728"/>
            <a:ext cx="1087005" cy="175492"/>
          </a:xfrm>
          <a:prstGeom prst="rect">
            <a:avLst/>
          </a:prstGeom>
        </p:spPr>
      </p:pic>
      <p:pic>
        <p:nvPicPr>
          <p:cNvPr id="6" name="Picture 5"/>
          <p:cNvPicPr>
            <a:picLocks noChangeAspect="1"/>
          </p:cNvPicPr>
          <p:nvPr/>
        </p:nvPicPr>
        <p:blipFill rotWithShape="1">
          <a:blip r:embed="rId3"/>
          <a:srcRect l="60812" b="-563"/>
          <a:stretch/>
        </p:blipFill>
        <p:spPr>
          <a:xfrm>
            <a:off x="5625088" y="3922081"/>
            <a:ext cx="768928" cy="335253"/>
          </a:xfrm>
          <a:prstGeom prst="rect">
            <a:avLst/>
          </a:prstGeom>
        </p:spPr>
      </p:pic>
      <p:pic>
        <p:nvPicPr>
          <p:cNvPr id="7" name="Picture 6"/>
          <p:cNvPicPr>
            <a:picLocks noChangeAspect="1"/>
          </p:cNvPicPr>
          <p:nvPr/>
        </p:nvPicPr>
        <p:blipFill>
          <a:blip r:embed="rId4"/>
          <a:stretch>
            <a:fillRect/>
          </a:stretch>
        </p:blipFill>
        <p:spPr>
          <a:xfrm>
            <a:off x="7218231" y="2627751"/>
            <a:ext cx="3533775" cy="228600"/>
          </a:xfrm>
          <a:prstGeom prst="rect">
            <a:avLst/>
          </a:prstGeom>
        </p:spPr>
      </p:pic>
      <p:pic>
        <p:nvPicPr>
          <p:cNvPr id="9" name="Picture 8"/>
          <p:cNvPicPr>
            <a:picLocks noChangeAspect="1"/>
          </p:cNvPicPr>
          <p:nvPr/>
        </p:nvPicPr>
        <p:blipFill>
          <a:blip r:embed="rId5"/>
          <a:stretch>
            <a:fillRect/>
          </a:stretch>
        </p:blipFill>
        <p:spPr>
          <a:xfrm>
            <a:off x="8476579" y="3342626"/>
            <a:ext cx="3373321" cy="1317336"/>
          </a:xfrm>
          <a:prstGeom prst="rect">
            <a:avLst/>
          </a:prstGeom>
        </p:spPr>
      </p:pic>
      <p:pic>
        <p:nvPicPr>
          <p:cNvPr id="10" name="Picture 9"/>
          <p:cNvPicPr>
            <a:picLocks noChangeAspect="1"/>
          </p:cNvPicPr>
          <p:nvPr/>
        </p:nvPicPr>
        <p:blipFill rotWithShape="1">
          <a:blip r:embed="rId6"/>
          <a:srcRect r="15587" b="17598"/>
          <a:stretch/>
        </p:blipFill>
        <p:spPr>
          <a:xfrm>
            <a:off x="6661464" y="4745057"/>
            <a:ext cx="2186973" cy="345351"/>
          </a:xfrm>
          <a:prstGeom prst="rect">
            <a:avLst/>
          </a:prstGeom>
        </p:spPr>
      </p:pic>
      <p:pic>
        <p:nvPicPr>
          <p:cNvPr id="12" name="Picture 11"/>
          <p:cNvPicPr>
            <a:picLocks noChangeAspect="1"/>
          </p:cNvPicPr>
          <p:nvPr/>
        </p:nvPicPr>
        <p:blipFill rotWithShape="1">
          <a:blip r:embed="rId7"/>
          <a:srcRect t="8046" b="21192"/>
          <a:stretch/>
        </p:blipFill>
        <p:spPr>
          <a:xfrm>
            <a:off x="7564766" y="5136262"/>
            <a:ext cx="2152650" cy="249382"/>
          </a:xfrm>
          <a:prstGeom prst="rect">
            <a:avLst/>
          </a:prstGeom>
        </p:spPr>
      </p:pic>
      <p:pic>
        <p:nvPicPr>
          <p:cNvPr id="13" name="Picture 12"/>
          <p:cNvPicPr>
            <a:picLocks noChangeAspect="1"/>
          </p:cNvPicPr>
          <p:nvPr/>
        </p:nvPicPr>
        <p:blipFill>
          <a:blip r:embed="rId8"/>
          <a:stretch>
            <a:fillRect/>
          </a:stretch>
        </p:blipFill>
        <p:spPr>
          <a:xfrm>
            <a:off x="8909131" y="4795133"/>
            <a:ext cx="923925" cy="295275"/>
          </a:xfrm>
          <a:prstGeom prst="rect">
            <a:avLst/>
          </a:prstGeom>
        </p:spPr>
      </p:pic>
      <p:pic>
        <p:nvPicPr>
          <p:cNvPr id="14" name="Picture 13"/>
          <p:cNvPicPr>
            <a:picLocks noChangeAspect="1"/>
          </p:cNvPicPr>
          <p:nvPr/>
        </p:nvPicPr>
        <p:blipFill>
          <a:blip r:embed="rId8"/>
          <a:stretch>
            <a:fillRect/>
          </a:stretch>
        </p:blipFill>
        <p:spPr>
          <a:xfrm>
            <a:off x="9664333" y="5104448"/>
            <a:ext cx="923925" cy="295275"/>
          </a:xfrm>
          <a:prstGeom prst="rect">
            <a:avLst/>
          </a:prstGeom>
        </p:spPr>
      </p:pic>
      <p:pic>
        <p:nvPicPr>
          <p:cNvPr id="17" name="Picture 16"/>
          <p:cNvPicPr>
            <a:picLocks noChangeAspect="1"/>
          </p:cNvPicPr>
          <p:nvPr/>
        </p:nvPicPr>
        <p:blipFill>
          <a:blip r:embed="rId8"/>
          <a:stretch>
            <a:fillRect/>
          </a:stretch>
        </p:blipFill>
        <p:spPr>
          <a:xfrm>
            <a:off x="10385868" y="5444187"/>
            <a:ext cx="923925" cy="295275"/>
          </a:xfrm>
          <a:prstGeom prst="rect">
            <a:avLst/>
          </a:prstGeom>
        </p:spPr>
      </p:pic>
      <p:pic>
        <p:nvPicPr>
          <p:cNvPr id="18" name="Picture 17"/>
          <p:cNvPicPr>
            <a:picLocks noChangeAspect="1"/>
          </p:cNvPicPr>
          <p:nvPr/>
        </p:nvPicPr>
        <p:blipFill rotWithShape="1">
          <a:blip r:embed="rId9"/>
          <a:srcRect b="9212"/>
          <a:stretch/>
        </p:blipFill>
        <p:spPr>
          <a:xfrm>
            <a:off x="8514830" y="5440298"/>
            <a:ext cx="1781175" cy="276722"/>
          </a:xfrm>
          <a:prstGeom prst="rect">
            <a:avLst/>
          </a:prstGeom>
        </p:spPr>
      </p:pic>
      <p:pic>
        <p:nvPicPr>
          <p:cNvPr id="20" name="Picture 19"/>
          <p:cNvPicPr>
            <a:picLocks noChangeAspect="1"/>
          </p:cNvPicPr>
          <p:nvPr/>
        </p:nvPicPr>
        <p:blipFill rotWithShape="1">
          <a:blip r:embed="rId10"/>
          <a:srcRect b="13856"/>
          <a:stretch/>
        </p:blipFill>
        <p:spPr>
          <a:xfrm>
            <a:off x="9273500" y="5763712"/>
            <a:ext cx="1428750" cy="369234"/>
          </a:xfrm>
          <a:prstGeom prst="rect">
            <a:avLst/>
          </a:prstGeom>
        </p:spPr>
      </p:pic>
      <p:pic>
        <p:nvPicPr>
          <p:cNvPr id="21" name="Picture 20"/>
          <p:cNvPicPr>
            <a:picLocks noChangeAspect="1"/>
          </p:cNvPicPr>
          <p:nvPr/>
        </p:nvPicPr>
        <p:blipFill>
          <a:blip r:embed="rId11"/>
          <a:stretch>
            <a:fillRect/>
          </a:stretch>
        </p:blipFill>
        <p:spPr>
          <a:xfrm>
            <a:off x="10754368" y="5763711"/>
            <a:ext cx="923925" cy="304800"/>
          </a:xfrm>
          <a:prstGeom prst="rect">
            <a:avLst/>
          </a:prstGeom>
        </p:spPr>
      </p:pic>
    </p:spTree>
    <p:extLst>
      <p:ext uri="{BB962C8B-B14F-4D97-AF65-F5344CB8AC3E}">
        <p14:creationId xmlns:p14="http://schemas.microsoft.com/office/powerpoint/2010/main" val="10715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Link NBS Login Page</a:t>
            </a:r>
          </a:p>
        </p:txBody>
      </p:sp>
      <p:pic>
        <p:nvPicPr>
          <p:cNvPr id="4" name="Content Placeholder 3"/>
          <p:cNvPicPr>
            <a:picLocks noGrp="1" noChangeAspect="1"/>
          </p:cNvPicPr>
          <p:nvPr>
            <p:ph idx="1"/>
          </p:nvPr>
        </p:nvPicPr>
        <p:blipFill rotWithShape="1">
          <a:blip r:embed="rId2"/>
          <a:srcRect t="23881" b="9948"/>
          <a:stretch/>
        </p:blipFill>
        <p:spPr>
          <a:xfrm>
            <a:off x="248937" y="1665824"/>
            <a:ext cx="5082536" cy="2042515"/>
          </a:xfrm>
          <a:prstGeom prst="rect">
            <a:avLst/>
          </a:prstGeom>
        </p:spPr>
      </p:pic>
      <p:pic>
        <p:nvPicPr>
          <p:cNvPr id="11" name="Picture 10"/>
          <p:cNvPicPr>
            <a:picLocks noChangeAspect="1"/>
          </p:cNvPicPr>
          <p:nvPr/>
        </p:nvPicPr>
        <p:blipFill>
          <a:blip r:embed="rId3"/>
          <a:stretch>
            <a:fillRect/>
          </a:stretch>
        </p:blipFill>
        <p:spPr>
          <a:xfrm>
            <a:off x="5832389" y="3414155"/>
            <a:ext cx="6127522" cy="2624677"/>
          </a:xfrm>
          <a:prstGeom prst="rect">
            <a:avLst/>
          </a:prstGeom>
        </p:spPr>
      </p:pic>
      <p:sp>
        <p:nvSpPr>
          <p:cNvPr id="5" name="Left Arrow 4"/>
          <p:cNvSpPr/>
          <p:nvPr/>
        </p:nvSpPr>
        <p:spPr>
          <a:xfrm rot="1129797" flipH="1">
            <a:off x="4476502" y="3370738"/>
            <a:ext cx="1394584" cy="729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180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153890" y="1437406"/>
            <a:ext cx="6199909" cy="4739557"/>
          </a:xfrm>
        </p:spPr>
        <p:txBody>
          <a:bodyPr/>
          <a:lstStyle/>
          <a:p>
            <a:r>
              <a:rPr lang="en-US" sz="2000" dirty="0"/>
              <a:t>Click on </a:t>
            </a:r>
            <a:r>
              <a:rPr lang="en-US" sz="2000" dirty="0">
                <a:solidFill>
                  <a:schemeClr val="accent5">
                    <a:lumMod val="60000"/>
                    <a:lumOff val="40000"/>
                  </a:schemeClr>
                </a:solidFill>
              </a:rPr>
              <a:t>Investigation ID2 </a:t>
            </a:r>
            <a:r>
              <a:rPr lang="en-US" sz="2000" dirty="0"/>
              <a:t>in investigation data and drag to </a:t>
            </a:r>
            <a:r>
              <a:rPr lang="en-US" sz="2000" dirty="0">
                <a:solidFill>
                  <a:schemeClr val="accent5">
                    <a:lumMod val="60000"/>
                    <a:lumOff val="40000"/>
                  </a:schemeClr>
                </a:solidFill>
              </a:rPr>
              <a:t>Investigation Local ID </a:t>
            </a:r>
            <a:r>
              <a:rPr lang="en-US" sz="2000" dirty="0"/>
              <a:t>in lab data</a:t>
            </a:r>
          </a:p>
          <a:p>
            <a:endParaRPr lang="en-US" sz="2000" dirty="0"/>
          </a:p>
          <a:p>
            <a:endParaRPr lang="en-US" sz="2000" dirty="0"/>
          </a:p>
          <a:p>
            <a:endParaRPr lang="en-US" sz="2000" dirty="0"/>
          </a:p>
          <a:p>
            <a:endParaRPr lang="en-US" sz="2000" dirty="0"/>
          </a:p>
          <a:p>
            <a:r>
              <a:rPr lang="en-US" sz="2000" dirty="0"/>
              <a:t>Then click on line to get join properties</a:t>
            </a:r>
          </a:p>
          <a:p>
            <a:endParaRPr lang="en-US" sz="2000" dirty="0"/>
          </a:p>
          <a:p>
            <a:endParaRPr lang="en-US" sz="2000" dirty="0"/>
          </a:p>
          <a:p>
            <a:endParaRPr lang="en-US" sz="2000" dirty="0"/>
          </a:p>
          <a:p>
            <a:pPr marL="0" indent="0">
              <a:buNone/>
            </a:pPr>
            <a:endParaRPr lang="en-US" sz="2000" dirty="0"/>
          </a:p>
        </p:txBody>
      </p:sp>
      <p:sp>
        <p:nvSpPr>
          <p:cNvPr id="3" name="Title 2"/>
          <p:cNvSpPr>
            <a:spLocks noGrp="1"/>
          </p:cNvSpPr>
          <p:nvPr>
            <p:ph type="title"/>
          </p:nvPr>
        </p:nvSpPr>
        <p:spPr/>
        <p:txBody>
          <a:bodyPr>
            <a:normAutofit/>
          </a:bodyPr>
          <a:lstStyle/>
          <a:p>
            <a:r>
              <a:rPr lang="en-US" sz="3200" dirty="0"/>
              <a:t>Access Query – Join Lab and Investigation Data</a:t>
            </a:r>
          </a:p>
        </p:txBody>
      </p:sp>
      <p:sp>
        <p:nvSpPr>
          <p:cNvPr id="4" name="Content Placeholder 3"/>
          <p:cNvSpPr>
            <a:spLocks noGrp="1"/>
          </p:cNvSpPr>
          <p:nvPr>
            <p:ph sz="half" idx="1"/>
          </p:nvPr>
        </p:nvSpPr>
        <p:spPr>
          <a:xfrm>
            <a:off x="385885" y="1437406"/>
            <a:ext cx="5181600" cy="4351338"/>
          </a:xfrm>
        </p:spPr>
        <p:txBody>
          <a:bodyPr/>
          <a:lstStyle/>
          <a:p>
            <a:r>
              <a:rPr lang="en-US" sz="2000" dirty="0"/>
              <a:t>Create in Query Design</a:t>
            </a:r>
          </a:p>
          <a:p>
            <a:endParaRPr lang="en-US" sz="2000" dirty="0"/>
          </a:p>
          <a:p>
            <a:endParaRPr lang="en-US" dirty="0"/>
          </a:p>
          <a:p>
            <a:endParaRPr lang="en-US" dirty="0"/>
          </a:p>
          <a:p>
            <a:r>
              <a:rPr lang="en-US" sz="2000" dirty="0"/>
              <a:t>Add tables by double clicking on each</a:t>
            </a:r>
          </a:p>
          <a:p>
            <a:endParaRPr lang="en-US" sz="2000" dirty="0"/>
          </a:p>
          <a:p>
            <a:pPr marL="0" indent="0">
              <a:buNone/>
            </a:pPr>
            <a:r>
              <a:rPr lang="en-US" dirty="0"/>
              <a:t> </a:t>
            </a:r>
          </a:p>
        </p:txBody>
      </p:sp>
      <p:pic>
        <p:nvPicPr>
          <p:cNvPr id="5" name="Picture 4"/>
          <p:cNvPicPr>
            <a:picLocks noChangeAspect="1"/>
          </p:cNvPicPr>
          <p:nvPr/>
        </p:nvPicPr>
        <p:blipFill>
          <a:blip r:embed="rId2"/>
          <a:stretch>
            <a:fillRect/>
          </a:stretch>
        </p:blipFill>
        <p:spPr>
          <a:xfrm>
            <a:off x="1344177" y="1851312"/>
            <a:ext cx="1971675" cy="1209675"/>
          </a:xfrm>
          <a:prstGeom prst="rect">
            <a:avLst/>
          </a:prstGeom>
        </p:spPr>
      </p:pic>
      <p:pic>
        <p:nvPicPr>
          <p:cNvPr id="6" name="Picture 5"/>
          <p:cNvPicPr>
            <a:picLocks noChangeAspect="1"/>
          </p:cNvPicPr>
          <p:nvPr/>
        </p:nvPicPr>
        <p:blipFill rotWithShape="1">
          <a:blip r:embed="rId3"/>
          <a:srcRect b="794"/>
          <a:stretch/>
        </p:blipFill>
        <p:spPr>
          <a:xfrm>
            <a:off x="1118588" y="3626230"/>
            <a:ext cx="2204943" cy="1993398"/>
          </a:xfrm>
          <a:prstGeom prst="rect">
            <a:avLst/>
          </a:prstGeom>
        </p:spPr>
      </p:pic>
      <p:pic>
        <p:nvPicPr>
          <p:cNvPr id="7" name="Picture 6"/>
          <p:cNvPicPr>
            <a:picLocks noChangeAspect="1"/>
          </p:cNvPicPr>
          <p:nvPr/>
        </p:nvPicPr>
        <p:blipFill>
          <a:blip r:embed="rId4"/>
          <a:stretch>
            <a:fillRect/>
          </a:stretch>
        </p:blipFill>
        <p:spPr>
          <a:xfrm>
            <a:off x="5221576" y="2078248"/>
            <a:ext cx="5114654" cy="1385387"/>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l="10759" t="12686" r="53358" b="69096"/>
          <a:stretch>
            <a:fillRect/>
          </a:stretch>
        </p:blipFill>
        <p:spPr bwMode="auto">
          <a:xfrm>
            <a:off x="6153415" y="4176483"/>
            <a:ext cx="4682518" cy="1337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329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733309" y="1825625"/>
            <a:ext cx="4879109" cy="4351338"/>
          </a:xfrm>
        </p:spPr>
        <p:txBody>
          <a:bodyPr>
            <a:normAutofit/>
          </a:bodyPr>
          <a:lstStyle/>
          <a:p>
            <a:r>
              <a:rPr lang="en-US" sz="2000" dirty="0"/>
              <a:t>Select datasheet view to check</a:t>
            </a:r>
          </a:p>
          <a:p>
            <a:endParaRPr lang="en-US" sz="2000" dirty="0"/>
          </a:p>
          <a:p>
            <a:endParaRPr lang="en-US" sz="2000" dirty="0"/>
          </a:p>
          <a:p>
            <a:r>
              <a:rPr lang="en-US" sz="2000" dirty="0"/>
              <a:t>Save file</a:t>
            </a:r>
          </a:p>
          <a:p>
            <a:endParaRPr lang="en-US" sz="2000" dirty="0"/>
          </a:p>
          <a:p>
            <a:r>
              <a:rPr lang="en-US" sz="2000" dirty="0"/>
              <a:t>Right click on query and select Export and Excel </a:t>
            </a:r>
          </a:p>
          <a:p>
            <a:r>
              <a:rPr lang="en-US" sz="2000" dirty="0"/>
              <a:t> </a:t>
            </a:r>
          </a:p>
        </p:txBody>
      </p:sp>
      <p:sp>
        <p:nvSpPr>
          <p:cNvPr id="3" name="Title 2"/>
          <p:cNvSpPr>
            <a:spLocks noGrp="1"/>
          </p:cNvSpPr>
          <p:nvPr>
            <p:ph type="title"/>
          </p:nvPr>
        </p:nvSpPr>
        <p:spPr/>
        <p:txBody>
          <a:bodyPr>
            <a:normAutofit/>
          </a:bodyPr>
          <a:lstStyle/>
          <a:p>
            <a:r>
              <a:rPr lang="en-US" sz="3200" dirty="0"/>
              <a:t>Access Query – Join Lab and Investigation Data – continued</a:t>
            </a:r>
          </a:p>
        </p:txBody>
      </p:sp>
      <p:sp>
        <p:nvSpPr>
          <p:cNvPr id="6" name="Content Placeholder 1"/>
          <p:cNvSpPr>
            <a:spLocks noGrp="1"/>
          </p:cNvSpPr>
          <p:nvPr>
            <p:ph sz="half" idx="2"/>
          </p:nvPr>
        </p:nvSpPr>
        <p:spPr>
          <a:xfrm>
            <a:off x="766618" y="1437406"/>
            <a:ext cx="6523182" cy="4739557"/>
          </a:xfrm>
        </p:spPr>
        <p:txBody>
          <a:bodyPr/>
          <a:lstStyle/>
          <a:p>
            <a:r>
              <a:rPr lang="en-US" sz="2000" dirty="0"/>
              <a:t>Select all investigation</a:t>
            </a:r>
            <a:br>
              <a:rPr lang="en-US" sz="2000" dirty="0"/>
            </a:br>
            <a:r>
              <a:rPr lang="en-US" sz="2000" dirty="0"/>
              <a:t> and matching lab records</a:t>
            </a:r>
            <a:br>
              <a:rPr lang="en-US" sz="2000" dirty="0"/>
            </a:br>
            <a:r>
              <a:rPr lang="en-US" sz="2000" dirty="0"/>
              <a:t>OK</a:t>
            </a:r>
          </a:p>
          <a:p>
            <a:endParaRPr lang="en-US" sz="2000" dirty="0"/>
          </a:p>
          <a:p>
            <a:endParaRPr lang="en-US" sz="2000" dirty="0"/>
          </a:p>
          <a:p>
            <a:endParaRPr lang="en-US" sz="2000" dirty="0"/>
          </a:p>
          <a:p>
            <a:endParaRPr lang="en-US" sz="2000" dirty="0"/>
          </a:p>
          <a:p>
            <a:endParaRPr lang="en-US" sz="2000" dirty="0"/>
          </a:p>
          <a:p>
            <a:r>
              <a:rPr lang="en-US" sz="2000" dirty="0"/>
              <a:t>Select fields by pulling down to Field row. </a:t>
            </a:r>
            <a:br>
              <a:rPr lang="en-US" sz="2000" dirty="0"/>
            </a:br>
            <a:r>
              <a:rPr lang="en-US" sz="2000" dirty="0"/>
              <a:t>Use * to select all fields</a:t>
            </a:r>
          </a:p>
          <a:p>
            <a:endParaRPr lang="en-US" sz="2000" dirty="0"/>
          </a:p>
          <a:p>
            <a:endParaRPr lang="en-US" sz="2000" dirty="0"/>
          </a:p>
        </p:txBody>
      </p:sp>
      <p:pic>
        <p:nvPicPr>
          <p:cNvPr id="7" name="Picture 6"/>
          <p:cNvPicPr>
            <a:picLocks noChangeAspect="1"/>
          </p:cNvPicPr>
          <p:nvPr/>
        </p:nvPicPr>
        <p:blipFill>
          <a:blip r:embed="rId2"/>
          <a:stretch>
            <a:fillRect/>
          </a:stretch>
        </p:blipFill>
        <p:spPr>
          <a:xfrm>
            <a:off x="1534391" y="2034007"/>
            <a:ext cx="3599717" cy="1967287"/>
          </a:xfrm>
          <a:prstGeom prst="rect">
            <a:avLst/>
          </a:prstGeom>
        </p:spPr>
      </p:pic>
      <p:pic>
        <p:nvPicPr>
          <p:cNvPr id="5" name="Picture 4"/>
          <p:cNvPicPr>
            <a:picLocks noChangeAspect="1"/>
          </p:cNvPicPr>
          <p:nvPr/>
        </p:nvPicPr>
        <p:blipFill rotWithShape="1">
          <a:blip r:embed="rId3"/>
          <a:srcRect b="37065"/>
          <a:stretch/>
        </p:blipFill>
        <p:spPr>
          <a:xfrm>
            <a:off x="3520930" y="4741929"/>
            <a:ext cx="2769466" cy="1058508"/>
          </a:xfrm>
          <a:prstGeom prst="rect">
            <a:avLst/>
          </a:prstGeom>
        </p:spPr>
      </p:pic>
      <p:pic>
        <p:nvPicPr>
          <p:cNvPr id="8" name="Picture 7"/>
          <p:cNvPicPr>
            <a:picLocks noChangeAspect="1"/>
          </p:cNvPicPr>
          <p:nvPr/>
        </p:nvPicPr>
        <p:blipFill rotWithShape="1">
          <a:blip r:embed="rId4"/>
          <a:srcRect r="17677" b="8361"/>
          <a:stretch/>
        </p:blipFill>
        <p:spPr>
          <a:xfrm>
            <a:off x="10298544" y="1553933"/>
            <a:ext cx="494001" cy="960148"/>
          </a:xfrm>
          <a:prstGeom prst="rect">
            <a:avLst/>
          </a:prstGeom>
        </p:spPr>
      </p:pic>
      <p:pic>
        <p:nvPicPr>
          <p:cNvPr id="9" name="Picture 8"/>
          <p:cNvPicPr>
            <a:picLocks noChangeAspect="1"/>
          </p:cNvPicPr>
          <p:nvPr/>
        </p:nvPicPr>
        <p:blipFill>
          <a:blip r:embed="rId5"/>
          <a:stretch>
            <a:fillRect/>
          </a:stretch>
        </p:blipFill>
        <p:spPr>
          <a:xfrm>
            <a:off x="8057573" y="2626045"/>
            <a:ext cx="2362345" cy="114631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335" t="12757" r="-2335" b="-6490"/>
          <a:stretch/>
        </p:blipFill>
        <p:spPr>
          <a:xfrm>
            <a:off x="7811302" y="4193307"/>
            <a:ext cx="2854885" cy="1983656"/>
          </a:xfrm>
          <a:prstGeom prst="rect">
            <a:avLst/>
          </a:prstGeom>
        </p:spPr>
      </p:pic>
    </p:spTree>
    <p:extLst>
      <p:ext uri="{BB962C8B-B14F-4D97-AF65-F5344CB8AC3E}">
        <p14:creationId xmlns:p14="http://schemas.microsoft.com/office/powerpoint/2010/main" val="36152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153890" y="1138464"/>
            <a:ext cx="6199909" cy="5191050"/>
          </a:xfrm>
        </p:spPr>
        <p:txBody>
          <a:bodyPr>
            <a:normAutofit fontScale="92500" lnSpcReduction="20000"/>
          </a:bodyPr>
          <a:lstStyle/>
          <a:p>
            <a:r>
              <a:rPr lang="en-US" sz="2000" dirty="0"/>
              <a:t>Select fields to match on (e.g., Person Local ID and Condition)</a:t>
            </a:r>
          </a:p>
          <a:p>
            <a:endParaRPr lang="en-US" sz="2000" dirty="0"/>
          </a:p>
          <a:p>
            <a:endParaRPr lang="en-US" sz="2000" dirty="0"/>
          </a:p>
          <a:p>
            <a:endParaRPr lang="en-US" sz="2000" dirty="0"/>
          </a:p>
          <a:p>
            <a:pPr>
              <a:spcBef>
                <a:spcPts val="4800"/>
              </a:spcBef>
            </a:pPr>
            <a:r>
              <a:rPr lang="en-US" sz="2000" dirty="0"/>
              <a:t>Select fields to include. Use &gt;&gt; to select all.</a:t>
            </a:r>
          </a:p>
          <a:p>
            <a:pPr>
              <a:spcBef>
                <a:spcPts val="4200"/>
              </a:spcBef>
            </a:pPr>
            <a:endParaRPr lang="en-US" sz="2000" dirty="0"/>
          </a:p>
          <a:p>
            <a:pPr>
              <a:spcBef>
                <a:spcPts val="4200"/>
              </a:spcBef>
            </a:pPr>
            <a:endParaRPr lang="en-US" sz="2000" dirty="0"/>
          </a:p>
          <a:p>
            <a:pPr>
              <a:spcBef>
                <a:spcPts val="2400"/>
              </a:spcBef>
            </a:pPr>
            <a:r>
              <a:rPr lang="en-US" sz="2000" dirty="0"/>
              <a:t>Compare duplicates</a:t>
            </a:r>
          </a:p>
          <a:p>
            <a:pPr lvl="1">
              <a:spcBef>
                <a:spcPts val="600"/>
              </a:spcBef>
            </a:pPr>
            <a:r>
              <a:rPr lang="en-US" sz="1600" dirty="0"/>
              <a:t>Consider whether different species of organism or separated by enough time to be separate cases</a:t>
            </a:r>
          </a:p>
          <a:p>
            <a:pPr lvl="1">
              <a:spcBef>
                <a:spcPts val="600"/>
              </a:spcBef>
            </a:pPr>
            <a:r>
              <a:rPr lang="en-US" sz="1600" dirty="0"/>
              <a:t>If duplicates – close 1 as Not a Case and conserve best information in surviving record (earliest date reported, completeness of data, etc.)</a:t>
            </a:r>
          </a:p>
          <a:p>
            <a:endParaRPr lang="en-US" sz="2000" dirty="0"/>
          </a:p>
          <a:p>
            <a:endParaRPr lang="en-US" sz="2000" dirty="0"/>
          </a:p>
          <a:p>
            <a:endParaRPr lang="en-US" sz="2000" dirty="0"/>
          </a:p>
          <a:p>
            <a:pPr marL="0" indent="0">
              <a:buNone/>
            </a:pPr>
            <a:endParaRPr lang="en-US" sz="2000" dirty="0"/>
          </a:p>
        </p:txBody>
      </p:sp>
      <p:sp>
        <p:nvSpPr>
          <p:cNvPr id="3" name="Title 2"/>
          <p:cNvSpPr>
            <a:spLocks noGrp="1"/>
          </p:cNvSpPr>
          <p:nvPr>
            <p:ph type="title"/>
          </p:nvPr>
        </p:nvSpPr>
        <p:spPr>
          <a:xfrm>
            <a:off x="838200" y="365125"/>
            <a:ext cx="10515600" cy="773339"/>
          </a:xfrm>
        </p:spPr>
        <p:txBody>
          <a:bodyPr>
            <a:normAutofit/>
          </a:bodyPr>
          <a:lstStyle/>
          <a:p>
            <a:r>
              <a:rPr lang="en-US" sz="3200" dirty="0"/>
              <a:t>Access Query – Find Duplicate Query</a:t>
            </a:r>
          </a:p>
        </p:txBody>
      </p:sp>
      <p:sp>
        <p:nvSpPr>
          <p:cNvPr id="4" name="Content Placeholder 3"/>
          <p:cNvSpPr>
            <a:spLocks noGrp="1"/>
          </p:cNvSpPr>
          <p:nvPr>
            <p:ph sz="half" idx="1"/>
          </p:nvPr>
        </p:nvSpPr>
        <p:spPr>
          <a:xfrm>
            <a:off x="405245" y="1308777"/>
            <a:ext cx="5181600" cy="4351338"/>
          </a:xfrm>
        </p:spPr>
        <p:txBody>
          <a:bodyPr>
            <a:normAutofit fontScale="92500" lnSpcReduction="20000"/>
          </a:bodyPr>
          <a:lstStyle/>
          <a:p>
            <a:r>
              <a:rPr lang="en-US" sz="2000" dirty="0"/>
              <a:t>Create in Query Wizard</a:t>
            </a:r>
          </a:p>
          <a:p>
            <a:endParaRPr lang="en-US" sz="2000" dirty="0"/>
          </a:p>
          <a:p>
            <a:endParaRPr lang="en-US" dirty="0"/>
          </a:p>
          <a:p>
            <a:endParaRPr lang="en-US" dirty="0"/>
          </a:p>
          <a:p>
            <a:pPr>
              <a:spcBef>
                <a:spcPts val="2400"/>
              </a:spcBef>
            </a:pPr>
            <a:r>
              <a:rPr lang="en-US" sz="2000" dirty="0"/>
              <a:t>Select Find Query Wizard</a:t>
            </a:r>
          </a:p>
          <a:p>
            <a:endParaRPr lang="en-US" sz="2000" dirty="0"/>
          </a:p>
          <a:p>
            <a:endParaRPr lang="en-US" sz="2000" dirty="0"/>
          </a:p>
          <a:p>
            <a:pPr>
              <a:spcBef>
                <a:spcPts val="3600"/>
              </a:spcBef>
            </a:pPr>
            <a:r>
              <a:rPr lang="en-US" sz="2000" dirty="0"/>
              <a:t>Select table with data to be checked</a:t>
            </a:r>
          </a:p>
          <a:p>
            <a:endParaRPr lang="en-US" sz="2000" dirty="0"/>
          </a:p>
          <a:p>
            <a:pPr marL="0" indent="0">
              <a:buNone/>
            </a:pPr>
            <a:r>
              <a:rPr lang="en-US" dirty="0"/>
              <a:t> </a:t>
            </a:r>
          </a:p>
        </p:txBody>
      </p:sp>
      <p:pic>
        <p:nvPicPr>
          <p:cNvPr id="5" name="Picture 4"/>
          <p:cNvPicPr>
            <a:picLocks noChangeAspect="1"/>
          </p:cNvPicPr>
          <p:nvPr/>
        </p:nvPicPr>
        <p:blipFill>
          <a:blip r:embed="rId2"/>
          <a:stretch>
            <a:fillRect/>
          </a:stretch>
        </p:blipFill>
        <p:spPr>
          <a:xfrm>
            <a:off x="1332747" y="1544044"/>
            <a:ext cx="1971675" cy="1209675"/>
          </a:xfrm>
          <a:prstGeom prst="rect">
            <a:avLst/>
          </a:prstGeom>
        </p:spPr>
      </p:pic>
      <p:pic>
        <p:nvPicPr>
          <p:cNvPr id="8" name="Picture 7"/>
          <p:cNvPicPr>
            <a:picLocks noChangeAspect="1"/>
          </p:cNvPicPr>
          <p:nvPr/>
        </p:nvPicPr>
        <p:blipFill>
          <a:blip r:embed="rId3"/>
          <a:stretch>
            <a:fillRect/>
          </a:stretch>
        </p:blipFill>
        <p:spPr>
          <a:xfrm>
            <a:off x="531760" y="3209966"/>
            <a:ext cx="4171950" cy="942975"/>
          </a:xfrm>
          <a:prstGeom prst="rect">
            <a:avLst/>
          </a:prstGeom>
        </p:spPr>
      </p:pic>
      <p:pic>
        <p:nvPicPr>
          <p:cNvPr id="12" name="Picture 11"/>
          <p:cNvPicPr>
            <a:picLocks noChangeAspect="1"/>
          </p:cNvPicPr>
          <p:nvPr/>
        </p:nvPicPr>
        <p:blipFill>
          <a:blip r:embed="rId4"/>
          <a:stretch>
            <a:fillRect/>
          </a:stretch>
        </p:blipFill>
        <p:spPr>
          <a:xfrm>
            <a:off x="6721430" y="1463123"/>
            <a:ext cx="3874180" cy="1621113"/>
          </a:xfrm>
          <a:prstGeom prst="rect">
            <a:avLst/>
          </a:prstGeom>
        </p:spPr>
      </p:pic>
      <p:pic>
        <p:nvPicPr>
          <p:cNvPr id="13" name="Picture 12"/>
          <p:cNvPicPr>
            <a:picLocks noChangeAspect="1"/>
          </p:cNvPicPr>
          <p:nvPr/>
        </p:nvPicPr>
        <p:blipFill>
          <a:blip r:embed="rId5"/>
          <a:stretch>
            <a:fillRect/>
          </a:stretch>
        </p:blipFill>
        <p:spPr>
          <a:xfrm>
            <a:off x="588101" y="4561544"/>
            <a:ext cx="4640580" cy="1630810"/>
          </a:xfrm>
          <a:prstGeom prst="rect">
            <a:avLst/>
          </a:prstGeom>
        </p:spPr>
      </p:pic>
      <p:pic>
        <p:nvPicPr>
          <p:cNvPr id="14" name="Picture 13"/>
          <p:cNvPicPr>
            <a:picLocks noChangeAspect="1"/>
          </p:cNvPicPr>
          <p:nvPr/>
        </p:nvPicPr>
        <p:blipFill>
          <a:blip r:embed="rId6"/>
          <a:stretch>
            <a:fillRect/>
          </a:stretch>
        </p:blipFill>
        <p:spPr>
          <a:xfrm>
            <a:off x="6642010" y="3440328"/>
            <a:ext cx="4200525" cy="1632135"/>
          </a:xfrm>
          <a:prstGeom prst="rect">
            <a:avLst/>
          </a:prstGeom>
        </p:spPr>
      </p:pic>
      <p:pic>
        <p:nvPicPr>
          <p:cNvPr id="15" name="Picture 14"/>
          <p:cNvPicPr>
            <a:picLocks noChangeAspect="1"/>
          </p:cNvPicPr>
          <p:nvPr/>
        </p:nvPicPr>
        <p:blipFill>
          <a:blip r:embed="rId7"/>
          <a:stretch>
            <a:fillRect/>
          </a:stretch>
        </p:blipFill>
        <p:spPr>
          <a:xfrm>
            <a:off x="10948986" y="4758138"/>
            <a:ext cx="809625" cy="314325"/>
          </a:xfrm>
          <a:prstGeom prst="rect">
            <a:avLst/>
          </a:prstGeom>
        </p:spPr>
      </p:pic>
    </p:spTree>
    <p:extLst>
      <p:ext uri="{BB962C8B-B14F-4D97-AF65-F5344CB8AC3E}">
        <p14:creationId xmlns:p14="http://schemas.microsoft.com/office/powerpoint/2010/main" val="41497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Email Packet – Electronic resources</a:t>
            </a:r>
          </a:p>
        </p:txBody>
      </p:sp>
      <p:sp>
        <p:nvSpPr>
          <p:cNvPr id="4" name="Content Placeholder 3"/>
          <p:cNvSpPr>
            <a:spLocks noGrp="1"/>
          </p:cNvSpPr>
          <p:nvPr>
            <p:ph sz="half" idx="1"/>
          </p:nvPr>
        </p:nvSpPr>
        <p:spPr/>
        <p:txBody>
          <a:bodyPr/>
          <a:lstStyle/>
          <a:p>
            <a:r>
              <a:rPr lang="en-US" dirty="0"/>
              <a:t>Email request to </a:t>
            </a:r>
            <a:r>
              <a:rPr lang="en-US" dirty="0">
                <a:hlinkClick r:id="rId2"/>
              </a:rPr>
              <a:t>laura.tabony@dshs.state.tx.us</a:t>
            </a:r>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1066800" y="2935605"/>
            <a:ext cx="3352800" cy="1924050"/>
          </a:xfrm>
          <a:prstGeom prst="rect">
            <a:avLst/>
          </a:prstGeom>
        </p:spPr>
      </p:pic>
      <p:pic>
        <p:nvPicPr>
          <p:cNvPr id="7" name="Picture 6"/>
          <p:cNvPicPr>
            <a:picLocks noChangeAspect="1"/>
          </p:cNvPicPr>
          <p:nvPr/>
        </p:nvPicPr>
        <p:blipFill>
          <a:blip r:embed="rId4"/>
          <a:stretch>
            <a:fillRect/>
          </a:stretch>
        </p:blipFill>
        <p:spPr>
          <a:xfrm>
            <a:off x="5811072" y="1225392"/>
            <a:ext cx="5387470" cy="2940367"/>
          </a:xfrm>
          <a:prstGeom prst="rect">
            <a:avLst/>
          </a:prstGeom>
        </p:spPr>
      </p:pic>
      <p:pic>
        <p:nvPicPr>
          <p:cNvPr id="8" name="Picture 7"/>
          <p:cNvPicPr>
            <a:picLocks noChangeAspect="1"/>
          </p:cNvPicPr>
          <p:nvPr/>
        </p:nvPicPr>
        <p:blipFill>
          <a:blip r:embed="rId5"/>
          <a:stretch>
            <a:fillRect/>
          </a:stretch>
        </p:blipFill>
        <p:spPr>
          <a:xfrm>
            <a:off x="6399324" y="1914183"/>
            <a:ext cx="2425204" cy="2399220"/>
          </a:xfrm>
          <a:prstGeom prst="rect">
            <a:avLst/>
          </a:prstGeom>
        </p:spPr>
      </p:pic>
      <p:pic>
        <p:nvPicPr>
          <p:cNvPr id="9" name="Picture 8"/>
          <p:cNvPicPr>
            <a:picLocks noChangeAspect="1"/>
          </p:cNvPicPr>
          <p:nvPr/>
        </p:nvPicPr>
        <p:blipFill>
          <a:blip r:embed="rId6"/>
          <a:stretch>
            <a:fillRect/>
          </a:stretch>
        </p:blipFill>
        <p:spPr>
          <a:xfrm>
            <a:off x="6902812" y="2583586"/>
            <a:ext cx="4979320" cy="3262313"/>
          </a:xfrm>
          <a:prstGeom prst="rect">
            <a:avLst/>
          </a:prstGeom>
        </p:spPr>
      </p:pic>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8321040" y="3225731"/>
            <a:ext cx="3760514" cy="2915455"/>
          </a:xfrm>
        </p:spPr>
      </p:pic>
    </p:spTree>
    <p:extLst>
      <p:ext uri="{BB962C8B-B14F-4D97-AF65-F5344CB8AC3E}">
        <p14:creationId xmlns:p14="http://schemas.microsoft.com/office/powerpoint/2010/main" val="209957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98657"/>
          </a:xfrm>
        </p:spPr>
        <p:txBody>
          <a:bodyPr/>
          <a:lstStyle/>
          <a:p>
            <a:r>
              <a:rPr lang="en-US" dirty="0"/>
              <a:t>Useful Documents</a:t>
            </a:r>
          </a:p>
        </p:txBody>
      </p:sp>
      <p:pic>
        <p:nvPicPr>
          <p:cNvPr id="8" name="Picture 7"/>
          <p:cNvPicPr>
            <a:picLocks noChangeAspect="1"/>
          </p:cNvPicPr>
          <p:nvPr/>
        </p:nvPicPr>
        <p:blipFill>
          <a:blip r:embed="rId2"/>
          <a:stretch>
            <a:fillRect/>
          </a:stretch>
        </p:blipFill>
        <p:spPr>
          <a:xfrm>
            <a:off x="7256329" y="1091045"/>
            <a:ext cx="3082632" cy="5050934"/>
          </a:xfrm>
          <a:prstGeom prst="rect">
            <a:avLst/>
          </a:prstGeom>
        </p:spPr>
      </p:pic>
      <p:pic>
        <p:nvPicPr>
          <p:cNvPr id="10" name="Picture 9"/>
          <p:cNvPicPr>
            <a:picLocks noChangeAspect="1"/>
          </p:cNvPicPr>
          <p:nvPr/>
        </p:nvPicPr>
        <p:blipFill>
          <a:blip r:embed="rId3"/>
          <a:stretch>
            <a:fillRect/>
          </a:stretch>
        </p:blipFill>
        <p:spPr>
          <a:xfrm>
            <a:off x="677140" y="1163782"/>
            <a:ext cx="5862333" cy="3636818"/>
          </a:xfrm>
          <a:prstGeom prst="rect">
            <a:avLst/>
          </a:prstGeom>
        </p:spPr>
      </p:pic>
    </p:spTree>
    <p:extLst>
      <p:ext uri="{BB962C8B-B14F-4D97-AF65-F5344CB8AC3E}">
        <p14:creationId xmlns:p14="http://schemas.microsoft.com/office/powerpoint/2010/main" val="9552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NEDSS - Shared Data System</a:t>
            </a:r>
          </a:p>
        </p:txBody>
      </p:sp>
      <p:sp>
        <p:nvSpPr>
          <p:cNvPr id="3" name="Content Placeholder 2"/>
          <p:cNvSpPr>
            <a:spLocks noGrp="1"/>
          </p:cNvSpPr>
          <p:nvPr>
            <p:ph idx="1"/>
          </p:nvPr>
        </p:nvSpPr>
        <p:spPr>
          <a:xfrm>
            <a:off x="838200" y="1619679"/>
            <a:ext cx="10515600" cy="4351338"/>
          </a:xfrm>
        </p:spPr>
        <p:txBody>
          <a:bodyPr>
            <a:normAutofit lnSpcReduction="10000"/>
          </a:bodyPr>
          <a:lstStyle/>
          <a:p>
            <a:r>
              <a:rPr lang="en-US" dirty="0">
                <a:solidFill>
                  <a:schemeClr val="accent3">
                    <a:lumMod val="50000"/>
                  </a:schemeClr>
                </a:solidFill>
              </a:rPr>
              <a:t>Common data</a:t>
            </a:r>
          </a:p>
          <a:p>
            <a:pPr lvl="1"/>
            <a:r>
              <a:rPr lang="en-US" dirty="0"/>
              <a:t>Real-time views</a:t>
            </a:r>
          </a:p>
          <a:p>
            <a:pPr lvl="1"/>
            <a:r>
              <a:rPr lang="en-US" dirty="0"/>
              <a:t>Stored data</a:t>
            </a:r>
          </a:p>
          <a:p>
            <a:pPr lvl="1"/>
            <a:r>
              <a:rPr lang="en-US" dirty="0"/>
              <a:t>Reports</a:t>
            </a:r>
          </a:p>
          <a:p>
            <a:r>
              <a:rPr lang="en-US" dirty="0">
                <a:solidFill>
                  <a:schemeClr val="accent3">
                    <a:lumMod val="50000"/>
                  </a:schemeClr>
                </a:solidFill>
              </a:rPr>
              <a:t>Case review</a:t>
            </a:r>
          </a:p>
          <a:p>
            <a:pPr lvl="1"/>
            <a:r>
              <a:rPr lang="en-US" dirty="0"/>
              <a:t>Standardization</a:t>
            </a:r>
          </a:p>
          <a:p>
            <a:pPr lvl="1"/>
            <a:r>
              <a:rPr lang="en-US" dirty="0"/>
              <a:t>Shared official cases</a:t>
            </a:r>
          </a:p>
          <a:p>
            <a:r>
              <a:rPr lang="en-US" dirty="0">
                <a:solidFill>
                  <a:schemeClr val="accent3">
                    <a:lumMod val="50000"/>
                  </a:schemeClr>
                </a:solidFill>
              </a:rPr>
              <a:t>Roles and responsibilities</a:t>
            </a:r>
          </a:p>
          <a:p>
            <a:pPr lvl="1"/>
            <a:r>
              <a:rPr lang="en-US" dirty="0"/>
              <a:t>Central office</a:t>
            </a:r>
          </a:p>
          <a:p>
            <a:pPr lvl="1"/>
            <a:r>
              <a:rPr lang="en-US" dirty="0"/>
              <a:t>RHD</a:t>
            </a:r>
          </a:p>
          <a:p>
            <a:pPr lvl="1"/>
            <a:r>
              <a:rPr lang="en-US" dirty="0"/>
              <a:t>LHD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121" y="1246574"/>
            <a:ext cx="3741922" cy="2806442"/>
          </a:xfrm>
          <a:prstGeom prst="rect">
            <a:avLst/>
          </a:prstGeom>
        </p:spPr>
      </p:pic>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82836"/>
            <a:ext cx="10515600" cy="692810"/>
          </a:xfrm>
        </p:spPr>
        <p:txBody>
          <a:bodyPr>
            <a:normAutofit/>
          </a:bodyPr>
          <a:lstStyle/>
          <a:p>
            <a:r>
              <a:rPr lang="en-US" sz="3600" dirty="0"/>
              <a:t>Infectious Disease Surveillance in Texas</a:t>
            </a:r>
          </a:p>
        </p:txBody>
      </p:sp>
      <p:sp>
        <p:nvSpPr>
          <p:cNvPr id="3" name="Content Placeholder 2"/>
          <p:cNvSpPr>
            <a:spLocks noGrp="1"/>
          </p:cNvSpPr>
          <p:nvPr>
            <p:ph sz="half" idx="1"/>
          </p:nvPr>
        </p:nvSpPr>
        <p:spPr>
          <a:xfrm>
            <a:off x="518921" y="975646"/>
            <a:ext cx="8050428" cy="5064936"/>
          </a:xfrm>
        </p:spPr>
        <p:txBody>
          <a:bodyPr>
            <a:normAutofit/>
          </a:bodyPr>
          <a:lstStyle/>
          <a:p>
            <a:r>
              <a:rPr lang="en-US" dirty="0"/>
              <a:t>Meeting was convened in 2006 to work on processes to utilize NEDSS as a shared data system</a:t>
            </a:r>
          </a:p>
          <a:p>
            <a:pPr lvl="1"/>
            <a:r>
              <a:rPr lang="en-US" dirty="0"/>
              <a:t>Goals, responsibilities, and processes discussed and methods outlined</a:t>
            </a:r>
          </a:p>
          <a:p>
            <a:pPr lvl="1"/>
            <a:r>
              <a:rPr lang="en-US" dirty="0"/>
              <a:t>Document published</a:t>
            </a:r>
          </a:p>
          <a:p>
            <a:pPr lvl="1"/>
            <a:r>
              <a:rPr lang="en-US" dirty="0"/>
              <a:t>See </a:t>
            </a:r>
            <a:r>
              <a:rPr lang="en-US" i="1" dirty="0"/>
              <a:t>02 Infectious Disease Surveillance in Texas.doc </a:t>
            </a:r>
            <a:r>
              <a:rPr lang="en-US" dirty="0"/>
              <a:t>or copy in </a:t>
            </a:r>
            <a:r>
              <a:rPr lang="en-US" i="1" u="sng" dirty="0">
                <a:solidFill>
                  <a:srgbClr val="0070C0"/>
                </a:solidFill>
              </a:rPr>
              <a:t>txnedss.dshs.state.tx.us - /PHINDox/ Infectious Disease Reporting and Surveillance/</a:t>
            </a:r>
          </a:p>
          <a:p>
            <a:pPr marL="0" indent="0">
              <a:buNone/>
            </a:pPr>
            <a:endParaRPr lang="en-US" dirty="0"/>
          </a:p>
        </p:txBody>
      </p:sp>
      <p:sp>
        <p:nvSpPr>
          <p:cNvPr id="4" name="Content Placeholder 3"/>
          <p:cNvSpPr>
            <a:spLocks noGrp="1"/>
          </p:cNvSpPr>
          <p:nvPr>
            <p:ph sz="half" idx="2"/>
          </p:nvPr>
        </p:nvSpPr>
        <p:spPr>
          <a:xfrm>
            <a:off x="670352" y="4034175"/>
            <a:ext cx="7130880" cy="2119495"/>
          </a:xfrm>
        </p:spPr>
        <p:txBody>
          <a:bodyPr>
            <a:normAutofit/>
          </a:bodyPr>
          <a:lstStyle/>
          <a:p>
            <a:r>
              <a:rPr lang="en-US" dirty="0">
                <a:solidFill>
                  <a:schemeClr val="accent3">
                    <a:lumMod val="50000"/>
                  </a:schemeClr>
                </a:solidFill>
              </a:rPr>
              <a:t>Goals of a shared surveillance system</a:t>
            </a:r>
          </a:p>
          <a:p>
            <a:pPr lvl="1"/>
            <a:r>
              <a:rPr lang="en-US" dirty="0"/>
              <a:t>Consistent communication</a:t>
            </a:r>
          </a:p>
          <a:p>
            <a:pPr lvl="1"/>
            <a:r>
              <a:rPr lang="en-US" dirty="0"/>
              <a:t>Timely and accurate data</a:t>
            </a:r>
          </a:p>
          <a:p>
            <a:pPr lvl="1"/>
            <a:r>
              <a:rPr lang="en-US" dirty="0"/>
              <a:t>Standardization of data</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252" y="1378395"/>
            <a:ext cx="3592791" cy="4662187"/>
          </a:xfrm>
          <a:prstGeom prst="rect">
            <a:avLst/>
          </a:prstGeom>
          <a:noFill/>
          <a:ln w="3175" algn="ctr">
            <a:solidFill>
              <a:srgbClr val="FF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8291947" y="6132888"/>
            <a:ext cx="3096491" cy="276999"/>
          </a:xfrm>
          <a:prstGeom prst="rect">
            <a:avLst/>
          </a:prstGeom>
          <a:noFill/>
        </p:spPr>
        <p:txBody>
          <a:bodyPr wrap="square" rtlCol="0">
            <a:spAutoFit/>
          </a:bodyPr>
          <a:lstStyle/>
          <a:p>
            <a:r>
              <a:rPr lang="en-US" sz="1200" dirty="0"/>
              <a:t>02 Infectious Disease Surveillance in Texas.doc</a:t>
            </a:r>
          </a:p>
        </p:txBody>
      </p:sp>
    </p:spTree>
    <p:extLst>
      <p:ext uri="{BB962C8B-B14F-4D97-AF65-F5344CB8AC3E}">
        <p14:creationId xmlns:p14="http://schemas.microsoft.com/office/powerpoint/2010/main" val="114809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NEDSS Structure</a:t>
            </a:r>
          </a:p>
        </p:txBody>
      </p:sp>
      <p:sp>
        <p:nvSpPr>
          <p:cNvPr id="3" name="Content Placeholder 2"/>
          <p:cNvSpPr>
            <a:spLocks noGrp="1"/>
          </p:cNvSpPr>
          <p:nvPr>
            <p:ph idx="1"/>
          </p:nvPr>
        </p:nvSpPr>
        <p:spPr>
          <a:xfrm>
            <a:off x="838200" y="1496112"/>
            <a:ext cx="10515600" cy="4351338"/>
          </a:xfrm>
        </p:spPr>
        <p:txBody>
          <a:bodyPr>
            <a:normAutofit/>
          </a:bodyPr>
          <a:lstStyle/>
          <a:p>
            <a:r>
              <a:rPr lang="en-US" dirty="0">
                <a:solidFill>
                  <a:schemeClr val="accent3">
                    <a:lumMod val="50000"/>
                  </a:schemeClr>
                </a:solidFill>
              </a:rPr>
              <a:t>Patient centric</a:t>
            </a:r>
          </a:p>
          <a:p>
            <a:pPr lvl="1"/>
            <a:r>
              <a:rPr lang="en-US" dirty="0"/>
              <a:t>Patient file shows all investigations, lab reports, and other records</a:t>
            </a:r>
          </a:p>
          <a:p>
            <a:pPr lvl="1"/>
            <a:r>
              <a:rPr lang="en-US" dirty="0"/>
              <a:t>Demographics kept with “as-of-date” as information is added</a:t>
            </a:r>
          </a:p>
          <a:p>
            <a:r>
              <a:rPr lang="en-US" dirty="0">
                <a:solidFill>
                  <a:schemeClr val="accent3">
                    <a:lumMod val="50000"/>
                  </a:schemeClr>
                </a:solidFill>
              </a:rPr>
              <a:t>Investigations are the focus of epi interest</a:t>
            </a:r>
          </a:p>
          <a:p>
            <a:pPr lvl="1"/>
            <a:r>
              <a:rPr lang="en-US" dirty="0"/>
              <a:t>Demographics are captured at time of creation </a:t>
            </a:r>
          </a:p>
          <a:p>
            <a:pPr lvl="1"/>
            <a:r>
              <a:rPr lang="en-US" dirty="0"/>
              <a:t>Updates need to be entered in the Patient tab </a:t>
            </a:r>
            <a:br>
              <a:rPr lang="en-US" dirty="0"/>
            </a:br>
            <a:r>
              <a:rPr lang="en-US" dirty="0"/>
              <a:t>of the investigation</a:t>
            </a:r>
          </a:p>
          <a:p>
            <a:r>
              <a:rPr lang="en-US" dirty="0">
                <a:solidFill>
                  <a:schemeClr val="accent3">
                    <a:lumMod val="50000"/>
                  </a:schemeClr>
                </a:solidFill>
              </a:rPr>
              <a:t>Data entered here</a:t>
            </a:r>
            <a:br>
              <a:rPr lang="en-US" dirty="0">
                <a:solidFill>
                  <a:schemeClr val="accent3">
                    <a:lumMod val="50000"/>
                  </a:schemeClr>
                </a:solidFill>
              </a:rPr>
            </a:br>
            <a:r>
              <a:rPr lang="en-US" dirty="0">
                <a:solidFill>
                  <a:schemeClr val="accent3">
                    <a:lumMod val="50000"/>
                  </a:schemeClr>
                </a:solidFill>
              </a:rPr>
              <a:t>will be in investigation </a:t>
            </a:r>
            <a:br>
              <a:rPr lang="en-US" dirty="0">
                <a:solidFill>
                  <a:schemeClr val="accent3">
                    <a:lumMod val="50000"/>
                  </a:schemeClr>
                </a:solidFill>
              </a:rPr>
            </a:br>
            <a:r>
              <a:rPr lang="en-US" dirty="0">
                <a:solidFill>
                  <a:schemeClr val="accent3">
                    <a:lumMod val="50000"/>
                  </a:schemeClr>
                </a:solidFill>
              </a:rPr>
              <a:t>report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891" y="3997131"/>
            <a:ext cx="5294986" cy="2143896"/>
          </a:xfrm>
          <a:prstGeom prst="rect">
            <a:avLst/>
          </a:prstGeom>
        </p:spPr>
      </p:pic>
      <p:sp>
        <p:nvSpPr>
          <p:cNvPr id="4" name="Right Arrow 3"/>
          <p:cNvSpPr/>
          <p:nvPr/>
        </p:nvSpPr>
        <p:spPr>
          <a:xfrm>
            <a:off x="2223654" y="5357554"/>
            <a:ext cx="36518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161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NEDSS Structure</a:t>
            </a:r>
          </a:p>
        </p:txBody>
      </p:sp>
      <p:sp>
        <p:nvSpPr>
          <p:cNvPr id="3" name="Content Placeholder 2"/>
          <p:cNvSpPr>
            <a:spLocks noGrp="1"/>
          </p:cNvSpPr>
          <p:nvPr>
            <p:ph idx="1"/>
          </p:nvPr>
        </p:nvSpPr>
        <p:spPr>
          <a:xfrm>
            <a:off x="838200" y="1440692"/>
            <a:ext cx="10515600" cy="4627597"/>
          </a:xfrm>
        </p:spPr>
        <p:txBody>
          <a:bodyPr>
            <a:normAutofit lnSpcReduction="10000"/>
          </a:bodyPr>
          <a:lstStyle/>
          <a:p>
            <a:r>
              <a:rPr lang="en-US" dirty="0">
                <a:solidFill>
                  <a:schemeClr val="accent3">
                    <a:lumMod val="50000"/>
                  </a:schemeClr>
                </a:solidFill>
              </a:rPr>
              <a:t>Ownership Silos – Permission Sets</a:t>
            </a:r>
          </a:p>
          <a:p>
            <a:pPr lvl="1"/>
            <a:r>
              <a:rPr lang="en-US" dirty="0"/>
              <a:t>Jurisdiction</a:t>
            </a:r>
          </a:p>
          <a:p>
            <a:pPr lvl="2"/>
            <a:r>
              <a:rPr lang="en-US" dirty="0"/>
              <a:t>Only see geographic jurisdictions assigned to you</a:t>
            </a:r>
          </a:p>
          <a:p>
            <a:pPr lvl="2"/>
            <a:r>
              <a:rPr lang="en-US" dirty="0"/>
              <a:t>Central Office staff have statewide view</a:t>
            </a:r>
          </a:p>
          <a:p>
            <a:pPr lvl="2"/>
            <a:r>
              <a:rPr lang="en-US" dirty="0"/>
              <a:t>RHDs see RHD and LHDs in their region</a:t>
            </a:r>
          </a:p>
          <a:p>
            <a:pPr lvl="2"/>
            <a:r>
              <a:rPr lang="en-US" dirty="0"/>
              <a:t>LHDs see just their jurisdiction</a:t>
            </a:r>
          </a:p>
          <a:p>
            <a:pPr lvl="2"/>
            <a:r>
              <a:rPr lang="en-US" dirty="0"/>
              <a:t>Applies to queues, events (investigations, lab reports, morbidity reports, vaccination history, etc. and report data</a:t>
            </a:r>
          </a:p>
          <a:p>
            <a:pPr lvl="1"/>
            <a:r>
              <a:rPr lang="en-US" dirty="0"/>
              <a:t>Program Area</a:t>
            </a:r>
          </a:p>
          <a:p>
            <a:pPr lvl="2"/>
            <a:r>
              <a:rPr lang="en-US" dirty="0"/>
              <a:t>RHDS and LHDs see most or all program areas in EAIDB and Zoonosis</a:t>
            </a:r>
          </a:p>
          <a:p>
            <a:pPr lvl="3"/>
            <a:r>
              <a:rPr lang="en-US" dirty="0"/>
              <a:t>TB and animal rabies generally seen by different staff</a:t>
            </a:r>
          </a:p>
          <a:p>
            <a:pPr lvl="2"/>
            <a:r>
              <a:rPr lang="en-US" dirty="0"/>
              <a:t>Central office staff limited by Program Areas relevant to their team</a:t>
            </a:r>
          </a:p>
          <a:p>
            <a:pPr lvl="3"/>
            <a:r>
              <a:rPr lang="en-US" dirty="0"/>
              <a:t>This allows shorter queues and better focus than seeing all conditions statewide</a:t>
            </a:r>
          </a:p>
          <a:p>
            <a:pPr lvl="3"/>
            <a:r>
              <a:rPr lang="en-US" dirty="0"/>
              <a:t>Laboratory reports need to be assigned to correct program area for appropriate CO staff to see 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374" y="1115939"/>
            <a:ext cx="2777794" cy="1842366"/>
          </a:xfrm>
          <a:prstGeom prst="rect">
            <a:avLst/>
          </a:prstGeom>
        </p:spPr>
      </p:pic>
    </p:spTree>
    <p:extLst>
      <p:ext uri="{BB962C8B-B14F-4D97-AF65-F5344CB8AC3E}">
        <p14:creationId xmlns:p14="http://schemas.microsoft.com/office/powerpoint/2010/main" val="43465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4734</Words>
  <Application>Microsoft Office PowerPoint</Application>
  <PresentationFormat>Widescreen</PresentationFormat>
  <Paragraphs>671</Paragraphs>
  <Slides>43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Using NEDSS for Surveillance</vt:lpstr>
      <vt:lpstr>National Electronic Data Surveillance System NEDSS</vt:lpstr>
      <vt:lpstr>Epidemiologist Orientation - NBS Data (Section 5)</vt:lpstr>
      <vt:lpstr>Documentation Link NBS Login Page</vt:lpstr>
      <vt:lpstr>Useful Documents</vt:lpstr>
      <vt:lpstr>NEDSS - Shared Data System</vt:lpstr>
      <vt:lpstr>Infectious Disease Surveillance in Texas</vt:lpstr>
      <vt:lpstr>NEDSS Structure</vt:lpstr>
      <vt:lpstr>NEDSS Structure</vt:lpstr>
      <vt:lpstr>Statewide View   See description and request form in Documentation/UserResources</vt:lpstr>
      <vt:lpstr>NEDSS – Home Screen</vt:lpstr>
      <vt:lpstr>NBS Work Queues</vt:lpstr>
      <vt:lpstr>Notifications</vt:lpstr>
      <vt:lpstr>Sweeping the Documents Requiring Review Queue</vt:lpstr>
      <vt:lpstr>LHD/RHD Responsibilities </vt:lpstr>
      <vt:lpstr>Tips for Monitoring Documents Needing Review Queue</vt:lpstr>
      <vt:lpstr>Central Office Responsibilities </vt:lpstr>
      <vt:lpstr>Data Quality Assurance</vt:lpstr>
      <vt:lpstr>Quality Assurance Goals</vt:lpstr>
      <vt:lpstr>NBS Reports</vt:lpstr>
      <vt:lpstr>Useful NBS Template Reports</vt:lpstr>
      <vt:lpstr>Useful NBS Report Fields – Investigation Line List</vt:lpstr>
      <vt:lpstr>Useful NBS Report Fields – Line List of Resulted Lab Tests Plus</vt:lpstr>
      <vt:lpstr>Report Logic</vt:lpstr>
      <vt:lpstr>NBS Public Reports</vt:lpstr>
      <vt:lpstr>Case Count Data</vt:lpstr>
      <vt:lpstr>Preparing NEDSS Report Data in Excel</vt:lpstr>
      <vt:lpstr>Filtering NEDSS Report Data in Excel</vt:lpstr>
      <vt:lpstr>Filtering Results</vt:lpstr>
      <vt:lpstr>Filtering NEDSS Report Data in Excel</vt:lpstr>
      <vt:lpstr>Filtering NEDSS Report Data in Excel</vt:lpstr>
      <vt:lpstr>Data Enhancement - Age</vt:lpstr>
      <vt:lpstr>NEDSS Report Excel Data Enhancement – Age Group</vt:lpstr>
      <vt:lpstr>Data Enhancement - HSR</vt:lpstr>
      <vt:lpstr>Excel Pivot Table</vt:lpstr>
      <vt:lpstr>Excel Pivot Table – Stacked Rows</vt:lpstr>
      <vt:lpstr>Excel Pivot Table - Percentage</vt:lpstr>
      <vt:lpstr>Excel Pivot Table - Charts</vt:lpstr>
      <vt:lpstr>Using NEDSS Report Data in Access</vt:lpstr>
      <vt:lpstr>Access Query – Join Lab and Investigation Data</vt:lpstr>
      <vt:lpstr>Access Query – Join Lab and Investigation Data – continued</vt:lpstr>
      <vt:lpstr>Access Query – Find Duplicate Query</vt:lpstr>
      <vt:lpstr>Email Packet – Electronic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2016-01-09T00:06:02Z</dcterms:created>
  <dcterms:modified xsi:type="dcterms:W3CDTF">2023-02-17T15:18:03Z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