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680" r:id="rId5"/>
  </p:sldMasterIdLst>
  <p:notesMasterIdLst>
    <p:notesMasterId r:id="rId67"/>
  </p:notesMasterIdLst>
  <p:handoutMasterIdLst>
    <p:handoutMasterId r:id="rId68"/>
  </p:handoutMasterIdLst>
  <p:sldIdLst>
    <p:sldId id="333" r:id="rId6"/>
    <p:sldId id="332" r:id="rId7"/>
    <p:sldId id="302" r:id="rId8"/>
    <p:sldId id="331" r:id="rId9"/>
    <p:sldId id="367" r:id="rId10"/>
    <p:sldId id="879" r:id="rId11"/>
    <p:sldId id="368" r:id="rId12"/>
    <p:sldId id="370" r:id="rId13"/>
    <p:sldId id="263" r:id="rId14"/>
    <p:sldId id="801" r:id="rId15"/>
    <p:sldId id="802" r:id="rId16"/>
    <p:sldId id="803" r:id="rId17"/>
    <p:sldId id="804" r:id="rId18"/>
    <p:sldId id="807" r:id="rId19"/>
    <p:sldId id="805" r:id="rId20"/>
    <p:sldId id="808" r:id="rId21"/>
    <p:sldId id="809" r:id="rId22"/>
    <p:sldId id="806" r:id="rId23"/>
    <p:sldId id="810" r:id="rId24"/>
    <p:sldId id="811" r:id="rId25"/>
    <p:sldId id="812" r:id="rId26"/>
    <p:sldId id="813" r:id="rId27"/>
    <p:sldId id="834" r:id="rId28"/>
    <p:sldId id="835" r:id="rId29"/>
    <p:sldId id="836" r:id="rId30"/>
    <p:sldId id="837" r:id="rId31"/>
    <p:sldId id="839" r:id="rId32"/>
    <p:sldId id="840" r:id="rId33"/>
    <p:sldId id="841" r:id="rId34"/>
    <p:sldId id="842" r:id="rId35"/>
    <p:sldId id="843" r:id="rId36"/>
    <p:sldId id="844" r:id="rId37"/>
    <p:sldId id="845" r:id="rId38"/>
    <p:sldId id="846" r:id="rId39"/>
    <p:sldId id="847" r:id="rId40"/>
    <p:sldId id="856" r:id="rId41"/>
    <p:sldId id="855" r:id="rId42"/>
    <p:sldId id="316" r:id="rId43"/>
    <p:sldId id="279" r:id="rId44"/>
    <p:sldId id="280" r:id="rId45"/>
    <p:sldId id="872" r:id="rId46"/>
    <p:sldId id="286" r:id="rId47"/>
    <p:sldId id="287" r:id="rId48"/>
    <p:sldId id="309" r:id="rId49"/>
    <p:sldId id="315" r:id="rId50"/>
    <p:sldId id="300" r:id="rId51"/>
    <p:sldId id="862" r:id="rId52"/>
    <p:sldId id="369" r:id="rId53"/>
    <p:sldId id="875" r:id="rId54"/>
    <p:sldId id="876" r:id="rId55"/>
    <p:sldId id="877" r:id="rId56"/>
    <p:sldId id="878" r:id="rId57"/>
    <p:sldId id="338" r:id="rId58"/>
    <p:sldId id="852" r:id="rId59"/>
    <p:sldId id="858" r:id="rId60"/>
    <p:sldId id="859" r:id="rId61"/>
    <p:sldId id="873" r:id="rId62"/>
    <p:sldId id="853" r:id="rId63"/>
    <p:sldId id="851" r:id="rId64"/>
    <p:sldId id="861" r:id="rId65"/>
    <p:sldId id="874" r:id="rId66"/>
  </p:sldIdLst>
  <p:sldSz cx="12192000" cy="6858000"/>
  <p:notesSz cx="6858000" cy="9144000"/>
  <p:embeddedFontLst>
    <p:embeddedFont>
      <p:font typeface="Calibri" panose="020F0502020204030204" pitchFamily="34" charset="0"/>
      <p:regular r:id="rId69"/>
      <p:bold r:id="rId70"/>
      <p:italic r:id="rId71"/>
      <p:boldItalic r:id="rId72"/>
    </p:embeddedFont>
    <p:embeddedFont>
      <p:font typeface="Fira Sans" panose="00000500000000000000" pitchFamily="50" charset="0"/>
      <p:regular r:id="rId73"/>
      <p:italic r:id="rId74"/>
      <p:boldItalic r:id="rId75"/>
    </p:embeddedFont>
    <p:embeddedFont>
      <p:font typeface="Fira Sans Light" panose="00000400000000000000" pitchFamily="50" charset="0"/>
      <p:regular r:id="rId76"/>
    </p:embeddedFont>
    <p:embeddedFont>
      <p:font typeface="Fira Sans Medium" panose="00000600000000000000" pitchFamily="50" charset="0"/>
      <p:regular r:id="rId77"/>
    </p:embeddedFont>
    <p:embeddedFont>
      <p:font typeface="Fira Sans SemiBold" panose="00000700000000000000" pitchFamily="50" charset="0"/>
      <p:bold r:id="rId78"/>
    </p:embeddedFont>
    <p:embeddedFont>
      <p:font typeface="Lucida Sans" panose="020B0602030504020204" pitchFamily="34" charset="0"/>
      <p:regular r:id="rId79"/>
      <p:bold r:id="rId80"/>
      <p:italic r:id="rId81"/>
      <p:boldItalic r:id="rId82"/>
    </p:embeddedFont>
    <p:embeddedFont>
      <p:font typeface="Open Sans" panose="020B0606030504020204" pitchFamily="34" charset="0"/>
      <p:regular r:id="rId83"/>
      <p:bold r:id="rId84"/>
    </p:embeddedFont>
    <p:embeddedFont>
      <p:font typeface="PT Sans" panose="020B0503020203020204" pitchFamily="34" charset="0"/>
      <p:regular r:id="rId85"/>
      <p:bold r:id="rId86"/>
      <p:italic r:id="rId87"/>
      <p:boldItalic r:id="rId88"/>
    </p:embeddedFont>
    <p:embeddedFont>
      <p:font typeface="Segoe UI" panose="020B0502040204020203" pitchFamily="34" charset="0"/>
      <p:regular r:id="rId89"/>
      <p:bold r:id="rId90"/>
      <p:italic r:id="rId91"/>
      <p:boldItalic r:id="rId92"/>
    </p:embeddedFont>
    <p:embeddedFont>
      <p:font typeface="Source Sans Pro" panose="020B0503030403020204" pitchFamily="34" charset="0"/>
      <p:regular r:id="rId93"/>
    </p:embeddedFont>
  </p:embeddedFontLst>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B1FAC38-8EF8-4BC5-9115-D172FB831257}">
          <p14:sldIdLst>
            <p14:sldId id="333"/>
            <p14:sldId id="332"/>
            <p14:sldId id="302"/>
          </p14:sldIdLst>
        </p14:section>
        <p14:section name="What do we know about Safe Infant Sleep?" id="{D8AEFCD9-F6BC-42F2-91C3-2F389156F68E}">
          <p14:sldIdLst>
            <p14:sldId id="331"/>
            <p14:sldId id="367"/>
            <p14:sldId id="879"/>
            <p14:sldId id="368"/>
            <p14:sldId id="370"/>
            <p14:sldId id="263"/>
            <p14:sldId id="801"/>
            <p14:sldId id="802"/>
            <p14:sldId id="803"/>
            <p14:sldId id="804"/>
            <p14:sldId id="807"/>
            <p14:sldId id="805"/>
            <p14:sldId id="808"/>
            <p14:sldId id="809"/>
            <p14:sldId id="806"/>
            <p14:sldId id="810"/>
            <p14:sldId id="811"/>
            <p14:sldId id="812"/>
            <p14:sldId id="813"/>
            <p14:sldId id="834"/>
            <p14:sldId id="835"/>
            <p14:sldId id="836"/>
            <p14:sldId id="837"/>
            <p14:sldId id="839"/>
            <p14:sldId id="840"/>
            <p14:sldId id="841"/>
            <p14:sldId id="842"/>
            <p14:sldId id="843"/>
            <p14:sldId id="844"/>
            <p14:sldId id="845"/>
            <p14:sldId id="846"/>
            <p14:sldId id="847"/>
            <p14:sldId id="856"/>
            <p14:sldId id="855"/>
            <p14:sldId id="316"/>
            <p14:sldId id="279"/>
            <p14:sldId id="280"/>
            <p14:sldId id="872"/>
            <p14:sldId id="286"/>
            <p14:sldId id="287"/>
            <p14:sldId id="309"/>
            <p14:sldId id="315"/>
            <p14:sldId id="300"/>
            <p14:sldId id="862"/>
            <p14:sldId id="369"/>
            <p14:sldId id="875"/>
            <p14:sldId id="876"/>
            <p14:sldId id="877"/>
            <p14:sldId id="878"/>
          </p14:sldIdLst>
        </p14:section>
        <p14:section name="How can we use all the recommendations?" id="{B9D5220C-43DE-494A-9B0E-739C633C6550}">
          <p14:sldIdLst>
            <p14:sldId id="338"/>
            <p14:sldId id="852"/>
            <p14:sldId id="858"/>
            <p14:sldId id="859"/>
            <p14:sldId id="873"/>
            <p14:sldId id="853"/>
            <p14:sldId id="851"/>
          </p14:sldIdLst>
        </p14:section>
        <p14:section name="Closing" id="{736FA9B6-B184-4399-9CDD-A5DCDF8132E3}">
          <p14:sldIdLst>
            <p14:sldId id="861"/>
            <p14:sldId id="8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F9317-A3BF-E614-3A2D-F5B651D84CA9}" name="Legnon,Andrea (DSHS)" initials="L(" userId="S::andrea.legnon@dshs.texas.gov::9b8b0582-ebba-408f-bb85-4c641abb6983"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08E8C"/>
    <a:srgbClr val="5696D4"/>
    <a:srgbClr val="01A59C"/>
    <a:srgbClr val="4277B3"/>
    <a:srgbClr val="8DC3EB"/>
    <a:srgbClr val="ECECEC"/>
    <a:srgbClr val="39D0C3"/>
    <a:srgbClr val="57ABE9"/>
    <a:srgbClr val="05A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7603A-298E-497B-A885-DFA3B03C2D3B}" v="3" dt="2023-10-26T14:31:07.153"/>
    <p1510:client id="{38EF7583-C2D6-56DE-0DF5-6DC8578633DA}" v="33" dt="2023-10-26T14:46:30.022"/>
    <p1510:client id="{44BA820A-ED34-5093-5F0F-77322FD408BF}" v="2" dt="2023-10-25T23:00:01.734"/>
    <p1510:client id="{462BED68-17E3-8952-8E82-DE6401BEE4CC}" v="48" dt="2023-11-13T16:58:35.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19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font" Target="fonts/font2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font" Target="fonts/font22.fntdata"/><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font" Target="fonts/font1.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8.fntdata"/><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9.fntdata"/><Relationship Id="rId61" Type="http://schemas.openxmlformats.org/officeDocument/2006/relationships/slide" Target="slides/slide56.xml"/><Relationship Id="rId82"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4.fntdata"/><Relationship Id="rId93" Type="http://schemas.openxmlformats.org/officeDocument/2006/relationships/font" Target="fonts/font25.fntdata"/><Relationship Id="rId98"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rtl="0"/>
          <a:r>
            <a:rPr lang="en-US" sz="2800" b="1">
              <a:solidFill>
                <a:schemeClr val="tx1"/>
              </a:solidFill>
              <a:latin typeface="Calibri"/>
              <a:cs typeface="Calibri"/>
            </a:rPr>
            <a:t>Myth vs. fact quiz questions</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DD17605-6F4D-40CB-9464-131F3D7104BF}">
      <dgm:prSet custT="1"/>
      <dgm:spPr>
        <a:solidFill>
          <a:schemeClr val="accent2">
            <a:lumMod val="20000"/>
            <a:lumOff val="80000"/>
          </a:schemeClr>
        </a:solidFill>
      </dgm:spPr>
      <dgm:t>
        <a:bodyPr/>
        <a:lstStyle/>
        <a:p>
          <a:r>
            <a:rPr lang="en-US" sz="2000"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custT="1"/>
      <dgm:spPr>
        <a:solidFill>
          <a:schemeClr val="accent2">
            <a:lumMod val="20000"/>
            <a:lumOff val="80000"/>
          </a:schemeClr>
        </a:solidFill>
      </dgm:spPr>
      <dgm:t>
        <a:bodyPr/>
        <a:lstStyle/>
        <a:p>
          <a:r>
            <a:rPr lang="en-US" sz="2000"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custT="1"/>
      <dgm:spPr>
        <a:solidFill>
          <a:schemeClr val="accent2">
            <a:lumMod val="20000"/>
            <a:lumOff val="80000"/>
          </a:schemeClr>
        </a:solidFill>
      </dgm:spPr>
      <dgm:t>
        <a:bodyPr/>
        <a:lstStyle/>
        <a:p>
          <a:r>
            <a:rPr lang="en-US" sz="2000"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custT="1"/>
      <dgm:spPr>
        <a:solidFill>
          <a:schemeClr val="accent2">
            <a:lumMod val="20000"/>
            <a:lumOff val="80000"/>
          </a:schemeClr>
        </a:solidFill>
      </dgm:spPr>
      <dgm:t>
        <a:bodyPr/>
        <a:lstStyle/>
        <a:p>
          <a:r>
            <a:rPr lang="en-US" sz="2000" b="1" dirty="0">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custT="1"/>
      <dgm:spPr>
        <a:solidFill>
          <a:schemeClr val="accent2">
            <a:lumMod val="20000"/>
            <a:lumOff val="80000"/>
          </a:schemeClr>
        </a:solidFill>
      </dgm:spPr>
      <dgm:t>
        <a:bodyPr/>
        <a:lstStyle/>
        <a:p>
          <a:r>
            <a:rPr lang="en-US" sz="2000" b="1">
              <a:solidFill>
                <a:schemeClr val="tx1"/>
              </a:solidFill>
            </a:rPr>
            <a:t>Temperature</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custT="1"/>
      <dgm:spPr>
        <a:solidFill>
          <a:schemeClr val="accent2">
            <a:lumMod val="20000"/>
            <a:lumOff val="80000"/>
          </a:schemeClr>
        </a:solidFill>
      </dgm:spPr>
      <dgm:t>
        <a:bodyPr/>
        <a:lstStyle/>
        <a:p>
          <a:r>
            <a:rPr lang="en-US" sz="2000"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custT="1"/>
      <dgm:spPr>
        <a:solidFill>
          <a:schemeClr val="accent2">
            <a:lumMod val="20000"/>
            <a:lumOff val="80000"/>
          </a:schemeClr>
        </a:solidFill>
      </dgm:spPr>
      <dgm:t>
        <a:bodyPr/>
        <a:lstStyle/>
        <a:p>
          <a:r>
            <a:rPr lang="en-US" sz="2000" b="1">
              <a:solidFill>
                <a:schemeClr val="tx1"/>
              </a:solidFill>
            </a:rPr>
            <a:t>Additional recommendations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365159A-26DD-494E-AC2E-C00B54B829BC}" type="pres">
      <dgm:prSet presAssocID="{BDE9AF96-03B4-435D-9E6F-48BF320E48D4}" presName="diagram" presStyleCnt="0">
        <dgm:presLayoutVars>
          <dgm:dir/>
          <dgm:resizeHandles val="exact"/>
        </dgm:presLayoutVars>
      </dgm:prSet>
      <dgm:spPr/>
    </dgm:pt>
    <dgm:pt modelId="{9C398F1D-1AC0-47FA-AA64-0EA9688ABB19}" type="pres">
      <dgm:prSet presAssocID="{2DD17605-6F4D-40CB-9464-131F3D7104BF}" presName="node" presStyleLbl="node1" presStyleIdx="0" presStyleCnt="7">
        <dgm:presLayoutVars>
          <dgm:bulletEnabled val="1"/>
        </dgm:presLayoutVars>
      </dgm:prSet>
      <dgm:spPr/>
    </dgm:pt>
    <dgm:pt modelId="{D442DE7A-648B-49C5-8F19-7335C8225AE9}" type="pres">
      <dgm:prSet presAssocID="{688F37EE-1F78-494E-9FAD-C7ABC153520C}" presName="sibTrans" presStyleCnt="0"/>
      <dgm:spPr/>
    </dgm:pt>
    <dgm:pt modelId="{90CC8DB7-4693-42E5-8E86-1C257708EE5B}" type="pres">
      <dgm:prSet presAssocID="{AFEBE290-5413-4765-BC6C-7218D0CEC968}" presName="node" presStyleLbl="node1" presStyleIdx="1" presStyleCnt="7">
        <dgm:presLayoutVars>
          <dgm:bulletEnabled val="1"/>
        </dgm:presLayoutVars>
      </dgm:prSet>
      <dgm:spPr/>
    </dgm:pt>
    <dgm:pt modelId="{D4A5C141-B58F-48FA-BC76-5D53FFA0E3FC}" type="pres">
      <dgm:prSet presAssocID="{53D4CC46-59AB-4974-9294-EEFF865D0BFD}" presName="sibTrans" presStyleCnt="0"/>
      <dgm:spPr/>
    </dgm:pt>
    <dgm:pt modelId="{0641BB8E-092A-4533-A0AA-E1987F05819D}" type="pres">
      <dgm:prSet presAssocID="{7C6AC7C8-508E-41EC-8242-8B7466C61B70}" presName="node" presStyleLbl="node1" presStyleIdx="2" presStyleCnt="7">
        <dgm:presLayoutVars>
          <dgm:bulletEnabled val="1"/>
        </dgm:presLayoutVars>
      </dgm:prSet>
      <dgm:spPr/>
    </dgm:pt>
    <dgm:pt modelId="{0A746FFB-16DA-4861-A4CE-D9BF7F932151}" type="pres">
      <dgm:prSet presAssocID="{4B01B880-E491-4D8D-9CC1-F103F71C99D6}" presName="sibTrans" presStyleCnt="0"/>
      <dgm:spPr/>
    </dgm:pt>
    <dgm:pt modelId="{3A25E8E8-B220-486B-9982-C69D213DBFFD}" type="pres">
      <dgm:prSet presAssocID="{2879ECF2-D385-4862-9C2B-30946424CE9B}" presName="node" presStyleLbl="node1" presStyleIdx="3" presStyleCnt="7">
        <dgm:presLayoutVars>
          <dgm:bulletEnabled val="1"/>
        </dgm:presLayoutVars>
      </dgm:prSet>
      <dgm:spPr/>
    </dgm:pt>
    <dgm:pt modelId="{BFAABA8B-AACB-4BA4-97F0-1ADD729632C4}" type="pres">
      <dgm:prSet presAssocID="{503FB069-B3D2-49D9-99F4-0A0CB7BD2FED}" presName="sibTrans" presStyleCnt="0"/>
      <dgm:spPr/>
    </dgm:pt>
    <dgm:pt modelId="{370BC542-E03F-4408-904F-660BD883F219}" type="pres">
      <dgm:prSet presAssocID="{D2AE94CA-11A4-4A0C-A597-5B706A436340}" presName="node" presStyleLbl="node1" presStyleIdx="4" presStyleCnt="7">
        <dgm:presLayoutVars>
          <dgm:bulletEnabled val="1"/>
        </dgm:presLayoutVars>
      </dgm:prSet>
      <dgm:spPr/>
    </dgm:pt>
    <dgm:pt modelId="{9E7E75C6-12A9-4758-A0EF-C29041F5BA07}" type="pres">
      <dgm:prSet presAssocID="{9C266340-F398-418E-8764-A7F22A474379}" presName="sibTrans" presStyleCnt="0"/>
      <dgm:spPr/>
    </dgm:pt>
    <dgm:pt modelId="{FFD6AA38-9D33-49C8-9439-EC6F45A3E096}" type="pres">
      <dgm:prSet presAssocID="{79D2E1BE-2822-42FA-B92C-E2BB2D14C98E}" presName="node" presStyleLbl="node1" presStyleIdx="5" presStyleCnt="7">
        <dgm:presLayoutVars>
          <dgm:bulletEnabled val="1"/>
        </dgm:presLayoutVars>
      </dgm:prSet>
      <dgm:spPr/>
    </dgm:pt>
    <dgm:pt modelId="{65DCF6C9-64CB-443F-97DC-F31E1373928C}" type="pres">
      <dgm:prSet presAssocID="{25426CD2-FE60-4576-A890-56ECF8A7E71D}" presName="sibTrans" presStyleCnt="0"/>
      <dgm:spPr/>
    </dgm:pt>
    <dgm:pt modelId="{20CD350F-7210-4D35-B97F-9360CE484283}" type="pres">
      <dgm:prSet presAssocID="{25E82737-FA4B-4AC4-A2B6-473DE3AF9CFD}" presName="node" presStyleLbl="node1" presStyleIdx="6" presStyleCnt="7">
        <dgm:presLayoutVars>
          <dgm:bulletEnabled val="1"/>
        </dgm:presLayoutVars>
      </dgm:prSet>
      <dgm:spPr/>
    </dgm:pt>
  </dgm:ptLst>
  <dgm:cxnLst>
    <dgm:cxn modelId="{F20A2E16-D6CD-4229-A298-CB03DF10C63B}" type="presOf" srcId="{AFEBE290-5413-4765-BC6C-7218D0CEC968}" destId="{90CC8DB7-4693-42E5-8E86-1C257708EE5B}" srcOrd="0" destOrd="0" presId="urn:microsoft.com/office/officeart/2005/8/layout/default"/>
    <dgm:cxn modelId="{F958921A-C4B9-45AC-A809-82F51B8BD68F}" srcId="{BDE9AF96-03B4-435D-9E6F-48BF320E48D4}" destId="{D2AE94CA-11A4-4A0C-A597-5B706A436340}" srcOrd="4" destOrd="0" parTransId="{91F14381-7995-4415-B80D-2B7AC726576E}" sibTransId="{9C266340-F398-418E-8764-A7F22A474379}"/>
    <dgm:cxn modelId="{9144D21A-748A-4A8F-93A9-A4424CFFA6A1}" type="presOf" srcId="{7C6AC7C8-508E-41EC-8242-8B7466C61B70}" destId="{0641BB8E-092A-4533-A0AA-E1987F05819D}" srcOrd="0" destOrd="0" presId="urn:microsoft.com/office/officeart/2005/8/layout/default"/>
    <dgm:cxn modelId="{9EBAC229-15B1-441A-8CB2-CA89FC794C32}" type="presOf" srcId="{2879ECF2-D385-4862-9C2B-30946424CE9B}" destId="{3A25E8E8-B220-486B-9982-C69D213DBFFD}" srcOrd="0" destOrd="0" presId="urn:microsoft.com/office/officeart/2005/8/layout/default"/>
    <dgm:cxn modelId="{D5C01A33-7B4D-46BC-A335-1A5525AB1A08}" type="presOf" srcId="{BDE9AF96-03B4-435D-9E6F-48BF320E48D4}" destId="{6365159A-26DD-494E-AC2E-C00B54B829BC}" srcOrd="0" destOrd="0" presId="urn:microsoft.com/office/officeart/2005/8/layout/default"/>
    <dgm:cxn modelId="{7C5B8B34-1058-4AB6-B787-0200546C6BA6}" type="presOf" srcId="{25E82737-FA4B-4AC4-A2B6-473DE3AF9CFD}" destId="{20CD350F-7210-4D35-B97F-9360CE484283}" srcOrd="0" destOrd="0" presId="urn:microsoft.com/office/officeart/2005/8/layout/default"/>
    <dgm:cxn modelId="{4BD78F6D-F076-4480-924C-F19867A3FC57}" srcId="{BDE9AF96-03B4-435D-9E6F-48BF320E48D4}" destId="{79D2E1BE-2822-42FA-B92C-E2BB2D14C98E}" srcOrd="5" destOrd="0" parTransId="{C3D44F57-5AA6-49A5-964B-9439DB4EBAB8}" sibTransId="{25426CD2-FE60-4576-A890-56ECF8A7E71D}"/>
    <dgm:cxn modelId="{AFF4207A-7B9A-44EF-8C46-39A4F4C0938B}" srcId="{BDE9AF96-03B4-435D-9E6F-48BF320E48D4}" destId="{25E82737-FA4B-4AC4-A2B6-473DE3AF9CFD}" srcOrd="6" destOrd="0" parTransId="{34A6F29E-CD3E-4E61-A46C-B8B5C4515094}" sibTransId="{9211CDEF-4D1A-4C68-B30A-AFE4A55BD447}"/>
    <dgm:cxn modelId="{30D4F88B-9537-479E-BCCD-CD79FAB2F955}" srcId="{BDE9AF96-03B4-435D-9E6F-48BF320E48D4}" destId="{7C6AC7C8-508E-41EC-8242-8B7466C61B70}" srcOrd="2" destOrd="0" parTransId="{57320BB2-3517-4A10-B1D5-D16325DEE40A}" sibTransId="{4B01B880-E491-4D8D-9CC1-F103F71C99D6}"/>
    <dgm:cxn modelId="{5E84ADB7-27EF-489F-AF34-33F9EFCCE69B}" type="presOf" srcId="{D2AE94CA-11A4-4A0C-A597-5B706A436340}" destId="{370BC542-E03F-4408-904F-660BD883F219}" srcOrd="0" destOrd="0" presId="urn:microsoft.com/office/officeart/2005/8/layout/default"/>
    <dgm:cxn modelId="{012EAEBB-4A7B-495B-AFBB-A5328245C1CE}" srcId="{BDE9AF96-03B4-435D-9E6F-48BF320E48D4}" destId="{2DD17605-6F4D-40CB-9464-131F3D7104BF}" srcOrd="0" destOrd="0" parTransId="{4DD43F88-D1DA-4B06-95AA-B093B047261F}" sibTransId="{688F37EE-1F78-494E-9FAD-C7ABC153520C}"/>
    <dgm:cxn modelId="{7F6A88D5-043F-4162-9246-9FBB864A4614}" type="presOf" srcId="{79D2E1BE-2822-42FA-B92C-E2BB2D14C98E}" destId="{FFD6AA38-9D33-49C8-9439-EC6F45A3E096}" srcOrd="0" destOrd="0" presId="urn:microsoft.com/office/officeart/2005/8/layout/default"/>
    <dgm:cxn modelId="{84297CD7-1DC5-494C-91D9-9937A4C215CB}" type="presOf" srcId="{2DD17605-6F4D-40CB-9464-131F3D7104BF}" destId="{9C398F1D-1AC0-47FA-AA64-0EA9688ABB19}" srcOrd="0" destOrd="0" presId="urn:microsoft.com/office/officeart/2005/8/layout/default"/>
    <dgm:cxn modelId="{E21CFBDC-59DB-4444-9592-572C3B36DD58}" srcId="{BDE9AF96-03B4-435D-9E6F-48BF320E48D4}" destId="{AFEBE290-5413-4765-BC6C-7218D0CEC968}" srcOrd="1" destOrd="0" parTransId="{717BA41A-8610-4225-A979-A9648F342412}" sibTransId="{53D4CC46-59AB-4974-9294-EEFF865D0BFD}"/>
    <dgm:cxn modelId="{1B6AEAF6-A6B7-4E99-86C2-7FA5D28D3DDC}" srcId="{BDE9AF96-03B4-435D-9E6F-48BF320E48D4}" destId="{2879ECF2-D385-4862-9C2B-30946424CE9B}" srcOrd="3" destOrd="0" parTransId="{CF9B8648-95AE-4E6B-84AE-DB9C381B52B7}" sibTransId="{503FB069-B3D2-49D9-99F4-0A0CB7BD2FED}"/>
    <dgm:cxn modelId="{9095206E-3E49-48FE-BDA2-DDB75C4D5C71}" type="presParOf" srcId="{6365159A-26DD-494E-AC2E-C00B54B829BC}" destId="{9C398F1D-1AC0-47FA-AA64-0EA9688ABB19}" srcOrd="0" destOrd="0" presId="urn:microsoft.com/office/officeart/2005/8/layout/default"/>
    <dgm:cxn modelId="{3BEE086A-F084-4628-B1C6-2E1830C69896}" type="presParOf" srcId="{6365159A-26DD-494E-AC2E-C00B54B829BC}" destId="{D442DE7A-648B-49C5-8F19-7335C8225AE9}" srcOrd="1" destOrd="0" presId="urn:microsoft.com/office/officeart/2005/8/layout/default"/>
    <dgm:cxn modelId="{F8794E88-EECE-4DB7-89E1-9D3ACEA9C66A}" type="presParOf" srcId="{6365159A-26DD-494E-AC2E-C00B54B829BC}" destId="{90CC8DB7-4693-42E5-8E86-1C257708EE5B}" srcOrd="2" destOrd="0" presId="urn:microsoft.com/office/officeart/2005/8/layout/default"/>
    <dgm:cxn modelId="{1AAC3F7E-0C65-4F6D-A190-7E910D6CD8AD}" type="presParOf" srcId="{6365159A-26DD-494E-AC2E-C00B54B829BC}" destId="{D4A5C141-B58F-48FA-BC76-5D53FFA0E3FC}" srcOrd="3" destOrd="0" presId="urn:microsoft.com/office/officeart/2005/8/layout/default"/>
    <dgm:cxn modelId="{1EC4E556-4B68-4BE1-AEFB-0A1E59379B1B}" type="presParOf" srcId="{6365159A-26DD-494E-AC2E-C00B54B829BC}" destId="{0641BB8E-092A-4533-A0AA-E1987F05819D}" srcOrd="4" destOrd="0" presId="urn:microsoft.com/office/officeart/2005/8/layout/default"/>
    <dgm:cxn modelId="{E3FF78CC-DAB1-4331-B643-5B307D2D86F3}" type="presParOf" srcId="{6365159A-26DD-494E-AC2E-C00B54B829BC}" destId="{0A746FFB-16DA-4861-A4CE-D9BF7F932151}" srcOrd="5" destOrd="0" presId="urn:microsoft.com/office/officeart/2005/8/layout/default"/>
    <dgm:cxn modelId="{DB90CCAE-0268-41DE-9041-962E2C150F6D}" type="presParOf" srcId="{6365159A-26DD-494E-AC2E-C00B54B829BC}" destId="{3A25E8E8-B220-486B-9982-C69D213DBFFD}" srcOrd="6" destOrd="0" presId="urn:microsoft.com/office/officeart/2005/8/layout/default"/>
    <dgm:cxn modelId="{D7E4C194-2289-4935-97E3-1F12B1003A95}" type="presParOf" srcId="{6365159A-26DD-494E-AC2E-C00B54B829BC}" destId="{BFAABA8B-AACB-4BA4-97F0-1ADD729632C4}" srcOrd="7" destOrd="0" presId="urn:microsoft.com/office/officeart/2005/8/layout/default"/>
    <dgm:cxn modelId="{0A9380AC-4304-4CE4-A9C6-996AB77FAAD5}" type="presParOf" srcId="{6365159A-26DD-494E-AC2E-C00B54B829BC}" destId="{370BC542-E03F-4408-904F-660BD883F219}" srcOrd="8" destOrd="0" presId="urn:microsoft.com/office/officeart/2005/8/layout/default"/>
    <dgm:cxn modelId="{33593913-3FFB-44D0-B80A-9CA29C457FA9}" type="presParOf" srcId="{6365159A-26DD-494E-AC2E-C00B54B829BC}" destId="{9E7E75C6-12A9-4758-A0EF-C29041F5BA07}" srcOrd="9" destOrd="0" presId="urn:microsoft.com/office/officeart/2005/8/layout/default"/>
    <dgm:cxn modelId="{AAAC482D-DB8B-4575-9505-8A66043BDC7C}" type="presParOf" srcId="{6365159A-26DD-494E-AC2E-C00B54B829BC}" destId="{FFD6AA38-9D33-49C8-9439-EC6F45A3E096}" srcOrd="10" destOrd="0" presId="urn:microsoft.com/office/officeart/2005/8/layout/default"/>
    <dgm:cxn modelId="{0DC44BFC-07A1-4A26-A32A-F47EBCB9E8B9}" type="presParOf" srcId="{6365159A-26DD-494E-AC2E-C00B54B829BC}" destId="{65DCF6C9-64CB-443F-97DC-F31E1373928C}" srcOrd="11" destOrd="0" presId="urn:microsoft.com/office/officeart/2005/8/layout/default"/>
    <dgm:cxn modelId="{5769F843-E85E-4A29-934E-C42AAC037656}" type="presParOf" srcId="{6365159A-26DD-494E-AC2E-C00B54B829BC}" destId="{20CD350F-7210-4D35-B97F-9360CE48428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rtl="0">
            <a:lnSpc>
              <a:spcPct val="90000"/>
            </a:lnSpc>
            <a:spcBef>
              <a:spcPct val="0"/>
            </a:spcBef>
            <a:spcAft>
              <a:spcPct val="35000"/>
            </a:spcAft>
            <a:buNone/>
          </a:pPr>
          <a:r>
            <a:rPr lang="en-US" sz="2800" b="1" kern="1200">
              <a:solidFill>
                <a:schemeClr val="tx1"/>
              </a:solidFill>
              <a:latin typeface="Calibri"/>
              <a:cs typeface="Calibri"/>
            </a:rPr>
            <a:t>Myth vs. fact quiz questions</a:t>
          </a:r>
        </a:p>
      </dsp:txBody>
      <dsp:txXfrm>
        <a:off x="1190014" y="440"/>
        <a:ext cx="8577032" cy="1030315"/>
      </dsp:txXfrm>
    </dsp:sp>
    <dsp:sp modelId="{76F221A6-5D44-47FD-BDC2-70019B3119DC}">
      <dsp:nvSpPr>
        <dsp:cNvPr id="0" name=""/>
        <dsp:cNvSpPr/>
      </dsp:nvSpPr>
      <dsp:spPr>
        <a:xfrm>
          <a:off x="0" y="1288335"/>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Check your knowledge</a:t>
          </a:r>
        </a:p>
      </dsp:txBody>
      <dsp:txXfrm>
        <a:off x="1190014" y="1288335"/>
        <a:ext cx="8577032" cy="1030315"/>
      </dsp:txXfrm>
    </dsp:sp>
    <dsp:sp modelId="{928B4ABC-0706-4BB9-A935-CC8B85C40D38}">
      <dsp:nvSpPr>
        <dsp:cNvPr id="0" name=""/>
        <dsp:cNvSpPr/>
      </dsp:nvSpPr>
      <dsp:spPr>
        <a:xfrm>
          <a:off x="0" y="2576229"/>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Find out what we don’t know</a:t>
          </a:r>
        </a:p>
      </dsp:txBody>
      <dsp:txXfrm>
        <a:off x="1190014" y="2576229"/>
        <a:ext cx="8577032" cy="1030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98F1D-1AC0-47FA-AA64-0EA9688ABB19}">
      <dsp:nvSpPr>
        <dsp:cNvPr id="0" name=""/>
        <dsp:cNvSpPr/>
      </dsp:nvSpPr>
      <dsp:spPr>
        <a:xfrm>
          <a:off x="3080"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Back to sleep</a:t>
          </a:r>
        </a:p>
      </dsp:txBody>
      <dsp:txXfrm>
        <a:off x="3080" y="480670"/>
        <a:ext cx="2444055" cy="1466433"/>
      </dsp:txXfrm>
    </dsp:sp>
    <dsp:sp modelId="{90CC8DB7-4693-42E5-8E86-1C257708EE5B}">
      <dsp:nvSpPr>
        <dsp:cNvPr id="0" name=""/>
        <dsp:cNvSpPr/>
      </dsp:nvSpPr>
      <dsp:spPr>
        <a:xfrm>
          <a:off x="2691541"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Sleep surface</a:t>
          </a:r>
        </a:p>
      </dsp:txBody>
      <dsp:txXfrm>
        <a:off x="2691541" y="480670"/>
        <a:ext cx="2444055" cy="1466433"/>
      </dsp:txXfrm>
    </dsp:sp>
    <dsp:sp modelId="{0641BB8E-092A-4533-A0AA-E1987F05819D}">
      <dsp:nvSpPr>
        <dsp:cNvPr id="0" name=""/>
        <dsp:cNvSpPr/>
      </dsp:nvSpPr>
      <dsp:spPr>
        <a:xfrm>
          <a:off x="5380002"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Breastfeeding</a:t>
          </a:r>
        </a:p>
      </dsp:txBody>
      <dsp:txXfrm>
        <a:off x="5380002" y="480670"/>
        <a:ext cx="2444055" cy="1466433"/>
      </dsp:txXfrm>
    </dsp:sp>
    <dsp:sp modelId="{3A25E8E8-B220-486B-9982-C69D213DBFFD}">
      <dsp:nvSpPr>
        <dsp:cNvPr id="0" name=""/>
        <dsp:cNvSpPr/>
      </dsp:nvSpPr>
      <dsp:spPr>
        <a:xfrm>
          <a:off x="8068463"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Room sharing</a:t>
          </a:r>
        </a:p>
      </dsp:txBody>
      <dsp:txXfrm>
        <a:off x="8068463" y="480670"/>
        <a:ext cx="2444055" cy="1466433"/>
      </dsp:txXfrm>
    </dsp:sp>
    <dsp:sp modelId="{370BC542-E03F-4408-904F-660BD883F219}">
      <dsp:nvSpPr>
        <dsp:cNvPr id="0" name=""/>
        <dsp:cNvSpPr/>
      </dsp:nvSpPr>
      <dsp:spPr>
        <a:xfrm>
          <a:off x="1347311"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Temperature</a:t>
          </a:r>
        </a:p>
      </dsp:txBody>
      <dsp:txXfrm>
        <a:off x="1347311" y="2191509"/>
        <a:ext cx="2444055" cy="1466433"/>
      </dsp:txXfrm>
    </dsp:sp>
    <dsp:sp modelId="{FFD6AA38-9D33-49C8-9439-EC6F45A3E096}">
      <dsp:nvSpPr>
        <dsp:cNvPr id="0" name=""/>
        <dsp:cNvSpPr/>
      </dsp:nvSpPr>
      <dsp:spPr>
        <a:xfrm>
          <a:off x="4035772"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Smoke-free and vape-free</a:t>
          </a:r>
        </a:p>
      </dsp:txBody>
      <dsp:txXfrm>
        <a:off x="4035772" y="2191509"/>
        <a:ext cx="2444055" cy="1466433"/>
      </dsp:txXfrm>
    </dsp:sp>
    <dsp:sp modelId="{20CD350F-7210-4D35-B97F-9360CE484283}">
      <dsp:nvSpPr>
        <dsp:cNvPr id="0" name=""/>
        <dsp:cNvSpPr/>
      </dsp:nvSpPr>
      <dsp:spPr>
        <a:xfrm>
          <a:off x="6724233"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Additional recommendations</a:t>
          </a:r>
        </a:p>
      </dsp:txBody>
      <dsp:txXfrm>
        <a:off x="6724233" y="2191509"/>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4310E7-6C3C-D34D-A16D-61FCD0087887}" type="datetimeFigureOut">
              <a:rPr lang="es-ES_tradnl" smtClean="0"/>
              <a:t>11/10/2024</a:t>
            </a:fld>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B09E1-1FCB-1849-B7E9-16E5469F1DB4}"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vaccines/parents/downloads/parent-ver-sch-0-6yrs.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s/photos/baby-vaccine?utm_source=unsplash&amp;utm_medium=referral&amp;utm_content=creditCopyText" TargetMode="External"/><Relationship Id="rId4" Type="http://schemas.openxmlformats.org/officeDocument/2006/relationships/hyperlink" Target="https://unsplash.com/@cdc?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frp.org/center-resources/quick-looks/sleep-related-infant-death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shs.texas.gov/sites/default/files/healthytexasbabies/Documents/2021-Healthy-Texas-Mothers-Babies-Data-Book.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Tree>
    <p:extLst>
      <p:ext uri="{BB962C8B-B14F-4D97-AF65-F5344CB8AC3E}">
        <p14:creationId xmlns:p14="http://schemas.microsoft.com/office/powerpoint/2010/main" val="206520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11</a:t>
            </a:fld>
            <a:endParaRPr lang="en-US"/>
          </a:p>
        </p:txBody>
      </p:sp>
    </p:spTree>
    <p:extLst>
      <p:ext uri="{BB962C8B-B14F-4D97-AF65-F5344CB8AC3E}">
        <p14:creationId xmlns:p14="http://schemas.microsoft.com/office/powerpoint/2010/main" val="270638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a:cs typeface="Calibri"/>
              </a:rPr>
              <a:t>There are many steps you and those caring for your baby can take to reduce your infant’s risk of sleep-related death.</a:t>
            </a:r>
            <a:r>
              <a:rPr lang="en-US" sz="1800" b="0">
                <a:solidFill>
                  <a:srgbClr val="000000"/>
                </a:solidFill>
                <a:latin typeface="Calibri"/>
                <a:cs typeface="Calibri"/>
              </a:rPr>
              <a:t>  This class includes safe sleep practices on the most updated evidence shared in 2022 by the American Academy of Pediatrics</a:t>
            </a:r>
            <a:endParaRPr lang="en-US" sz="1800" b="0" i="0">
              <a:solidFill>
                <a:srgbClr val="000000"/>
              </a:solidFill>
              <a:effectLst/>
              <a:latin typeface="Calibri" panose="020F0502020204030204" pitchFamily="34" charset="0"/>
            </a:endParaRPr>
          </a:p>
          <a:p>
            <a:r>
              <a:rPr lang="en-US" sz="1800" b="1" i="0">
                <a:solidFill>
                  <a:srgbClr val="000000"/>
                </a:solidFill>
                <a:effectLst/>
                <a:latin typeface="Calibri"/>
                <a:cs typeface="Calibri"/>
              </a:rPr>
              <a:t> </a:t>
            </a:r>
            <a:endParaRPr lang="en-US" b="1">
              <a:latin typeface="Calibri"/>
              <a:cs typeface="Calibri"/>
            </a:endParaRPr>
          </a:p>
          <a:p>
            <a:r>
              <a:rPr lang="en-US">
                <a:cs typeface="Calibri"/>
              </a:rPr>
              <a:t>Reference:</a:t>
            </a:r>
          </a:p>
          <a:p>
            <a:pPr algn="l"/>
            <a:r>
              <a:rPr lang="en-US" sz="18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800" b="0" i="0" u="none" strike="noStrike" baseline="0">
                <a:latin typeface="AdvOT37ee2077.I"/>
              </a:rPr>
              <a:t>Pediatrics</a:t>
            </a:r>
            <a:r>
              <a:rPr lang="en-US" sz="1800" b="0" i="0" u="none" strike="noStrike" baseline="0">
                <a:latin typeface="AdvOTf011d512"/>
              </a:rPr>
              <a:t>. 2022;150(1):e2022057990</a:t>
            </a:r>
            <a:endParaRPr lang="en-US">
              <a:cs typeface="Calibri"/>
            </a:endParaRPr>
          </a:p>
          <a:p>
            <a:endParaRPr lang="en-US">
              <a:cs typeface="Calibri"/>
            </a:endParaRPr>
          </a:p>
          <a:p>
            <a:r>
              <a:rPr lang="en-US">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12</a:t>
            </a:fld>
            <a:endParaRPr lang="en-US"/>
          </a:p>
        </p:txBody>
      </p:sp>
    </p:spTree>
    <p:extLst>
      <p:ext uri="{BB962C8B-B14F-4D97-AF65-F5344CB8AC3E}">
        <p14:creationId xmlns:p14="http://schemas.microsoft.com/office/powerpoint/2010/main" val="24222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13</a:t>
            </a:fld>
            <a:endParaRPr lang="en-US"/>
          </a:p>
        </p:txBody>
      </p:sp>
    </p:spTree>
    <p:extLst>
      <p:ext uri="{BB962C8B-B14F-4D97-AF65-F5344CB8AC3E}">
        <p14:creationId xmlns:p14="http://schemas.microsoft.com/office/powerpoint/2010/main" val="16816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rPr>
              <a:t>There is no evidence that immunizations cause SIDS or the unexpected death of an infant.  </a:t>
            </a:r>
          </a:p>
          <a:p>
            <a:endParaRPr lang="en-US" b="0" i="0">
              <a:solidFill>
                <a:srgbClr val="1A1A1A"/>
              </a:solidFill>
              <a:effectLst/>
              <a:latin typeface="+mn-lt"/>
            </a:endParaRPr>
          </a:p>
          <a:p>
            <a:r>
              <a:rPr lang="en-US" b="0" i="0">
                <a:solidFill>
                  <a:srgbClr val="1A1A1A"/>
                </a:solidFill>
                <a:effectLst/>
                <a:latin typeface="+mn-lt"/>
              </a:rPr>
              <a:t>The 2022 AAP report on evidence continues to show no causal relationship between immunizations and SIDS and suggests that vaccination may have a protective effect against SIDS.</a:t>
            </a:r>
            <a:endParaRPr lang="en-US" b="0" i="0">
              <a:solidFill>
                <a:srgbClr val="1A1A1A"/>
              </a:solidFill>
              <a:effectLst/>
              <a:latin typeface="+mn-lt"/>
              <a:cs typeface="Calibri"/>
            </a:endParaRPr>
          </a:p>
          <a:p>
            <a:endParaRPr lang="en-US" b="0">
              <a:solidFill>
                <a:srgbClr val="1A1A1A"/>
              </a:solidFill>
              <a:latin typeface="+mn-lt"/>
              <a:cs typeface="Calibri"/>
            </a:endParaRPr>
          </a:p>
          <a:p>
            <a:r>
              <a:rPr lang="en-US">
                <a:solidFill>
                  <a:srgbClr val="1A1A1A"/>
                </a:solidFill>
                <a:cs typeface="Calibri"/>
              </a:rPr>
              <a:t>Suggested handout resource: </a:t>
            </a:r>
            <a:r>
              <a:rPr lang="en-US">
                <a:solidFill>
                  <a:srgbClr val="1A1A1A"/>
                </a:solidFill>
                <a:hlinkClick r:id="rId3"/>
              </a:rPr>
              <a:t>2023 Recommended Immunizations for Children from Birth Through 6 Years Old (cdc.gov) </a:t>
            </a:r>
            <a:endParaRPr lang="en-US">
              <a:solidFill>
                <a:srgbClr val="1A1A1A"/>
              </a:solidFill>
              <a:cs typeface="Calibri"/>
            </a:endParaRPr>
          </a:p>
          <a:p>
            <a:endParaRPr lang="en-US">
              <a:cs typeface="Calibri"/>
            </a:endParaRPr>
          </a:p>
          <a:p>
            <a:r>
              <a:rPr lang="en-US" b="0">
                <a:latin typeface="+mn-lt"/>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a:defRPr/>
            </a:pPr>
            <a:r>
              <a:rPr lang="en-US"/>
              <a:t>Image source: Photo by </a:t>
            </a:r>
            <a:r>
              <a:rPr lang="en-US">
                <a:hlinkClick r:id="rId4"/>
              </a:rPr>
              <a:t>CDC</a:t>
            </a:r>
            <a:r>
              <a:rPr lang="en-US"/>
              <a:t> on </a:t>
            </a:r>
            <a:r>
              <a:rPr lang="en-US">
                <a:hlinkClick r:id="rId5"/>
              </a:rPr>
              <a:t>Unsplash</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14</a:t>
            </a:fld>
            <a:endParaRPr lang="en-US"/>
          </a:p>
        </p:txBody>
      </p:sp>
    </p:spTree>
    <p:extLst>
      <p:ext uri="{BB962C8B-B14F-4D97-AF65-F5344CB8AC3E}">
        <p14:creationId xmlns:p14="http://schemas.microsoft.com/office/powerpoint/2010/main" val="49944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15</a:t>
            </a:fld>
            <a:endParaRPr lang="en-US"/>
          </a:p>
        </p:txBody>
      </p:sp>
    </p:spTree>
    <p:extLst>
      <p:ext uri="{BB962C8B-B14F-4D97-AF65-F5344CB8AC3E}">
        <p14:creationId xmlns:p14="http://schemas.microsoft.com/office/powerpoint/2010/main" val="25620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a:solidFill>
                  <a:srgbClr val="000000"/>
                </a:solidFill>
                <a:effectLst/>
                <a:latin typeface="Calibri"/>
                <a:cs typeface="Calibri"/>
              </a:rPr>
              <a:t>Sleeping soundly on </a:t>
            </a:r>
            <a:r>
              <a:rPr lang="en-US" sz="1800" b="0">
                <a:solidFill>
                  <a:srgbClr val="000000"/>
                </a:solidFill>
                <a:latin typeface="Calibri"/>
                <a:cs typeface="Calibri"/>
              </a:rPr>
              <a:t>their</a:t>
            </a:r>
            <a:r>
              <a:rPr lang="en-US" sz="1800" b="0" i="0">
                <a:solidFill>
                  <a:srgbClr val="000000"/>
                </a:solidFill>
                <a:effectLst/>
                <a:latin typeface="Calibri"/>
                <a:cs typeface="Calibri"/>
              </a:rPr>
              <a:t> back is </a:t>
            </a:r>
            <a:r>
              <a:rPr lang="en-US" sz="1800" b="0">
                <a:solidFill>
                  <a:srgbClr val="000000"/>
                </a:solidFill>
                <a:latin typeface="Calibri"/>
                <a:cs typeface="Calibri"/>
              </a:rPr>
              <a:t>something your baby will</a:t>
            </a:r>
            <a:r>
              <a:rPr lang="en-US" sz="1800" b="0" i="0">
                <a:solidFill>
                  <a:srgbClr val="000000"/>
                </a:solidFill>
                <a:effectLst/>
                <a:latin typeface="Calibri"/>
                <a:cs typeface="Calibri"/>
              </a:rPr>
              <a:t> </a:t>
            </a:r>
            <a:r>
              <a:rPr lang="en-US" sz="1800" b="0">
                <a:solidFill>
                  <a:srgbClr val="000000"/>
                </a:solidFill>
                <a:latin typeface="Calibri"/>
                <a:cs typeface="Calibri"/>
              </a:rPr>
              <a:t>learn </a:t>
            </a:r>
            <a:r>
              <a:rPr lang="en-US" sz="1800" b="0" i="0">
                <a:solidFill>
                  <a:srgbClr val="000000"/>
                </a:solidFill>
                <a:effectLst/>
                <a:latin typeface="Calibri"/>
                <a:cs typeface="Calibri"/>
              </a:rPr>
              <a:t>and </a:t>
            </a:r>
            <a:r>
              <a:rPr lang="en-US" sz="1800" b="0">
                <a:solidFill>
                  <a:srgbClr val="000000"/>
                </a:solidFill>
                <a:latin typeface="Calibri"/>
                <a:cs typeface="Calibri"/>
              </a:rPr>
              <a:t>you </a:t>
            </a:r>
            <a:r>
              <a:rPr lang="en-US" sz="1800" b="0" i="0">
                <a:solidFill>
                  <a:srgbClr val="000000"/>
                </a:solidFill>
                <a:effectLst/>
                <a:latin typeface="Calibri"/>
                <a:cs typeface="Calibri"/>
              </a:rPr>
              <a:t>shouldn’t give up. If your baby wakes </a:t>
            </a:r>
            <a:r>
              <a:rPr lang="en-US" sz="1800" b="0">
                <a:solidFill>
                  <a:srgbClr val="000000"/>
                </a:solidFill>
                <a:latin typeface="Calibri"/>
                <a:cs typeface="Calibri"/>
              </a:rPr>
              <a:t>up during</a:t>
            </a:r>
            <a:r>
              <a:rPr lang="en-US" sz="1800" b="0" i="0">
                <a:solidFill>
                  <a:srgbClr val="000000"/>
                </a:solidFill>
                <a:effectLst/>
                <a:latin typeface="Calibri"/>
                <a:cs typeface="Calibri"/>
              </a:rPr>
              <a:t> the night, remember that lighter sleep and waking more often helps protect your baby against SIDS.  </a:t>
            </a:r>
          </a:p>
          <a:p>
            <a:pPr>
              <a:defRPr/>
            </a:pPr>
            <a:endParaRPr lang="en-US" sz="1800"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Resource from AAP: </a:t>
            </a:r>
            <a:endParaRPr lang="en-US" b="0" i="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One reason often cited by parents for not using the supine sleep position is the perception that the infant is uncomfortable or does not sleep well.</a:t>
            </a:r>
            <a:r>
              <a:rPr lang="en-US" b="1"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b="1" i="0" u="sng" baseline="30000">
                <a:solidFill>
                  <a:srgbClr val="304FFE"/>
                </a:solidFill>
                <a:effectLst/>
                <a:latin typeface="Open Sans"/>
                <a:ea typeface="Open Sans"/>
                <a:cs typeface="Open Sans"/>
              </a:rPr>
              <a:t>158</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166</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The ability to arouse from sleep is an important protective physiologic response to stressors during sleep,</a:t>
            </a:r>
            <a:r>
              <a:rPr lang="en-US" b="1" i="0" u="sng" baseline="30000">
                <a:solidFill>
                  <a:srgbClr val="304FFE"/>
                </a:solidFill>
                <a:effectLst/>
                <a:latin typeface="Open Sans"/>
                <a:ea typeface="Open Sans"/>
                <a:cs typeface="Open Sans"/>
              </a:rPr>
              <a:t>167</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171</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and the infant’s ability to sleep for sustained periods may not be physiologically advantageous.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p>
          <a:p>
            <a:pPr>
              <a:defRPr/>
            </a:pPr>
            <a:endParaRPr lang="en-US">
              <a:latin typeface="AdvOTf011d512"/>
              <a:cs typeface="Calibri"/>
            </a:endParaRPr>
          </a:p>
          <a:p>
            <a:pPr>
              <a:defRPr/>
            </a:pPr>
            <a:r>
              <a:rPr lang="en-US">
                <a:latin typeface="AdvOTf011d512"/>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16</a:t>
            </a:fld>
            <a:endParaRPr lang="en-US"/>
          </a:p>
        </p:txBody>
      </p:sp>
    </p:spTree>
    <p:extLst>
      <p:ext uri="{BB962C8B-B14F-4D97-AF65-F5344CB8AC3E}">
        <p14:creationId xmlns:p14="http://schemas.microsoft.com/office/powerpoint/2010/main" val="115207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17</a:t>
            </a:fld>
            <a:endParaRPr lang="en-US"/>
          </a:p>
        </p:txBody>
      </p:sp>
    </p:spTree>
    <p:extLst>
      <p:ext uri="{BB962C8B-B14F-4D97-AF65-F5344CB8AC3E}">
        <p14:creationId xmlns:p14="http://schemas.microsoft.com/office/powerpoint/2010/main" val="75734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Putting your baby to sleep on his or her back does not lead to a flat head.  If your baby is always left on his or her back while sleeping in a car seat swing chair, or a stroller, it could lead to flattening of their head. To prevent this, it is important to add supervised tummy time every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endParaRPr>
          </a:p>
          <a:p>
            <a:pPr>
              <a:defRPr/>
            </a:pPr>
            <a:r>
              <a:rPr lang="en-US" b="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defRPr/>
            </a:pPr>
            <a:r>
              <a:rPr lang="en-US" sz="1200"/>
              <a:t>Reference:</a:t>
            </a:r>
            <a:r>
              <a:rPr lang="en-US"/>
              <a:t> </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solidFill>
                  <a:srgbClr val="242424"/>
                </a:solidFill>
              </a:rPr>
              <a:t>Image credit: Texas DSHS</a:t>
            </a:r>
            <a:endParaRPr lang="en-US"/>
          </a:p>
          <a:p>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18</a:t>
            </a:fld>
            <a:endParaRPr lang="en-US"/>
          </a:p>
        </p:txBody>
      </p:sp>
    </p:spTree>
    <p:extLst>
      <p:ext uri="{BB962C8B-B14F-4D97-AF65-F5344CB8AC3E}">
        <p14:creationId xmlns:p14="http://schemas.microsoft.com/office/powerpoint/2010/main" val="176271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19</a:t>
            </a:fld>
            <a:endParaRPr lang="en-US"/>
          </a:p>
        </p:txBody>
      </p:sp>
    </p:spTree>
    <p:extLst>
      <p:ext uri="{BB962C8B-B14F-4D97-AF65-F5344CB8AC3E}">
        <p14:creationId xmlns:p14="http://schemas.microsoft.com/office/powerpoint/2010/main" val="403184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Smoke from any type of cigar or cigarette, including from e-cigarettes or “vapes”, contains many ingredients that are harmful to adults and young children.  </a:t>
            </a:r>
          </a:p>
          <a:p>
            <a:endParaRPr lang="en-US" b="0" i="0">
              <a:solidFill>
                <a:srgbClr val="1A1A1A"/>
              </a:solidFill>
              <a:effectLst/>
              <a:latin typeface="+mn-lt"/>
            </a:endParaRPr>
          </a:p>
          <a:p>
            <a:r>
              <a:rPr lang="en-US" b="0" i="0">
                <a:solidFill>
                  <a:srgbClr val="1A1A1A"/>
                </a:solidFill>
                <a:effectLst/>
                <a:latin typeface="+mn-lt"/>
                <a:ea typeface="Open Sans"/>
                <a:cs typeface="Open Sans"/>
              </a:rPr>
              <a:t>Avoid smoke and nicotine exposure during pregnancy and after birth. Encourage families to set strict rules for smoke-free homes and cars and to eliminate secondhand tobacco smoke from all places where children and other nonsmokers spend time.</a:t>
            </a:r>
          </a:p>
          <a:p>
            <a:endParaRPr lang="en-US" b="0" i="0">
              <a:solidFill>
                <a:srgbClr val="1A1A1A"/>
              </a:solidFill>
              <a:latin typeface="+mn-lt"/>
              <a:ea typeface="Open Sans"/>
              <a:cs typeface="Open Sans"/>
            </a:endParaRPr>
          </a:p>
          <a:p>
            <a:r>
              <a:rPr lang="en-US" b="0">
                <a:solidFill>
                  <a:srgbClr val="1A1A1A"/>
                </a:solidFill>
                <a:latin typeface="+mn-lt"/>
              </a:rPr>
              <a:t>Smoke can be transferred to your baby in these ways:</a:t>
            </a:r>
          </a:p>
          <a:p>
            <a:pPr marL="285750" indent="-285750">
              <a:buFont typeface="Arial,Sans-Serif"/>
              <a:buChar char="•"/>
            </a:pPr>
            <a:r>
              <a:rPr lang="en-US" b="0">
                <a:solidFill>
                  <a:srgbClr val="1A1A1A"/>
                </a:solidFill>
                <a:latin typeface="+mn-lt"/>
              </a:rPr>
              <a:t>Firsthand- direct use of tobacco and e-cigarettes</a:t>
            </a:r>
          </a:p>
          <a:p>
            <a:pPr marL="285750" indent="-285750">
              <a:buFont typeface="Arial,Sans-Serif"/>
              <a:buChar char="•"/>
            </a:pPr>
            <a:r>
              <a:rPr lang="en-US" b="0">
                <a:solidFill>
                  <a:srgbClr val="1A1A1A"/>
                </a:solidFill>
                <a:latin typeface="+mn-lt"/>
              </a:rPr>
              <a:t>Secondhand- the environment around baby</a:t>
            </a:r>
          </a:p>
          <a:p>
            <a:pPr marL="285750" indent="-285750">
              <a:buFont typeface="Arial,Sans-Serif"/>
              <a:buChar char="•"/>
            </a:pPr>
            <a:r>
              <a:rPr lang="en-US" b="0">
                <a:solidFill>
                  <a:srgbClr val="1A1A1A"/>
                </a:solidFill>
                <a:latin typeface="+mn-lt"/>
              </a:rPr>
              <a:t>Thirdhand- smoke on the clothes and other objects like blankets and furniture</a:t>
            </a:r>
            <a:endParaRPr lang="en-US" b="0">
              <a:latin typeface="+mn-lt"/>
            </a:endParaRPr>
          </a:p>
          <a:p>
            <a:endParaRPr lang="en-US" b="1">
              <a:cs typeface="Calibri"/>
            </a:endParaRPr>
          </a:p>
          <a:p>
            <a:r>
              <a:rPr lang="en-US">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sz="1200" b="0" i="0" u="none" strike="noStrike" baseline="0">
              <a:latin typeface="Calibri" panose="020F0502020204030204"/>
              <a:cs typeface="Calibri"/>
            </a:endParaRPr>
          </a:p>
          <a:p>
            <a:pPr>
              <a:defRPr/>
            </a:pPr>
            <a:endParaRPr lang="en-US">
              <a:latin typeface="AdvOTf011d512"/>
              <a:cs typeface="Calibri"/>
            </a:endParaRPr>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20</a:t>
            </a:fld>
            <a:endParaRPr lang="en-US"/>
          </a:p>
        </p:txBody>
      </p:sp>
    </p:spTree>
    <p:extLst>
      <p:ext uri="{BB962C8B-B14F-4D97-AF65-F5344CB8AC3E}">
        <p14:creationId xmlns:p14="http://schemas.microsoft.com/office/powerpoint/2010/main" val="17297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Tree>
    <p:extLst>
      <p:ext uri="{BB962C8B-B14F-4D97-AF65-F5344CB8AC3E}">
        <p14:creationId xmlns:p14="http://schemas.microsoft.com/office/powerpoint/2010/main" val="42429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21</a:t>
            </a:fld>
            <a:endParaRPr lang="en-US"/>
          </a:p>
        </p:txBody>
      </p:sp>
    </p:spTree>
    <p:extLst>
      <p:ext uri="{BB962C8B-B14F-4D97-AF65-F5344CB8AC3E}">
        <p14:creationId xmlns:p14="http://schemas.microsoft.com/office/powerpoint/2010/main" val="255593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Just because your baby is in a crib does not mean it is a safe sleep environment. There are things that you can do to make sure your baby’s crib and other sleep surfaces  are safe.  </a:t>
            </a:r>
          </a:p>
          <a:p>
            <a:endParaRPr lang="en-US" b="0" i="0">
              <a:solidFill>
                <a:srgbClr val="1A1A1A"/>
              </a:solidFill>
              <a:effectLst/>
              <a:latin typeface="+mn-lt"/>
            </a:endParaRPr>
          </a:p>
          <a:p>
            <a:r>
              <a:rPr lang="en-US" b="0" i="0">
                <a:solidFill>
                  <a:srgbClr val="1A1A1A"/>
                </a:solidFill>
                <a:effectLst/>
                <a:latin typeface="+mn-lt"/>
                <a:ea typeface="Open Sans"/>
                <a:cs typeface="Open Sans"/>
              </a:rPr>
              <a:t>Use a firm, flat, non-inclined sleep surface (</a:t>
            </a:r>
            <a:r>
              <a:rPr lang="en-US" b="0" i="0" err="1">
                <a:solidFill>
                  <a:srgbClr val="1A1A1A"/>
                </a:solidFill>
                <a:effectLst/>
                <a:latin typeface="+mn-lt"/>
                <a:ea typeface="Open Sans"/>
                <a:cs typeface="Open Sans"/>
              </a:rPr>
              <a:t>eg</a:t>
            </a:r>
            <a:r>
              <a:rPr lang="en-US" b="0" i="0">
                <a:solidFill>
                  <a:srgbClr val="1A1A1A"/>
                </a:solidFill>
                <a:effectLst/>
                <a:latin typeface="+mn-lt"/>
                <a:ea typeface="Open Sans"/>
                <a:cs typeface="Open Sans"/>
              </a:rPr>
              <a:t>, tightly fitting mattress in a safety-approved crib) covered by a fitted sheet with no other bedding or soft objects to reduce the risk of suffocation or wedging or entrapment. Check that your crib is not recalled by looking at the US Consumer Product Safety Commission’s recall list (especially if you received the crib as a hand-me-down). </a:t>
            </a:r>
          </a:p>
          <a:p>
            <a:endParaRPr lang="en-US" b="1"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endParaRPr lang="en-US" i="0">
              <a:latin typeface="AdvOTf011d512"/>
              <a:cs typeface="Calibri"/>
            </a:endParaRPr>
          </a:p>
          <a:p>
            <a:r>
              <a:rPr lang="en-US"/>
              <a:t>Image credit: Texas DSHS</a:t>
            </a:r>
          </a:p>
          <a:p>
            <a:endParaRPr lang="en-US" b="1">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22</a:t>
            </a:fld>
            <a:endParaRPr lang="en-US"/>
          </a:p>
        </p:txBody>
      </p:sp>
    </p:spTree>
    <p:extLst>
      <p:ext uri="{BB962C8B-B14F-4D97-AF65-F5344CB8AC3E}">
        <p14:creationId xmlns:p14="http://schemas.microsoft.com/office/powerpoint/2010/main" val="357917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23</a:t>
            </a:fld>
            <a:endParaRPr lang="en-US"/>
          </a:p>
        </p:txBody>
      </p:sp>
    </p:spTree>
    <p:extLst>
      <p:ext uri="{BB962C8B-B14F-4D97-AF65-F5344CB8AC3E}">
        <p14:creationId xmlns:p14="http://schemas.microsoft.com/office/powerpoint/2010/main" val="290530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mn-lt"/>
                <a:cs typeface="Calibri"/>
              </a:rPr>
              <a:t>Monitors and devices should not be used as a caregiver’s main way to prevent SIDS or sleep-related infant death.  This can lead to a false sense of comfort. </a:t>
            </a:r>
            <a:endParaRPr lang="en-US" b="0" i="0">
              <a:solidFill>
                <a:srgbClr val="000000"/>
              </a:solidFill>
              <a:effectLst/>
              <a:latin typeface="+mn-lt"/>
              <a:cs typeface="Calibri"/>
            </a:endParaRPr>
          </a:p>
          <a:p>
            <a:pPr algn="l" rtl="0" fontAlgn="base">
              <a:buFont typeface="Arial" panose="020B0604020202020204" pitchFamily="34" charset="0"/>
              <a:buChar char="•"/>
            </a:pPr>
            <a:r>
              <a:rPr lang="en-US" sz="1800" b="0" i="0">
                <a:solidFill>
                  <a:srgbClr val="000000"/>
                </a:solidFill>
                <a:effectLst/>
                <a:latin typeface="+mn-lt"/>
                <a:cs typeface="Calibri"/>
              </a:rPr>
              <a:t>Many devices go against safe sleep guidance  </a:t>
            </a:r>
          </a:p>
          <a:p>
            <a:pPr fontAlgn="base">
              <a:buFont typeface="Arial" panose="020B0604020202020204" pitchFamily="34" charset="0"/>
              <a:buChar char="•"/>
            </a:pPr>
            <a:r>
              <a:rPr lang="en-US" sz="1800" b="0" i="0">
                <a:solidFill>
                  <a:srgbClr val="000000"/>
                </a:solidFill>
                <a:effectLst/>
                <a:latin typeface="+mn-lt"/>
                <a:cs typeface="Calibri"/>
              </a:rPr>
              <a:t>Devices that claim to “prevent” SIDS </a:t>
            </a:r>
            <a:r>
              <a:rPr lang="en-US" sz="1800" b="0">
                <a:solidFill>
                  <a:srgbClr val="000000"/>
                </a:solidFill>
                <a:latin typeface="+mn-lt"/>
                <a:cs typeface="Calibri"/>
              </a:rPr>
              <a:t>– do not currently have evidence to support their safety or reduced rate of SIDS</a:t>
            </a:r>
            <a:r>
              <a:rPr lang="en-US" sz="1800" b="0" i="0">
                <a:solidFill>
                  <a:srgbClr val="000000"/>
                </a:solidFill>
                <a:effectLst/>
                <a:latin typeface="+mn-lt"/>
                <a:cs typeface="Calibri"/>
              </a:rPr>
              <a:t>.  </a:t>
            </a:r>
          </a:p>
          <a:p>
            <a:endParaRPr lang="en-US" b="0" i="0">
              <a:latin typeface="+mn-lt"/>
              <a:cs typeface="Calibri"/>
            </a:endParaRPr>
          </a:p>
          <a:p>
            <a:endParaRPr lang="en-US" b="0" i="0">
              <a:latin typeface="+mn-lt"/>
              <a:cs typeface="Calibri"/>
            </a:endParaRPr>
          </a:p>
          <a:p>
            <a:r>
              <a:rPr lang="en-US" b="0" i="0">
                <a:latin typeface="+mn-lt"/>
                <a:cs typeface="Calibri"/>
              </a:rPr>
              <a:t>There is no product that is sold that keeps your baby on their back and lowers their risk of death. During the time of greatest risk (2-4 months), most babies are not able to roll over on their own.</a:t>
            </a:r>
          </a:p>
          <a:p>
            <a:r>
              <a:rPr lang="en-US" b="0">
                <a:latin typeface="+mn-lt"/>
                <a:cs typeface="Calibri"/>
              </a:rPr>
              <a:t> </a:t>
            </a:r>
            <a:endParaRPr lang="en-US" b="0" i="0">
              <a:latin typeface="+mn-lt"/>
              <a:cs typeface="Calibri"/>
            </a:endParaRPr>
          </a:p>
          <a:p>
            <a:r>
              <a:rPr lang="en-US" b="0" i="0">
                <a:latin typeface="+mn-lt"/>
                <a:cs typeface="Calibri"/>
              </a:rPr>
              <a:t>Once they can roll over on their own, this kind of product would be an item in their crib that they could potentially roll onto. It’s best to keep nothing but baby in the crib.</a:t>
            </a:r>
          </a:p>
          <a:p>
            <a:endParaRPr lang="en-US" b="1" i="0">
              <a:cs typeface="Calibri"/>
            </a:endParaRPr>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24</a:t>
            </a:fld>
            <a:endParaRPr lang="en-US"/>
          </a:p>
        </p:txBody>
      </p:sp>
    </p:spTree>
    <p:extLst>
      <p:ext uri="{BB962C8B-B14F-4D97-AF65-F5344CB8AC3E}">
        <p14:creationId xmlns:p14="http://schemas.microsoft.com/office/powerpoint/2010/main" val="155764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25</a:t>
            </a:fld>
            <a:endParaRPr lang="en-US"/>
          </a:p>
        </p:txBody>
      </p:sp>
    </p:spTree>
    <p:extLst>
      <p:ext uri="{BB962C8B-B14F-4D97-AF65-F5344CB8AC3E}">
        <p14:creationId xmlns:p14="http://schemas.microsoft.com/office/powerpoint/2010/main" val="45884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a:cs typeface="Calibri"/>
              </a:rPr>
              <a:t>Sitting devices, such as car seats, strollers, swings, infant carriers, and infant slings are not recommended for routine sleep in the hospital or at home, particularly for infants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younger than 4 months.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1200" b="0" i="0">
                <a:solidFill>
                  <a:srgbClr val="000000"/>
                </a:solidFill>
                <a:effectLst/>
                <a:latin typeface="Calibri"/>
                <a:cs typeface="Calibri"/>
              </a:rPr>
              <a:t>If your baby falls asleep in a car seat, stroller, swing, carrier, or sling, move the baby to a firm and level safety-approved*sleep surface as soon as possible.   </a:t>
            </a:r>
          </a:p>
          <a:p>
            <a:pPr fontAlgn="base">
              <a:buFont typeface="Arial" panose="020B0604020202020204" pitchFamily="34" charset="0"/>
              <a:buChar char="•"/>
            </a:pPr>
            <a:r>
              <a:rPr lang="en-US" sz="1200" b="0" i="0">
                <a:solidFill>
                  <a:srgbClr val="000000"/>
                </a:solidFill>
                <a:effectLst/>
                <a:latin typeface="Calibri"/>
                <a:cs typeface="Calibri"/>
              </a:rPr>
              <a:t>Car seats and similar products are not stable</a:t>
            </a:r>
            <a:r>
              <a:rPr lang="en-US" b="0">
                <a:solidFill>
                  <a:srgbClr val="000000"/>
                </a:solidFill>
                <a:latin typeface="Calibri"/>
                <a:cs typeface="Calibri"/>
              </a:rPr>
              <a:t> when placed on</a:t>
            </a:r>
            <a:r>
              <a:rPr lang="en-US" sz="1200" b="0" i="0">
                <a:solidFill>
                  <a:srgbClr val="000000"/>
                </a:solidFill>
                <a:effectLst/>
                <a:latin typeface="Calibri"/>
                <a:cs typeface="Calibri"/>
              </a:rPr>
              <a:t> a crib mattress or other elevated surfaces.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r>
              <a:rPr lang="en-US" sz="1200" b="0" i="0">
                <a:solidFill>
                  <a:srgbClr val="000000"/>
                </a:solidFill>
                <a:effectLst/>
                <a:latin typeface="Calibri"/>
                <a:cs typeface="Calibri"/>
              </a:rPr>
              <a:t>*The Consumer Product Safety Commission (CPSC) sets safety standards for infant sleep surfaces such as a mattress, and sleep spaces like a crib.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www.cpsc.gov/SafeSleep</a:t>
            </a:r>
            <a:endParaRPr lang="en-US" b="0" i="0">
              <a:solidFill>
                <a:srgbClr val="000000"/>
              </a:solidFill>
              <a:effectLst/>
              <a:latin typeface="Calibri"/>
              <a:cs typeface="Calibri"/>
            </a:endParaRPr>
          </a:p>
          <a:p>
            <a:endParaRPr lang="en-US" b="0" i="0">
              <a:cs typeface="Calibri"/>
            </a:endParaRPr>
          </a:p>
          <a:p>
            <a:r>
              <a:rPr lang="en-US" b="0" i="0">
                <a:cs typeface="Calibri"/>
              </a:rPr>
              <a:t>Check your baby's position while sleeping in a car seat, stroller, carrier or swing. If baby sleeps too long with their chin touching their chest (slumped over), it could cut off their breathing.</a:t>
            </a:r>
          </a:p>
          <a:p>
            <a:endParaRPr lang="en-US"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b="0">
              <a:cs typeface="Calibri"/>
            </a:endParaRPr>
          </a:p>
          <a:p>
            <a:endParaRPr lang="en-US" b="0" i="0">
              <a:cs typeface="Calibri"/>
            </a:endParaRPr>
          </a:p>
          <a:p>
            <a:r>
              <a:rPr lang="en-US" b="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Tree>
    <p:extLst>
      <p:ext uri="{BB962C8B-B14F-4D97-AF65-F5344CB8AC3E}">
        <p14:creationId xmlns:p14="http://schemas.microsoft.com/office/powerpoint/2010/main" val="236237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35</a:t>
            </a:fld>
            <a:endParaRPr lang="en-US"/>
          </a:p>
        </p:txBody>
      </p:sp>
    </p:spTree>
    <p:extLst>
      <p:ext uri="{BB962C8B-B14F-4D97-AF65-F5344CB8AC3E}">
        <p14:creationId xmlns:p14="http://schemas.microsoft.com/office/powerpoint/2010/main" val="375301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talk about the AAP's safe sleep practices that we mentioned earlier. This guideline was updated in 2022 and provides the most current research to help reduce your baby's risk of SIDS. If at any time you don't understand the steps presented that you can take, please let us know.</a:t>
            </a:r>
          </a:p>
        </p:txBody>
      </p:sp>
      <p:sp>
        <p:nvSpPr>
          <p:cNvPr id="4" name="Slide Number Placeholder 3"/>
          <p:cNvSpPr>
            <a:spLocks noGrp="1"/>
          </p:cNvSpPr>
          <p:nvPr>
            <p:ph type="sldNum" sz="quarter" idx="5"/>
          </p:nvPr>
        </p:nvSpPr>
        <p:spPr/>
        <p:txBody>
          <a:bodyPr/>
          <a:lstStyle/>
          <a:p>
            <a:fld id="{23ED2790-A10B-DF4E-8039-531061320ECA}" type="slidenum">
              <a:rPr lang="en-US" smtClean="0"/>
              <a:t>36</a:t>
            </a:fld>
            <a:endParaRPr lang="en-US"/>
          </a:p>
        </p:txBody>
      </p:sp>
    </p:spTree>
    <p:extLst>
      <p:ext uri="{BB962C8B-B14F-4D97-AF65-F5344CB8AC3E}">
        <p14:creationId xmlns:p14="http://schemas.microsoft.com/office/powerpoint/2010/main" val="2816033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mn-lt"/>
              </a:rPr>
              <a:t>Once babies can roll over (around 4-6 months of age), they are at less risk. Continue to place baby to sleep on their back when putting them to sleep. If they roll over on their own, they can be allowed to sleep that way. Once babies can roll over, however, the recommendation to keep all items out of their crib is even more important so that they do not roll over onto other items in their crib. </a:t>
            </a:r>
          </a:p>
          <a:p>
            <a:endParaRPr lang="en-US" i="0">
              <a:latin typeface="+mn-lt"/>
            </a:endParaRPr>
          </a:p>
          <a:p>
            <a:r>
              <a:rPr lang="en-US" i="0">
                <a:latin typeface="+mn-lt"/>
              </a:rPr>
              <a:t>Why is sleep position related to infant death?</a:t>
            </a:r>
            <a:endParaRPr lang="en-US" i="0">
              <a:latin typeface="+mn-lt"/>
              <a:cs typeface="Calibri"/>
            </a:endParaRPr>
          </a:p>
          <a:p>
            <a:pPr algn="l">
              <a:buFont typeface="Arial" panose="020B0604020202020204" pitchFamily="34" charset="0"/>
              <a:buChar char="•"/>
            </a:pPr>
            <a:r>
              <a:rPr lang="en-US" b="0" i="0">
                <a:solidFill>
                  <a:srgbClr val="333333"/>
                </a:solidFill>
                <a:effectLst/>
                <a:latin typeface="+mn-lt"/>
                <a:ea typeface="Source Sans Pro"/>
              </a:rPr>
              <a:t>Sleeping on the stomach increases the baby’s risk of re-breathing the same air that is under the baby’s face.</a:t>
            </a:r>
          </a:p>
          <a:p>
            <a:pPr algn="l">
              <a:buFont typeface="Arial" panose="020B0604020202020204" pitchFamily="34" charset="0"/>
              <a:buChar char="•"/>
            </a:pPr>
            <a:r>
              <a:rPr lang="en-US" b="0" i="0">
                <a:solidFill>
                  <a:srgbClr val="333333"/>
                </a:solidFill>
                <a:effectLst/>
                <a:latin typeface="+mn-lt"/>
                <a:ea typeface="Source Sans Pro"/>
              </a:rPr>
              <a:t>Sleeping on the stomach increases the risk of the baby getting overheated.</a:t>
            </a:r>
          </a:p>
          <a:p>
            <a:pPr algn="l">
              <a:buFont typeface="Arial" panose="020B0604020202020204" pitchFamily="34" charset="0"/>
              <a:buChar char="•"/>
            </a:pPr>
            <a:r>
              <a:rPr lang="en-US" b="0" i="0">
                <a:solidFill>
                  <a:srgbClr val="333333"/>
                </a:solidFill>
                <a:effectLst/>
                <a:latin typeface="+mn-lt"/>
                <a:ea typeface="Source Sans Pro"/>
              </a:rPr>
              <a:t>In young babies, 2 to 3 months, sleeping on the stomach changes how the nervous system controls the cardiovascular system.</a:t>
            </a:r>
          </a:p>
          <a:p>
            <a:pPr algn="l">
              <a:buFont typeface="Arial" panose="020B0604020202020204" pitchFamily="34" charset="0"/>
              <a:buChar char="•"/>
            </a:pPr>
            <a:endParaRPr lang="en-US" b="0" i="0">
              <a:solidFill>
                <a:srgbClr val="333333"/>
              </a:solidFill>
              <a:effectLst/>
              <a:latin typeface="+mn-lt"/>
            </a:endParaRPr>
          </a:p>
          <a:p>
            <a:pPr algn="l">
              <a:buFont typeface="Arial" panose="020B0604020202020204" pitchFamily="34" charset="0"/>
              <a:buNone/>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i="0">
              <a:latin typeface="+mn-lt"/>
            </a:endParaRPr>
          </a:p>
          <a:p>
            <a:r>
              <a:rPr lang="en-US" i="0">
                <a:latin typeface="+mn-lt"/>
              </a:rPr>
              <a:t>Image </a:t>
            </a:r>
            <a:r>
              <a:rPr lang="en-US"/>
              <a:t>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37</a:t>
            </a:fld>
            <a:endParaRPr lang="en-US"/>
          </a:p>
        </p:txBody>
      </p:sp>
    </p:spTree>
    <p:extLst>
      <p:ext uri="{BB962C8B-B14F-4D97-AF65-F5344CB8AC3E}">
        <p14:creationId xmlns:p14="http://schemas.microsoft.com/office/powerpoint/2010/main" val="2536483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mn-lt"/>
                <a:ea typeface="Source Sans Pro"/>
              </a:rPr>
              <a:t>Pillow top mattresses, foam mattresses and other soft surfaces are a problem because the baby’s face can get pushed into them and breathing can be blocked. These items in the baby’s sleep area can increase the risk of sleep related death by five times.</a:t>
            </a:r>
          </a:p>
          <a:p>
            <a:endParaRPr lang="en-US" b="0" i="0">
              <a:solidFill>
                <a:srgbClr val="333333"/>
              </a:solidFill>
              <a:effectLst/>
              <a:latin typeface="+mn-lt"/>
            </a:endParaRPr>
          </a:p>
          <a:p>
            <a:r>
              <a:rPr lang="en-US" b="0" i="0">
                <a:solidFill>
                  <a:srgbClr val="333333"/>
                </a:solidFill>
                <a:effectLst/>
                <a:latin typeface="+mn-lt"/>
                <a:ea typeface="Source Sans Pro"/>
              </a:rPr>
              <a:t>Do not place near window coverings or cords, do not hang mobiles overhead.</a:t>
            </a:r>
          </a:p>
          <a:p>
            <a:endParaRPr lang="en-US" b="0" i="0">
              <a:solidFill>
                <a:srgbClr val="333333"/>
              </a:solidFill>
              <a:effectLst/>
              <a:latin typeface="+mn-lt"/>
              <a:ea typeface="Source Sans Pro"/>
            </a:endParaRPr>
          </a:p>
          <a:p>
            <a:r>
              <a:rPr lang="en-US" i="0">
                <a:solidFill>
                  <a:srgbClr val="333333"/>
                </a:solidFill>
                <a:latin typeface="+mn-lt"/>
              </a:rPr>
              <a:t>Do not use sleep positioners or devices.</a:t>
            </a:r>
          </a:p>
          <a:p>
            <a:endParaRPr lang="en-US" i="0">
              <a:solidFill>
                <a:srgbClr val="333333"/>
              </a:solidFill>
              <a:latin typeface="+mn-lt"/>
            </a:endParaRPr>
          </a:p>
          <a:p>
            <a:r>
              <a:rPr lang="en-US" i="0">
                <a:solidFill>
                  <a:srgbClr val="333333"/>
                </a:solidFill>
                <a:latin typeface="+mn-lt"/>
              </a:rPr>
              <a:t>Twins or multiple children should not share a sleep surface. This may create concerns for some families. Working with community partners can strengthen the awareness of resources available to parents and caregivers to support safe sleep environments.</a:t>
            </a:r>
            <a:endParaRPr lang="en-US" i="0">
              <a:latin typeface="+mn-lt"/>
            </a:endParaRPr>
          </a:p>
          <a:p>
            <a:endParaRPr lang="en-US" i="0">
              <a:solidFill>
                <a:srgbClr val="333333"/>
              </a:solidFill>
              <a:latin typeface="+mn-lt"/>
              <a:ea typeface="Source Sans Pro" panose="020B0503030403020204" pitchFamily="34" charset="0"/>
            </a:endParaRPr>
          </a:p>
          <a:p>
            <a:r>
              <a:rPr lang="en-US" b="0" i="0">
                <a:solidFill>
                  <a:srgbClr val="333333"/>
                </a:solidFill>
                <a:effectLst/>
                <a:latin typeface="+mn-lt"/>
                <a:ea typeface="Source Sans Pro"/>
              </a:rPr>
              <a:t>How do I know if my baby’s sleep surface is safe?</a:t>
            </a:r>
          </a:p>
          <a:p>
            <a:r>
              <a:rPr lang="en-US" b="0" i="0">
                <a:solidFill>
                  <a:srgbClr val="333333"/>
                </a:solidFill>
                <a:effectLst/>
                <a:latin typeface="+mn-lt"/>
                <a:ea typeface="Source Sans Pro"/>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a:t>
            </a:r>
          </a:p>
          <a:p>
            <a:endParaRPr lang="en-US" b="0" i="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solidFill>
                <a:srgbClr val="333333"/>
              </a:solidFill>
              <a:effectLst/>
              <a:latin typeface="+mn-lt"/>
            </a:endParaRPr>
          </a:p>
          <a:p>
            <a:r>
              <a:rPr lang="en-US" i="0">
                <a:solidFill>
                  <a:srgbClr val="333333"/>
                </a:solidFill>
                <a:latin typeface="+mn-lt"/>
              </a:rPr>
              <a:t>Image credit: Texas DSHS</a:t>
            </a:r>
            <a:endParaRPr lang="en-US" i="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38</a:t>
            </a:fld>
            <a:endParaRPr lang="en-US"/>
          </a:p>
        </p:txBody>
      </p:sp>
    </p:spTree>
    <p:extLst>
      <p:ext uri="{BB962C8B-B14F-4D97-AF65-F5344CB8AC3E}">
        <p14:creationId xmlns:p14="http://schemas.microsoft.com/office/powerpoint/2010/main" val="3962444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Tree>
    <p:extLst>
      <p:ext uri="{BB962C8B-B14F-4D97-AF65-F5344CB8AC3E}">
        <p14:creationId xmlns:p14="http://schemas.microsoft.com/office/powerpoint/2010/main" val="479525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p>
          <a:p>
            <a:endParaRPr lang="en-US"/>
          </a:p>
          <a:p>
            <a:pPr>
              <a:lnSpc>
                <a:spcPct val="114999"/>
              </a:lnSpc>
            </a:pPr>
            <a:r>
              <a:rPr lang="en-US"/>
              <a:t>Protection is also offered for infants who are fed expressed or pumped breastmilk by bottle. </a:t>
            </a:r>
          </a:p>
          <a:p>
            <a:pPr>
              <a:lnSpc>
                <a:spcPct val="114999"/>
              </a:lnSpc>
            </a:pPr>
            <a:endParaRPr lang="en-US"/>
          </a:p>
          <a:p>
            <a:pPr>
              <a:lnSpc>
                <a:spcPct val="114999"/>
              </a:lnSpc>
            </a:pPr>
            <a:r>
              <a:rPr lang="en-US"/>
              <a:t>(Source for information – AAP Recommendations and NCEMCH and NAPPSS Building on Campaigns with Conversations Training)</a:t>
            </a:r>
          </a:p>
          <a:p>
            <a:pPr>
              <a:lnSpc>
                <a:spcPct val="114999"/>
              </a:lnSpc>
            </a:pPr>
            <a:endParaRPr lang="en-US"/>
          </a:p>
          <a:p>
            <a:pPr>
              <a:lnSpc>
                <a:spcPct val="114999"/>
              </a:lnSpc>
            </a:pPr>
            <a:r>
              <a:rPr lang="en-US"/>
              <a:t>The following information should be provided to parents regarding feeding: </a:t>
            </a:r>
          </a:p>
          <a:p>
            <a:pPr marL="171450" indent="-171450">
              <a:lnSpc>
                <a:spcPct val="114999"/>
              </a:lnSpc>
              <a:buFont typeface="Arial,Sans-Serif"/>
              <a:buChar char="•"/>
            </a:pPr>
            <a:r>
              <a:rPr lang="en-US"/>
              <a:t>For those that are not directly breastfeeding, or are feeding breastmilk by bottle</a:t>
            </a:r>
          </a:p>
          <a:p>
            <a:pPr marL="628650" lvl="1" indent="-171450">
              <a:lnSpc>
                <a:spcPct val="114999"/>
              </a:lnSpc>
              <a:buFont typeface="Arial,Sans-Serif"/>
              <a:buChar char="•"/>
            </a:pPr>
            <a:r>
              <a:rPr lang="en-US"/>
              <a:t>safe handling and storage of breastmilk</a:t>
            </a:r>
          </a:p>
          <a:p>
            <a:pPr marL="628650" lvl="1" indent="-171450">
              <a:lnSpc>
                <a:spcPct val="114999"/>
              </a:lnSpc>
              <a:buFont typeface="Arial,Sans-Serif"/>
              <a:buChar char="•"/>
            </a:pPr>
            <a:r>
              <a:rPr lang="en-US"/>
              <a:t>safe preparation of the bottle and all feeding implements</a:t>
            </a:r>
          </a:p>
          <a:p>
            <a:pPr marL="628650" lvl="1" indent="-171450">
              <a:lnSpc>
                <a:spcPct val="114999"/>
              </a:lnSpc>
              <a:buFont typeface="Arial,Sans-Serif"/>
              <a:buChar char="•"/>
            </a:pPr>
            <a:r>
              <a:rPr lang="en-US"/>
              <a:t>safe preparation of formula</a:t>
            </a:r>
          </a:p>
          <a:p>
            <a:endParaRPr lang="en-US"/>
          </a:p>
          <a:p>
            <a:r>
              <a:rPr lang="en-US"/>
              <a:t>(Source for feeding information-CDC- Guidelines and Recommendations: </a:t>
            </a:r>
            <a:r>
              <a:rPr lang="en-US">
                <a:hlinkClick r:id="rId3"/>
              </a:rPr>
              <a:t>https://www.cdc.gov/breastfeeding/recommendations/index.htm)</a:t>
            </a:r>
            <a:br>
              <a:rPr lang="en-US" b="0" i="0">
                <a:effectLst/>
                <a:latin typeface="Source Sans Pro" panose="020B0503030403020204" pitchFamily="34" charset="0"/>
              </a:rPr>
            </a:br>
            <a:endParaRPr lang="en-US" b="0">
              <a:effectLst/>
              <a:latin typeface="+mn-ea"/>
            </a:endParaRPr>
          </a:p>
          <a:p>
            <a:pPr>
              <a:defRPr/>
            </a:pPr>
            <a:r>
              <a:rPr lang="en-US">
                <a:solidFill>
                  <a:srgbClr val="333333"/>
                </a:solidFill>
              </a:rPr>
              <a:t>Image credit: Texas DSHS</a:t>
            </a:r>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39</a:t>
            </a:fld>
            <a:endParaRPr lang="en-US"/>
          </a:p>
        </p:txBody>
      </p:sp>
    </p:spTree>
    <p:extLst>
      <p:ext uri="{BB962C8B-B14F-4D97-AF65-F5344CB8AC3E}">
        <p14:creationId xmlns:p14="http://schemas.microsoft.com/office/powerpoint/2010/main" val="2890964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There is evidence that sleeping in the parents’ room but on a separate sleep surface reduces the risk of SIDS by as much as 50%.</a:t>
            </a:r>
          </a:p>
          <a:p>
            <a:endParaRPr lang="en-US" b="0" i="0">
              <a:solidFill>
                <a:srgbClr val="333333"/>
              </a:solidFill>
              <a:effectLst/>
              <a:latin typeface="Source Sans Pro" panose="020B0503030403020204" pitchFamily="34" charset="0"/>
            </a:endParaRPr>
          </a:p>
          <a:p>
            <a:r>
              <a:rPr lang="en-US" b="0" i="0">
                <a:solidFill>
                  <a:srgbClr val="333333"/>
                </a:solidFill>
                <a:effectLst/>
              </a:rPr>
              <a:t>Placing the crib close to the parents’ bed allows </a:t>
            </a:r>
            <a:r>
              <a:rPr lang="en-US">
                <a:solidFill>
                  <a:srgbClr val="333333"/>
                </a:solidFill>
              </a:rPr>
              <a:t>the </a:t>
            </a:r>
            <a:r>
              <a:rPr lang="en-US" b="0" i="0">
                <a:solidFill>
                  <a:srgbClr val="333333"/>
                </a:solidFill>
                <a:effectLst/>
              </a:rPr>
              <a:t>parents to see </a:t>
            </a:r>
            <a:r>
              <a:rPr lang="en-US">
                <a:solidFill>
                  <a:srgbClr val="333333"/>
                </a:solidFill>
              </a:rPr>
              <a:t>and respond to their baby</a:t>
            </a:r>
            <a:r>
              <a:rPr lang="en-US" b="0" i="0">
                <a:solidFill>
                  <a:srgbClr val="333333"/>
                </a:solidFill>
                <a:effectLst/>
              </a:rPr>
              <a:t>, monitor </a:t>
            </a:r>
            <a:r>
              <a:rPr lang="en-US">
                <a:solidFill>
                  <a:srgbClr val="333333"/>
                </a:solidFill>
              </a:rPr>
              <a:t>their baby's needs </a:t>
            </a:r>
            <a:r>
              <a:rPr lang="en-US" b="0" i="0">
                <a:solidFill>
                  <a:srgbClr val="333333"/>
                </a:solidFill>
                <a:effectLst/>
              </a:rPr>
              <a:t>and can make feeding and comforting easier. </a:t>
            </a:r>
            <a:r>
              <a:rPr lang="en-US">
                <a:solidFill>
                  <a:srgbClr val="333333"/>
                </a:solidFill>
              </a:rPr>
              <a:t>Babies who room-share with parents </a:t>
            </a:r>
            <a:r>
              <a:rPr lang="en-US" b="0" i="0">
                <a:solidFill>
                  <a:srgbClr val="333333"/>
                </a:solidFill>
                <a:effectLst/>
              </a:rPr>
              <a:t>have more small awakenings and this may keep them from sleeping </a:t>
            </a:r>
            <a:r>
              <a:rPr lang="en-US">
                <a:solidFill>
                  <a:srgbClr val="333333"/>
                </a:solidFill>
              </a:rPr>
              <a:t>too </a:t>
            </a:r>
            <a:r>
              <a:rPr lang="en-US" b="0" i="0">
                <a:solidFill>
                  <a:srgbClr val="333333"/>
                </a:solidFill>
                <a:effectLst/>
              </a:rPr>
              <a:t>deeply in a way that increases the risk of </a:t>
            </a:r>
            <a:r>
              <a:rPr lang="en-US">
                <a:solidFill>
                  <a:srgbClr val="333333"/>
                </a:solidFill>
              </a:rPr>
              <a:t>sleep-related </a:t>
            </a:r>
            <a:r>
              <a:rPr lang="en-US" b="0" i="0">
                <a:solidFill>
                  <a:srgbClr val="333333"/>
                </a:solidFill>
                <a:effectLst/>
              </a:rPr>
              <a:t>death. Finally, room sharing supports continued breastfeeding and its protective effects and positive health benefits.</a:t>
            </a:r>
          </a:p>
          <a:p>
            <a:pPr>
              <a:defRPr/>
            </a:pPr>
            <a:endParaRPr lang="en-US">
              <a:solidFill>
                <a:srgbClr val="333333"/>
              </a:solidFill>
            </a:endParaRPr>
          </a:p>
          <a:p>
            <a:pPr marL="0" marR="0" lvl="0" indent="0" algn="l" defTabSz="914400">
              <a:lnSpc>
                <a:spcPct val="100000"/>
              </a:lnSpc>
              <a:spcBef>
                <a:spcPts val="0"/>
              </a:spcBef>
              <a:spcAft>
                <a:spcPts val="0"/>
              </a:spcAft>
              <a:buNone/>
              <a:tabLst/>
              <a:defRPr/>
            </a:pPr>
            <a:r>
              <a:rPr lang="en-US" i="0">
                <a:solidFill>
                  <a:srgbClr val="333333"/>
                </a:solidFill>
                <a:effectLst/>
              </a:rPr>
              <a:t>Avoid placing your baby to sleep on a couch, armchair, or </a:t>
            </a:r>
            <a:r>
              <a:rPr lang="en-US">
                <a:solidFill>
                  <a:srgbClr val="333333"/>
                </a:solidFill>
              </a:rPr>
              <a:t>sitting</a:t>
            </a:r>
            <a:r>
              <a:rPr lang="en-US" i="0">
                <a:solidFill>
                  <a:srgbClr val="333333"/>
                </a:solidFill>
                <a:effectLst/>
              </a:rPr>
              <a:t> device </a:t>
            </a:r>
            <a:r>
              <a:rPr lang="en-US" b="0" i="0">
                <a:solidFill>
                  <a:srgbClr val="333333"/>
                </a:solidFill>
                <a:effectLst/>
              </a:rPr>
              <a:t>like a swing, baby seat, or car safety seat (except when in a car).</a:t>
            </a:r>
            <a:endParaRPr lang="en-US">
              <a:solidFill>
                <a:srgbClr val="333333"/>
              </a:solidFill>
              <a:cs typeface="Calibri" panose="020F0502020204030204"/>
            </a:endParaRPr>
          </a:p>
          <a:p>
            <a:endParaRPr lang="en-US" b="0" i="0">
              <a:solidFill>
                <a:srgbClr val="333333"/>
              </a:solidFill>
              <a:effectLst/>
              <a:latin typeface="Source Sans Pro" panose="020B0503030403020204" pitchFamily="34" charset="0"/>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a:ea typeface="Source Sans Pro"/>
              </a:rPr>
              <a:t>(Source for information – AAP Recommendations and NCEMCH and NAPPSS Building on Campaigns with Conversations Training)</a:t>
            </a:r>
          </a:p>
          <a:p>
            <a:endParaRPr lang="en-US" i="1">
              <a:solidFill>
                <a:srgbClr val="333333"/>
              </a:solidFill>
              <a:latin typeface="Source Sans Pro"/>
              <a:ea typeface="Source Sans Pro"/>
            </a:endParaRPr>
          </a:p>
          <a:p>
            <a:r>
              <a:rPr lang="en-US">
                <a:solidFill>
                  <a:srgbClr val="333333"/>
                </a:solidFill>
              </a:rPr>
              <a:t>Image credit: Texas DSHS</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40</a:t>
            </a:fld>
            <a:endParaRPr lang="en-US"/>
          </a:p>
        </p:txBody>
      </p:sp>
    </p:spTree>
    <p:extLst>
      <p:ext uri="{BB962C8B-B14F-4D97-AF65-F5344CB8AC3E}">
        <p14:creationId xmlns:p14="http://schemas.microsoft.com/office/powerpoint/2010/main" val="240360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Source Sans Pro"/>
                <a:ea typeface="Source Sans Pro"/>
              </a:rPr>
              <a:t>Breastfeeding and breastmilk offer health benefits to both mom and baby. </a:t>
            </a:r>
            <a:r>
              <a:rPr lang="en-US">
                <a:solidFill>
                  <a:srgbClr val="333333"/>
                </a:solidFill>
              </a:rPr>
              <a:t>The American Academy of Pediatrics recommends feeding only human milk—with no added formula or other foods or liquids (sometimes called exclusive breastfeeding)—for at least baby’s first 6 months, and continued breastfeeding through 2 years. Your baby can receive breastmilk through direct breastfeeding or by feeding </a:t>
            </a:r>
            <a:r>
              <a:rPr lang="en-US" b="0">
                <a:solidFill>
                  <a:srgbClr val="333333"/>
                </a:solidFill>
                <a:latin typeface="+mn-lt"/>
              </a:rPr>
              <a:t>breastmilk pumped from the breast.</a:t>
            </a:r>
            <a:endParaRPr lang="en-US" b="0" i="0">
              <a:solidFill>
                <a:srgbClr val="333333"/>
              </a:solidFill>
              <a:effectLst/>
              <a:latin typeface="+mn-lt"/>
              <a:ea typeface="Source Sans Pro"/>
            </a:endParaRPr>
          </a:p>
          <a:p>
            <a:endParaRPr lang="en-US" b="0" i="0">
              <a:solidFill>
                <a:srgbClr val="333333"/>
              </a:solidFill>
              <a:effectLst/>
              <a:latin typeface="+mn-lt"/>
              <a:ea typeface="Source Sans Pro"/>
            </a:endParaRPr>
          </a:p>
          <a:p>
            <a:r>
              <a:rPr lang="en-US" b="0">
                <a:solidFill>
                  <a:srgbClr val="333333"/>
                </a:solidFill>
                <a:latin typeface="+mn-lt"/>
              </a:rPr>
              <a:t>It is normal to feel drowsy or sleepy while breastfeeding. This is because  mechanics hormones released during suckling can cause drowsiness, so developing a plan to combat falling asleep is important.</a:t>
            </a:r>
          </a:p>
          <a:p>
            <a:endParaRPr lang="en-US" b="0">
              <a:solidFill>
                <a:srgbClr val="333333"/>
              </a:solidFill>
              <a:latin typeface="+mn-lt"/>
            </a:endParaRPr>
          </a:p>
          <a:p>
            <a:r>
              <a:rPr lang="en-US" b="0" i="0">
                <a:solidFill>
                  <a:srgbClr val="333333"/>
                </a:solidFill>
                <a:effectLst/>
                <a:latin typeface="+mn-lt"/>
                <a:ea typeface="Source Sans Pro"/>
              </a:rPr>
              <a:t>Placing the crib close to </a:t>
            </a:r>
            <a:r>
              <a:rPr lang="en-US" b="0">
                <a:solidFill>
                  <a:srgbClr val="333333"/>
                </a:solidFill>
                <a:latin typeface="+mn-lt"/>
                <a:ea typeface="Source Sans Pro"/>
              </a:rPr>
              <a:t>your</a:t>
            </a:r>
            <a:r>
              <a:rPr lang="en-US" b="0" i="0">
                <a:solidFill>
                  <a:srgbClr val="333333"/>
                </a:solidFill>
                <a:effectLst/>
                <a:latin typeface="+mn-lt"/>
                <a:ea typeface="Source Sans Pro"/>
              </a:rPr>
              <a:t> parents’ bed allows </a:t>
            </a:r>
            <a:r>
              <a:rPr lang="en-US" b="0">
                <a:solidFill>
                  <a:srgbClr val="333333"/>
                </a:solidFill>
                <a:latin typeface="+mn-lt"/>
                <a:ea typeface="Source Sans Pro"/>
              </a:rPr>
              <a:t>you </a:t>
            </a:r>
            <a:r>
              <a:rPr lang="en-US" b="0" i="0">
                <a:solidFill>
                  <a:srgbClr val="333333"/>
                </a:solidFill>
                <a:effectLst/>
                <a:latin typeface="+mn-lt"/>
                <a:ea typeface="Source Sans Pro"/>
              </a:rPr>
              <a:t>to see </a:t>
            </a:r>
            <a:r>
              <a:rPr lang="en-US" b="0">
                <a:solidFill>
                  <a:srgbClr val="333333"/>
                </a:solidFill>
                <a:latin typeface="+mn-lt"/>
                <a:ea typeface="Source Sans Pro"/>
              </a:rPr>
              <a:t>and respond to your baby</a:t>
            </a:r>
            <a:r>
              <a:rPr lang="en-US" b="0" i="0">
                <a:solidFill>
                  <a:srgbClr val="333333"/>
                </a:solidFill>
                <a:effectLst/>
                <a:latin typeface="+mn-lt"/>
                <a:ea typeface="Source Sans Pro"/>
              </a:rPr>
              <a:t> </a:t>
            </a:r>
            <a:r>
              <a:rPr lang="en-US" b="0">
                <a:solidFill>
                  <a:srgbClr val="333333"/>
                </a:solidFill>
                <a:latin typeface="+mn-lt"/>
                <a:ea typeface="Source Sans Pro"/>
              </a:rPr>
              <a:t>sooner </a:t>
            </a:r>
            <a:r>
              <a:rPr lang="en-US" b="0" i="0">
                <a:solidFill>
                  <a:srgbClr val="333333"/>
                </a:solidFill>
                <a:effectLst/>
                <a:latin typeface="+mn-lt"/>
                <a:ea typeface="Source Sans Pro"/>
              </a:rPr>
              <a:t>and can make feeding and comforting </a:t>
            </a:r>
            <a:r>
              <a:rPr lang="en-US" b="0">
                <a:solidFill>
                  <a:srgbClr val="333333"/>
                </a:solidFill>
                <a:latin typeface="+mn-lt"/>
                <a:ea typeface="Source Sans Pro"/>
              </a:rPr>
              <a:t>your baby easier</a:t>
            </a:r>
            <a:r>
              <a:rPr lang="en-US" b="0" i="0">
                <a:solidFill>
                  <a:srgbClr val="333333"/>
                </a:solidFill>
                <a:effectLst/>
                <a:latin typeface="+mn-lt"/>
                <a:ea typeface="Source Sans Pro"/>
              </a:rPr>
              <a:t>. Room sharing infants have more small awakenings and this may keep them from sleeping very deeply in a way that increases the risk of sleep related death.</a:t>
            </a:r>
            <a:r>
              <a:rPr lang="en-US" b="0">
                <a:solidFill>
                  <a:srgbClr val="333333"/>
                </a:solidFill>
                <a:latin typeface="+mn-lt"/>
                <a:ea typeface="Source Sans Pro"/>
              </a:rPr>
              <a:t> </a:t>
            </a:r>
            <a:endParaRPr lang="en-US" b="0" i="0">
              <a:solidFill>
                <a:srgbClr val="333333"/>
              </a:solidFill>
              <a:effectLst/>
              <a:latin typeface="+mn-lt"/>
              <a:ea typeface="Source Sans Pro" panose="020B0503030403020204" pitchFamily="34" charset="0"/>
            </a:endParaRPr>
          </a:p>
          <a:p>
            <a:pPr>
              <a:defRPr/>
            </a:pPr>
            <a:endParaRPr lang="en-US" b="0">
              <a:solidFill>
                <a:srgbClr val="333333"/>
              </a:solidFill>
              <a:latin typeface="+mn-lt"/>
              <a:ea typeface="Source Sans Pro"/>
            </a:endParaRPr>
          </a:p>
          <a:p>
            <a:pPr>
              <a:defRPr/>
            </a:pPr>
            <a:r>
              <a:rPr lang="en-US" b="0" i="0">
                <a:solidFill>
                  <a:srgbClr val="444444"/>
                </a:solidFill>
                <a:effectLst/>
                <a:latin typeface="+mn-lt"/>
              </a:rPr>
              <a:t>Avoid </a:t>
            </a:r>
            <a:r>
              <a:rPr lang="en-US" b="0">
                <a:solidFill>
                  <a:srgbClr val="444444"/>
                </a:solidFill>
                <a:latin typeface="+mn-lt"/>
              </a:rPr>
              <a:t>feeding</a:t>
            </a:r>
            <a:r>
              <a:rPr lang="en-US" b="0" i="0">
                <a:solidFill>
                  <a:srgbClr val="444444"/>
                </a:solidFill>
                <a:effectLst/>
                <a:latin typeface="+mn-lt"/>
              </a:rPr>
              <a:t> your baby </a:t>
            </a:r>
            <a:r>
              <a:rPr lang="en-US" b="0">
                <a:solidFill>
                  <a:srgbClr val="444444"/>
                </a:solidFill>
                <a:latin typeface="+mn-lt"/>
              </a:rPr>
              <a:t>on</a:t>
            </a:r>
            <a:r>
              <a:rPr lang="en-US" b="0" i="0">
                <a:solidFill>
                  <a:srgbClr val="444444"/>
                </a:solidFill>
                <a:effectLst/>
                <a:latin typeface="+mn-lt"/>
              </a:rPr>
              <a:t> a couch</a:t>
            </a:r>
            <a:r>
              <a:rPr lang="en-US" b="0">
                <a:solidFill>
                  <a:srgbClr val="444444"/>
                </a:solidFill>
                <a:latin typeface="+mn-lt"/>
              </a:rPr>
              <a:t> or armchair as this is dangerous and could lead to your infant falling from your arms. </a:t>
            </a:r>
            <a:r>
              <a:rPr lang="en-US" b="0" i="0">
                <a:solidFill>
                  <a:srgbClr val="444444"/>
                </a:solidFill>
                <a:effectLst/>
                <a:latin typeface="+mn-lt"/>
              </a:rPr>
              <a:t>When bringing your baby into your bed for feeding or comforting, </a:t>
            </a:r>
            <a:r>
              <a:rPr lang="en-US" b="0">
                <a:latin typeface="+mn-lt"/>
              </a:rPr>
              <a:t>remove all soft bedding, toys, and pillows.</a:t>
            </a:r>
            <a:endParaRPr lang="en-US" b="0" i="0">
              <a:solidFill>
                <a:srgbClr val="00A19B"/>
              </a:solidFill>
              <a:effectLst/>
              <a:latin typeface="+mn-lt"/>
            </a:endParaRPr>
          </a:p>
          <a:p>
            <a:endParaRPr lang="en-US" b="0" i="0">
              <a:solidFill>
                <a:srgbClr val="333333"/>
              </a:solidFill>
              <a:effectLst/>
              <a:latin typeface="Source Sans Pro" panose="020B0503030403020204" pitchFamily="34" charset="0"/>
            </a:endParaRPr>
          </a:p>
          <a:p>
            <a:r>
              <a:rPr lang="en-US"/>
              <a:t>Academy of Breastfeeding Medicine, ABM Clinical Protocol #37: Physiological Infant Care—Managing Nighttime Breastfeeding in Young Infants. BREASTFEEDING MEDICINE</a:t>
            </a:r>
            <a:endParaRPr lang="en-US">
              <a:cs typeface="Calibri"/>
            </a:endParaRPr>
          </a:p>
          <a:p>
            <a:r>
              <a:rPr lang="en-US"/>
              <a:t>Volume 18, Number 3, 2023 DOI: 10.1089/bfm.2023.29236.abm</a:t>
            </a:r>
            <a:endParaRPr lang="en-US">
              <a:cs typeface="Calibri"/>
            </a:endParaRPr>
          </a:p>
          <a:p>
            <a:endParaRPr lang="en-US">
              <a:cs typeface="Calibri"/>
            </a:endParaRPr>
          </a:p>
          <a:p>
            <a:r>
              <a:rPr lang="en-US"/>
              <a:t>Image credit: Texas DSHS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3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rPr>
              <a:t>Generally, if the room temperature is comfortable for you, it’s most likely comfortable for your baby too!</a:t>
            </a:r>
            <a:r>
              <a:rPr lang="en-US">
                <a:solidFill>
                  <a:srgbClr val="333333"/>
                </a:solidFill>
                <a:latin typeface="Calibri"/>
                <a:cs typeface="Calibri"/>
              </a:rPr>
              <a:t> </a:t>
            </a:r>
            <a:r>
              <a:rPr lang="en-US" sz="1800" b="0" i="0" u="none" strike="noStrike">
                <a:solidFill>
                  <a:srgbClr val="333333"/>
                </a:solidFill>
                <a:effectLst/>
                <a:latin typeface="Calibri"/>
                <a:cs typeface="Calibri"/>
              </a:rPr>
              <a:t>To keep your baby warm, use a sleep sack or footed- sleep clothing. You can also dress your baby in layers that can be removed if their face becomes too red or </a:t>
            </a:r>
            <a:r>
              <a:rPr lang="en-US" sz="1800">
                <a:solidFill>
                  <a:srgbClr val="333333"/>
                </a:solidFill>
                <a:latin typeface="Calibri"/>
                <a:cs typeface="Calibri"/>
              </a:rPr>
              <a:t>if you</a:t>
            </a:r>
            <a:r>
              <a:rPr lang="en-US" sz="1800" b="0" i="0" u="none" strike="noStrike">
                <a:solidFill>
                  <a:srgbClr val="333333"/>
                </a:solidFill>
                <a:effectLst/>
                <a:latin typeface="Calibri"/>
                <a:cs typeface="Calibri"/>
              </a:rPr>
              <a:t> notice they are sweating.</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Blankets, wearing hats indoors, and too many layers of clothing can trap in body heat. Blankets also increase the risk of </a:t>
            </a:r>
            <a:r>
              <a:rPr lang="en-US" sz="1800">
                <a:solidFill>
                  <a:srgbClr val="333333"/>
                </a:solidFill>
                <a:latin typeface="Calibri"/>
                <a:cs typeface="Calibri"/>
              </a:rPr>
              <a:t>something covering</a:t>
            </a:r>
            <a:r>
              <a:rPr lang="en-US" sz="1800" b="0" i="0" u="none" strike="noStrike">
                <a:solidFill>
                  <a:srgbClr val="333333"/>
                </a:solidFill>
                <a:effectLst/>
                <a:latin typeface="Calibri"/>
                <a:cs typeface="Calibri"/>
              </a:rPr>
              <a:t> their head and face, making it harder for your baby to breathe.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Young babies and those born too early sometimes have trouble keeping a normal body temperature which can also impact how their heart and other body systems work</a:t>
            </a:r>
            <a:endParaRPr lang="en-US" b="0" i="0">
              <a:solidFill>
                <a:srgbClr val="000000"/>
              </a:solidFill>
              <a:effectLst/>
              <a:latin typeface="Calibri"/>
              <a:cs typeface="Calibri"/>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panose="020B0503030403020204" pitchFamily="34" charset="0"/>
              </a:rPr>
              <a:t>(Source for information – AAP Recommendations and NCEMCH and NAPPSS Building on Campaigns with Conversations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42</a:t>
            </a:fld>
            <a:endParaRPr lang="en-US"/>
          </a:p>
        </p:txBody>
      </p:sp>
    </p:spTree>
    <p:extLst>
      <p:ext uri="{BB962C8B-B14F-4D97-AF65-F5344CB8AC3E}">
        <p14:creationId xmlns:p14="http://schemas.microsoft.com/office/powerpoint/2010/main" val="1722164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endParaRPr lang="en-US" b="0" i="0">
              <a:solidFill>
                <a:srgbClr val="000000"/>
              </a:solidFill>
              <a:effectLst/>
              <a:latin typeface="Calibri" panose="020F0502020204030204"/>
              <a:ea typeface="Source Sans Pro"/>
              <a:cs typeface="Calibri" panose="020F0502020204030204"/>
            </a:endParaRP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a:ea typeface="Source Sans Pro"/>
              </a:rPr>
              <a:t>It is also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Source Sans Pro"/>
                <a:ea typeface="Source Sans Pro"/>
              </a:rPr>
              <a:t>(Source for information – AAP Recommendations and NCEMCH and NAPPSS Building on Campaigns with Conversations Training)</a:t>
            </a:r>
          </a:p>
          <a:p>
            <a:endParaRPr lang="en-US"/>
          </a:p>
          <a:p>
            <a:r>
              <a:rPr lang="en-US"/>
              <a:t>Image Credit- iStock photo purchased for unlimited use by DSHS Tobacco Prevention and Control (used with permission).</a:t>
            </a:r>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43</a:t>
            </a:fld>
            <a:endParaRPr lang="en-US"/>
          </a:p>
        </p:txBody>
      </p:sp>
    </p:spTree>
    <p:extLst>
      <p:ext uri="{BB962C8B-B14F-4D97-AF65-F5344CB8AC3E}">
        <p14:creationId xmlns:p14="http://schemas.microsoft.com/office/powerpoint/2010/main" val="2573681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Suckling, either during breastfeeding or when using a pacifier during sleep may help keep your baby from sleeping too deeply. For breastfeeding infants, pacifiers can be introduced once breastfeeding is going well. This is determined by:</a:t>
            </a:r>
            <a:endParaRPr lang="en-US">
              <a:cs typeface="Calibri"/>
            </a:endParaRPr>
          </a:p>
          <a:p>
            <a:pPr marL="285750" indent="-285750">
              <a:buFont typeface="Arial,Sans-Serif"/>
              <a:buChar char="•"/>
              <a:defRPr/>
            </a:pPr>
            <a:r>
              <a:rPr lang="en-US"/>
              <a:t>Baby is calm and satisfied after feeding</a:t>
            </a:r>
            <a:endParaRPr lang="en-US">
              <a:cs typeface="Calibri"/>
            </a:endParaRPr>
          </a:p>
          <a:p>
            <a:pPr marL="285750" indent="-285750">
              <a:buFont typeface="Arial,Sans-Serif"/>
              <a:buChar char="•"/>
              <a:defRPr/>
            </a:pPr>
            <a:r>
              <a:rPr lang="en-US"/>
              <a:t>There is no pain for mom when baby breastfeeds</a:t>
            </a:r>
            <a:endParaRPr lang="en-US">
              <a:cs typeface="Calibri"/>
            </a:endParaRPr>
          </a:p>
          <a:p>
            <a:pPr marL="285750" indent="-285750">
              <a:buFont typeface="Arial,Sans-Serif"/>
              <a:buChar char="•"/>
              <a:defRPr/>
            </a:pPr>
            <a:r>
              <a:rPr lang="en-US"/>
              <a:t>Baby is gaining weight and growing well</a:t>
            </a:r>
            <a:endParaRPr lang="en-US">
              <a:cs typeface="Calibri"/>
            </a:endParaRPr>
          </a:p>
          <a:p>
            <a:pPr>
              <a:defRPr/>
            </a:pPr>
            <a:r>
              <a:rPr lang="en-US"/>
              <a:t>(Source for Information- Academy of Breastfeeding Medicine- Clinical Protocol #3- Supplementary Feedings in the Healthy Term Breastfed Neonate, Revised 2017)</a:t>
            </a:r>
            <a:endParaRPr lang="en-US">
              <a:cs typeface="Calibri"/>
            </a:endParaRPr>
          </a:p>
          <a:p>
            <a:pPr>
              <a:defRPr/>
            </a:pPr>
            <a:endParaRPr lang="en-US"/>
          </a:p>
          <a:p>
            <a:pPr>
              <a:defRPr/>
            </a:pPr>
            <a:r>
              <a:rPr lang="en-US">
                <a:cs typeface="Calibri"/>
              </a:rPr>
              <a:t>When using a pacifier, remember:</a:t>
            </a:r>
            <a:endParaRPr lang="en-US"/>
          </a:p>
          <a:p>
            <a:pPr marL="171450" indent="-171450">
              <a:buFont typeface="Arial,Sans-Serif"/>
              <a:buChar char="•"/>
              <a:defRPr/>
            </a:pPr>
            <a:r>
              <a:rPr lang="en-US"/>
              <a:t>Use a pacifier that is fee of toys, cords, and never attach it to your baby's clothes to avoid choking, strangulation, or suffocation. </a:t>
            </a:r>
          </a:p>
          <a:p>
            <a:pPr marL="171450" indent="-171450">
              <a:buFont typeface="Arial,Sans-Serif"/>
              <a:buChar char="•"/>
              <a:defRPr/>
            </a:pPr>
            <a:r>
              <a:rPr lang="en-US"/>
              <a:t>Do not coat the pacifier with sweet liquids or honey. </a:t>
            </a:r>
          </a:p>
          <a:p>
            <a:pPr marL="171450" indent="-171450">
              <a:buFont typeface="Arial,Sans-Serif"/>
              <a:buChar char="•"/>
              <a:defRPr/>
            </a:pPr>
            <a:r>
              <a:rPr lang="en-US"/>
              <a:t>If the pacifier falls out of your baby’s mouth during sleep, you don’t need to put it back. </a:t>
            </a:r>
          </a:p>
          <a:p>
            <a:pPr marL="171450" indent="-171450">
              <a:buFont typeface="Arial,Sans-Serif"/>
              <a:buChar char="•"/>
              <a:defRPr/>
            </a:pPr>
            <a:r>
              <a:rPr lang="en-US"/>
              <a:t>Finger or thumb sucking does not reduce SIDS risk.</a:t>
            </a:r>
            <a:endParaRPr lang="en-US">
              <a:cs typeface="Calibri"/>
            </a:endParaRPr>
          </a:p>
          <a:p>
            <a:pPr>
              <a:defRPr/>
            </a:pPr>
            <a:endParaRPr lang="en-US"/>
          </a:p>
          <a:p>
            <a:pPr>
              <a:defRPr/>
            </a:pPr>
            <a:r>
              <a:rPr lang="en-US"/>
              <a:t>Babies exposed to alcohol and drugs during pregnancy and after birth may have a harder time waking up when they need help.</a:t>
            </a:r>
          </a:p>
          <a:p>
            <a:pPr>
              <a:defRPr/>
            </a:pPr>
            <a:r>
              <a:rPr lang="en-US"/>
              <a:t>It may be helpful to share some of the dangers of alcohol and drug use with anyone caring for your baby such as:</a:t>
            </a:r>
            <a:endParaRPr lang="en-US">
              <a:cs typeface="Calibri"/>
            </a:endParaRPr>
          </a:p>
          <a:p>
            <a:pPr marL="171450" indent="-171450">
              <a:buFont typeface="Arial"/>
              <a:buChar char="•"/>
              <a:defRPr/>
            </a:pPr>
            <a:r>
              <a:rPr lang="en-US"/>
              <a:t>They are more likely to roll over onto your baby during sleep if you drink, use drugs, or take medication that makes you sleepy while sharing a bed with your baby. </a:t>
            </a:r>
          </a:p>
          <a:p>
            <a:pPr marL="171450" indent="-171450">
              <a:buFont typeface="Arial"/>
              <a:buChar char="•"/>
              <a:defRPr/>
            </a:pPr>
            <a:r>
              <a:rPr lang="en-US"/>
              <a:t>Sharing a bed with your baby is also riskier if you or anyone else who is also a smoker. </a:t>
            </a:r>
            <a:endParaRPr lang="en-US">
              <a:cs typeface="Calibri" panose="020F0502020204030204"/>
            </a:endParaRPr>
          </a:p>
          <a:p>
            <a:pPr marL="171450" indent="-171450">
              <a:buFont typeface="Arial,Sans-Serif"/>
              <a:buChar char="•"/>
              <a:defRPr/>
            </a:pPr>
            <a:r>
              <a:rPr lang="en-US"/>
              <a:t>The best thing you can do for your health when pregnant and baby's health is to quit using alcohol, drugs, and smoking. </a:t>
            </a:r>
            <a:endParaRPr lang="en-US">
              <a:cs typeface="Calibri" panose="020F0502020204030204"/>
            </a:endParaRPr>
          </a:p>
          <a:p>
            <a:pPr marL="171450" indent="-171450">
              <a:buFont typeface="Arial,Sans-Serif"/>
              <a:buChar char="•"/>
              <a:defRPr/>
            </a:pPr>
            <a:r>
              <a:rPr lang="en-US"/>
              <a:t>Ask your doctor for help to develop a plan for quitting.</a:t>
            </a:r>
            <a:endParaRPr lang="en-US">
              <a:cs typeface="Calibri" panose="020F0502020204030204"/>
            </a:endParaRPr>
          </a:p>
          <a:p>
            <a:pPr marL="171450" indent="-171450">
              <a:buFont typeface="Arial,Sans-Serif"/>
              <a:buChar char="•"/>
              <a:defRPr/>
            </a:pPr>
            <a:endParaRPr lang="en-US">
              <a:cs typeface="Calibri" panose="020F0502020204030204"/>
            </a:endParaRPr>
          </a:p>
          <a:p>
            <a:pPr>
              <a:defRPr/>
            </a:pPr>
            <a:r>
              <a:rPr lang="en-US"/>
              <a:t>Prenatal care and baby check-ups</a:t>
            </a:r>
            <a:endParaRPr lang="en-US">
              <a:cs typeface="Calibri" panose="020F0502020204030204"/>
            </a:endParaRPr>
          </a:p>
          <a:p>
            <a:pPr marL="285750" indent="-285750">
              <a:buFont typeface="Arial,Sans-Serif"/>
              <a:buChar char="•"/>
              <a:defRPr/>
            </a:pPr>
            <a:r>
              <a:rPr lang="en-US"/>
              <a:t>Find a doctor as soon as you know you are pregnant and get regular medical care during pregnancy.  Your doctor will keep you updated on important health and safety topics for you and your baby.</a:t>
            </a:r>
            <a:endParaRPr lang="en-US">
              <a:cs typeface="Calibri"/>
            </a:endParaRPr>
          </a:p>
          <a:p>
            <a:pPr marL="285750" indent="-285750">
              <a:buFont typeface="Arial,Sans-Serif"/>
              <a:buChar char="•"/>
              <a:defRPr/>
            </a:pPr>
            <a:r>
              <a:rPr lang="en-US"/>
              <a:t>Follow your doctor or clinic's advice on shots, checkups, and other health concerns for your baby. Vaccines help babies stay healthy, which may protect them from SIDS.</a:t>
            </a:r>
            <a:endParaRPr lang="en-US">
              <a:cs typeface="Calibri"/>
            </a:endParaRPr>
          </a:p>
          <a:p>
            <a:pPr>
              <a:defRPr/>
            </a:pPr>
            <a:r>
              <a:rPr lang="en-US"/>
              <a:t>(Source for information – AAP Recommendations and NCEMCH and NAPPSS Building on Campaigns with Conversations Training)</a:t>
            </a:r>
            <a:endParaRPr lang="en-US">
              <a:cs typeface="Calibri"/>
            </a:endParaRPr>
          </a:p>
          <a:p>
            <a:pPr>
              <a:defRPr/>
            </a:pPr>
            <a:endParaRPr lang="en-US"/>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44</a:t>
            </a:fld>
            <a:endParaRPr lang="en-US"/>
          </a:p>
        </p:txBody>
      </p:sp>
    </p:spTree>
    <p:extLst>
      <p:ext uri="{BB962C8B-B14F-4D97-AF65-F5344CB8AC3E}">
        <p14:creationId xmlns:p14="http://schemas.microsoft.com/office/powerpoint/2010/main" val="3493961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564D39"/>
                </a:solidFill>
                <a:effectLst/>
                <a:latin typeface="+mn-lt"/>
              </a:rPr>
              <a:t>Monitors and Devices</a:t>
            </a:r>
          </a:p>
          <a:p>
            <a:pPr marL="171450" indent="-171450" algn="l">
              <a:buFont typeface="Arial" panose="020B0604020202020204" pitchFamily="34" charset="0"/>
              <a:buChar char="•"/>
            </a:pPr>
            <a:r>
              <a:rPr lang="en-US" b="0" i="0">
                <a:solidFill>
                  <a:srgbClr val="564D39"/>
                </a:solidFill>
                <a:effectLst/>
                <a:latin typeface="+mn-lt"/>
              </a:rPr>
              <a:t>If you are using a monitor or other device for reasons other than to detect SIDS, make sure you also follow all safe sleep practices.​</a:t>
            </a:r>
          </a:p>
          <a:p>
            <a:pPr marL="171450" indent="-171450" algn="l">
              <a:buFont typeface="Arial" panose="020B0604020202020204" pitchFamily="34" charset="0"/>
              <a:buChar char="•"/>
            </a:pPr>
            <a:r>
              <a:rPr lang="en-US" b="0" i="0">
                <a:solidFill>
                  <a:srgbClr val="564D39"/>
                </a:solidFill>
                <a:effectLst/>
                <a:latin typeface="+mn-lt"/>
              </a:rPr>
              <a:t>If you have questions....talk with your baby's doctor.​</a:t>
            </a:r>
          </a:p>
          <a:p>
            <a:pPr marL="171450" indent="-171450" algn="l">
              <a:buFont typeface="Arial" panose="020B0604020202020204" pitchFamily="34" charset="0"/>
              <a:buChar char="•"/>
            </a:pPr>
            <a:r>
              <a:rPr lang="en-US" b="0" i="0">
                <a:solidFill>
                  <a:srgbClr val="564D39"/>
                </a:solidFill>
                <a:effectLst/>
                <a:latin typeface="+mn-lt"/>
              </a:rPr>
              <a:t>If your baby was born too early or has a special health issue, talk with their doctor about how to follow safe sleep practices.</a:t>
            </a:r>
          </a:p>
          <a:p>
            <a:pPr marL="0" indent="0" algn="l">
              <a:buFont typeface="Arial" panose="020B0604020202020204" pitchFamily="34" charset="0"/>
              <a:buNone/>
            </a:pPr>
            <a:endParaRPr lang="en-US" b="0" i="0">
              <a:solidFill>
                <a:srgbClr val="564D39"/>
              </a:solidFill>
              <a:effectLst/>
              <a:latin typeface="+mn-lt"/>
            </a:endParaRPr>
          </a:p>
          <a:p>
            <a:r>
              <a:rPr lang="en-US" b="0" i="0">
                <a:solidFill>
                  <a:srgbClr val="564D39"/>
                </a:solidFill>
                <a:latin typeface="+mn-lt"/>
              </a:rPr>
              <a:t>Swaddling:</a:t>
            </a:r>
          </a:p>
          <a:p>
            <a:r>
              <a:rPr lang="en-US" b="0" i="0">
                <a:solidFill>
                  <a:srgbClr val="564D39"/>
                </a:solidFill>
                <a:latin typeface="+mn-lt"/>
              </a:rPr>
              <a:t>If a baby is placed on their stomach or rolls onto their stomach while swaddled, their risk of death is higher. </a:t>
            </a:r>
            <a:endParaRPr lang="en-US" b="0" i="0">
              <a:latin typeface="+mn-lt"/>
            </a:endParaRPr>
          </a:p>
          <a:p>
            <a:endParaRPr lang="en-US" b="0" i="0">
              <a:solidFill>
                <a:srgbClr val="564D39"/>
              </a:solidFill>
              <a:latin typeface="+mn-lt"/>
            </a:endParaRPr>
          </a:p>
          <a:p>
            <a:pPr marL="0" indent="0" algn="l">
              <a:buFont typeface="Arial" panose="020B0604020202020204" pitchFamily="34" charset="0"/>
              <a:buNone/>
            </a:pPr>
            <a:r>
              <a:rPr lang="en-US" b="0" i="0">
                <a:solidFill>
                  <a:srgbClr val="564D39"/>
                </a:solidFill>
                <a:effectLst/>
                <a:latin typeface="+mn-lt"/>
              </a:rPr>
              <a:t>If you do choose to swaddle, follow these recommendations: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Make sure the swaddle is wrapped snugly so that the blanket isn't loosened during sleep.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swaddle so tightly that your baby cannot move their hips.​</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your baby all the time, only when fussy or sleeping.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use weighted blankets, clothing , or objects within swaddles.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once baby starts to roll over (2-3 months of age).​</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Check your baby for signs of overheating.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lumMod val="85000"/>
                  <a:lumOff val="15000"/>
                </a:schemeClr>
              </a:solidFill>
              <a:latin typeface="+mn-lt"/>
            </a:endParaRPr>
          </a:p>
          <a:p>
            <a:r>
              <a:rPr lang="en-US" b="0" i="0">
                <a:solidFill>
                  <a:srgbClr val="262626"/>
                </a:solidFill>
                <a:latin typeface="+mn-lt"/>
              </a:rPr>
              <a:t>(Source for information – AAP Recommendations and NCEMCH and NAPPSS Building on Campaigns with Conversations Training)</a:t>
            </a:r>
            <a:endParaRPr lang="en-US" b="0" i="0">
              <a:latin typeface="+mn-lt"/>
            </a:endParaRPr>
          </a:p>
          <a:p>
            <a:r>
              <a:rPr lang="en-US" b="0" i="0">
                <a:solidFill>
                  <a:schemeClr val="tx1">
                    <a:lumMod val="85000"/>
                    <a:lumOff val="15000"/>
                  </a:schemeClr>
                </a:solidFill>
                <a:latin typeface="+mn-lt"/>
              </a:rPr>
              <a:t>Image credit: Texas DSHS</a:t>
            </a:r>
            <a:endParaRPr lang="en-US" b="0" i="0">
              <a:latin typeface="+mn-lt"/>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45</a:t>
            </a:fld>
            <a:endParaRPr lang="en-US"/>
          </a:p>
        </p:txBody>
      </p:sp>
    </p:spTree>
    <p:extLst>
      <p:ext uri="{BB962C8B-B14F-4D97-AF65-F5344CB8AC3E}">
        <p14:creationId xmlns:p14="http://schemas.microsoft.com/office/powerpoint/2010/main" val="1675621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Tummy time strengthens muscles that support your baby's head and may help to prevent flat spots on your baby's head. ​Tummy time can start a few days after birth, for short periods of time, a few times a day. You can increase this time as your baby gets stronger.  By about 2 months of age, babies should be getting at least 15 to 30 minutes of total tummy time daily. Fathers and other support partners can do tummy time directly on their chest.</a:t>
            </a:r>
          </a:p>
          <a:p>
            <a:endParaRPr lang="en-US" sz="1800" b="0" i="0">
              <a:solidFill>
                <a:srgbClr val="FFFFFF"/>
              </a:solidFill>
              <a:effectLst/>
              <a:latin typeface="Fira Sans SemiBold" panose="020B0603050000020004" pitchFamily="34" charset="0"/>
            </a:endParaRPr>
          </a:p>
          <a:p>
            <a:pPr algn="l" rtl="0" fontAlgn="base"/>
            <a:r>
              <a:rPr lang="en-US" sz="1800" b="0" i="0" u="none" strike="noStrike">
                <a:solidFill>
                  <a:srgbClr val="333333"/>
                </a:solidFill>
                <a:effectLst/>
                <a:latin typeface="Calibri"/>
                <a:cs typeface="Calibri"/>
              </a:rPr>
              <a:t>There are a few things you can do to help your baby enjoy tummy time: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a:cs typeface="Calibri"/>
              </a:rPr>
              <a:t>-Talk or sing to your baby</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panose="020F0502020204030204" pitchFamily="34" charset="0"/>
              </a:rPr>
              <a:t>-Show them toys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-Read them short stories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-Play and laugh with them</a:t>
            </a:r>
            <a:endParaRPr lang="en-US" b="0" i="0">
              <a:solidFill>
                <a:srgbClr val="000000"/>
              </a:solidFill>
              <a:effectLst/>
              <a:latin typeface="Segoe UI" panose="020B0502040204020203" pitchFamily="34" charset="0"/>
            </a:endParaRPr>
          </a:p>
          <a:p>
            <a:endParaRPr lang="en-US"/>
          </a:p>
          <a:p>
            <a:r>
              <a:rPr lang="en-US"/>
              <a:t>(Source for information – AAP Recommendations and NCEMCH and NAPPSS Building on Campaigns with Conversations Training)</a:t>
            </a:r>
            <a:endParaRPr lang="en-US">
              <a:cs typeface="Calibri"/>
            </a:endParaRP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Tree>
    <p:extLst>
      <p:ext uri="{BB962C8B-B14F-4D97-AF65-F5344CB8AC3E}">
        <p14:creationId xmlns:p14="http://schemas.microsoft.com/office/powerpoint/2010/main" val="3110152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These are common concerns for parents and can impact how well you use safe sleep practices. There is research now that helps us to better understand the language that your baby uses to let you know what they need. We call this "normal Baby Behavior." </a:t>
            </a:r>
          </a:p>
          <a:p>
            <a:endParaRPr lang="en-US" b="0" i="0"/>
          </a:p>
          <a:p>
            <a:r>
              <a:rPr lang="en-US" b="0" i="0"/>
              <a:t>When you know what to expect from your baby's normal growth and development, you can plan for issues when they come up and keep to using safe sleep practices.</a:t>
            </a:r>
          </a:p>
          <a:p>
            <a:endParaRPr lang="en-US" b="0" i="0"/>
          </a:p>
          <a:p>
            <a:r>
              <a:rPr lang="en-US" b="0" i="0"/>
              <a:t>Share any advice you have received about sleeping, crying, and feeding your baby. Have you ever heard about normal newborn behavior?</a:t>
            </a:r>
            <a:endParaRPr lang="en-US" b="0" i="0">
              <a:cs typeface="Calibri"/>
            </a:endParaRPr>
          </a:p>
          <a:p>
            <a:endParaRPr lang="en-US" b="0" i="0"/>
          </a:p>
          <a:p>
            <a:endParaRPr lang="en-US" b="0" i="0">
              <a:cs typeface="Calibri"/>
            </a:endParaRPr>
          </a:p>
          <a:p>
            <a:r>
              <a:rPr lang="en-US" b="0" i="0"/>
              <a:t>(Information Source: Texas WIC (breastmilkcounts.com) and Dr. Jane Heinig, UC Davis California)</a:t>
            </a:r>
          </a:p>
          <a:p>
            <a:endParaRPr lang="en-US" b="0" i="0"/>
          </a:p>
          <a:p>
            <a:r>
              <a:rPr lang="en-US" b="0" i="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Tree>
    <p:extLst>
      <p:ext uri="{BB962C8B-B14F-4D97-AF65-F5344CB8AC3E}">
        <p14:creationId xmlns:p14="http://schemas.microsoft.com/office/powerpoint/2010/main" val="236494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t>What do you think of when you hear the phrase “sleep like a baby”?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Lucida Sans"/>
              </a:rPr>
              <a:t>Society does not often provide support for new parents. Parents are often juggling the care of infants with their own health needs, work, and other roles and responsibilities. Society also has unrealistic ideas about infant sleep. (As evidenced by the commonly asked question: “Is baby sleeping through the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Frequent awakenings throughout the night support breastfeeding and keep infants safe.</a:t>
            </a:r>
            <a:endParaRPr lang="en-US" sz="1200">
              <a:cs typeface="Calibri"/>
            </a:endParaRPr>
          </a:p>
          <a:p>
            <a:pPr marL="171450" indent="-171450">
              <a:buFont typeface="Arial" panose="020B0604020202020204" pitchFamily="34" charset="0"/>
              <a:buChar char="•"/>
              <a:defRPr/>
            </a:pPr>
            <a:r>
              <a:rPr lang="en-US" sz="1200"/>
              <a:t>Practices such as placing infants to sleep on their stomachs or giving them formula or cereal before bed do NOT lead to infants sleeping through the night sooner.</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Infants don't follow the same light and dark patterns as adults do. This is why they often seem to have "their days and nights mixed up.” As they get older, they follow these patterns more like adults. Establishing a day/ night routine can help with this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i="1"/>
              <a:t>(Information Source: Texas WIC (breastmilkcounts.com) and Dr. Jane Heinig, UC Davis California)</a:t>
            </a:r>
            <a:endParaRPr lang="en-US"/>
          </a:p>
          <a:p>
            <a:endParaRPr lang="en-US" i="1">
              <a:cs typeface="Calibri" panose="020F0502020204030204"/>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48</a:t>
            </a:fld>
            <a:endParaRPr lang="en-US"/>
          </a:p>
        </p:txBody>
      </p:sp>
    </p:spTree>
    <p:extLst>
      <p:ext uri="{BB962C8B-B14F-4D97-AF65-F5344CB8AC3E}">
        <p14:creationId xmlns:p14="http://schemas.microsoft.com/office/powerpoint/2010/main" val="372414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2400"/>
              </a:spcBef>
              <a:buFont typeface="Arial" panose="020B0604020202020204" pitchFamily="34" charset="0"/>
              <a:buChar char="•"/>
            </a:pPr>
            <a:r>
              <a:rPr lang="en-US" sz="1600" b="1"/>
              <a:t>Every year, approximately 3,500 infants die in the United States due to sleep-related death.</a:t>
            </a:r>
          </a:p>
          <a:p>
            <a:pPr marL="285750" indent="-285750">
              <a:lnSpc>
                <a:spcPct val="120000"/>
              </a:lnSpc>
              <a:spcBef>
                <a:spcPts val="2400"/>
              </a:spcBef>
              <a:buFont typeface="Arial" panose="020B0604020202020204" pitchFamily="34" charset="0"/>
              <a:buChar char="•"/>
            </a:pPr>
            <a:r>
              <a:rPr lang="en-US" sz="1200" b="1">
                <a:solidFill>
                  <a:srgbClr val="1A1A1A"/>
                </a:solidFill>
                <a:latin typeface="Open Sans"/>
                <a:ea typeface="Open Sans"/>
                <a:cs typeface="Open Sans"/>
              </a:rPr>
              <a:t>Sudden infant death syndrome (SIDS),</a:t>
            </a:r>
            <a:r>
              <a:rPr lang="en-US" sz="1200" b="1" i="0">
                <a:solidFill>
                  <a:srgbClr val="1A1A1A"/>
                </a:solidFill>
                <a:effectLst/>
                <a:latin typeface="Open Sans"/>
                <a:ea typeface="Open Sans"/>
                <a:cs typeface="Open Sans"/>
              </a:rPr>
              <a:t> unknown or unexplained cause, and accidental suffocation and strangulation in bed were the second, third, and fourth most common causes of overall infant death (AAP, 2022).</a:t>
            </a:r>
          </a:p>
          <a:p>
            <a:pPr marL="285750" indent="-285750">
              <a:lnSpc>
                <a:spcPct val="120000"/>
              </a:lnSpc>
              <a:spcBef>
                <a:spcPts val="2400"/>
              </a:spcBef>
              <a:buFont typeface="Arial" panose="020B0604020202020204" pitchFamily="34" charset="0"/>
              <a:buChar char="•"/>
            </a:pPr>
            <a:r>
              <a:rPr lang="en-US" sz="1200" b="1" i="0">
                <a:solidFill>
                  <a:srgbClr val="333333"/>
                </a:solidFill>
                <a:effectLst/>
                <a:latin typeface="Open Sans" panose="020B0606030504020204" pitchFamily="34" charset="0"/>
              </a:rPr>
              <a:t>86% of sleep-related deaths occurred in the first 5 months of life (CFRP, 2021).</a:t>
            </a:r>
            <a:endParaRPr lang="en-US" sz="1600" b="1"/>
          </a:p>
          <a:p>
            <a:pPr marL="285750" indent="-285750">
              <a:lnSpc>
                <a:spcPct val="120000"/>
              </a:lnSpc>
              <a:buFont typeface="Arial" panose="020B0604020202020204" pitchFamily="34" charset="0"/>
              <a:buChar char="•"/>
            </a:pPr>
            <a:r>
              <a:rPr lang="en-US" sz="1600" b="1"/>
              <a:t>SIDS is the 4th most common cause of death for infants under 1 year in Texas.</a:t>
            </a:r>
          </a:p>
          <a:p>
            <a:endParaRPr lang="en-US"/>
          </a:p>
          <a:p>
            <a:endParaRPr lang="en-US"/>
          </a:p>
          <a:p>
            <a:r>
              <a:rPr lang="en-US"/>
              <a:t>You may be wondering why are we sharing this data. We want to recognize that there are many parents, caregivers, and infants that represent the data on the screen and their personal stories are important to remember. We are sharing what we know today about sleep-related infant deaths- and want to encourage you to know that there are actionable steps that you can take to help change these outcomes. </a:t>
            </a:r>
          </a:p>
          <a:p>
            <a:endParaRPr lang="en-US"/>
          </a:p>
          <a:p>
            <a:r>
              <a:rPr lang="en-US"/>
              <a:t>We understand that this information can be hard to hear or think about. If you find the information shared in this slide or this topic in general upsetting to you, or if it triggers feelings that you find difficult to manage, do not be afraid to leave the room, or ask for support should you need to.</a:t>
            </a:r>
            <a:endParaRPr lang="en-US">
              <a:cs typeface="Calibri"/>
            </a:endParaRPr>
          </a:p>
          <a:p>
            <a:endParaRPr lang="en-US"/>
          </a:p>
          <a:p>
            <a:r>
              <a:rPr lang="en-US"/>
              <a:t>Reference: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a:ea typeface="Open Sans"/>
                <a:cs typeface="Open Sans"/>
              </a:rPr>
              <a:t>Pediatrics</a:t>
            </a:r>
            <a:r>
              <a:rPr lang="en-US" b="0" i="0">
                <a:solidFill>
                  <a:srgbClr val="1A1A1A"/>
                </a:solidFill>
                <a:effectLst/>
                <a:latin typeface="Open Sans"/>
                <a:ea typeface="Open Sans"/>
                <a:cs typeface="Open Sans"/>
              </a:rPr>
              <a:t> July 2022; 150 (1): e2022057991. 10.1542/peds.2022-057991</a:t>
            </a:r>
            <a:endParaRPr lang="en-US" sz="1200">
              <a:latin typeface="Open Sans"/>
              <a:ea typeface="Open Sans"/>
              <a:cs typeface="Open Sans"/>
            </a:endParaRPr>
          </a:p>
          <a:p>
            <a:endParaRPr lang="en-US"/>
          </a:p>
          <a:p>
            <a:r>
              <a:rPr lang="en-US">
                <a:hlinkClick r:id="rId3"/>
              </a:rPr>
              <a:t>Sleep-Related Infant Deaths – The National Center for Fatality Review and Prevention (ncfrp.org)</a:t>
            </a:r>
            <a:endParaRPr lang="en-US"/>
          </a:p>
          <a:p>
            <a:endParaRPr lang="en-US"/>
          </a:p>
          <a:p>
            <a:r>
              <a:rPr lang="en-US">
                <a:hlinkClick r:id="rId4"/>
              </a:rPr>
              <a:t>2021 Healthy Texas Mothers and Babies Data Book</a:t>
            </a:r>
            <a:endParaRPr lang="en-US"/>
          </a:p>
          <a:p>
            <a:r>
              <a:rPr lang="en-US"/>
              <a:t>Image credit: Texas DSHS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Tree>
    <p:extLst>
      <p:ext uri="{BB962C8B-B14F-4D97-AF65-F5344CB8AC3E}">
        <p14:creationId xmlns:p14="http://schemas.microsoft.com/office/powerpoint/2010/main" val="113848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mn-lt"/>
                <a:ea typeface="Calibri"/>
                <a:cs typeface="Calibri"/>
              </a:rPr>
              <a:t>There are many reasons young babies don't (and shouldn't) sleep through the night.</a:t>
            </a:r>
            <a:r>
              <a:rPr lang="en-US" sz="1800" b="0" i="0">
                <a:solidFill>
                  <a:srgbClr val="000000"/>
                </a:solidFill>
                <a:effectLst/>
                <a:latin typeface="+mn-lt"/>
                <a:ea typeface="Calibri"/>
                <a:cs typeface="Calibri"/>
              </a:rPr>
              <a:t>​</a:t>
            </a:r>
            <a:endParaRPr lang="en-US" b="0" i="0">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Newborns spend a lot of time in light sleep, when they dream. Just like adults, they are more likely to wake when they are dreaming. </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If babies sleep too deeply, they may not be able to wake up if they get too hot or cold or if they need more air.</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Waking up at night can help your baby let you know what they need to be comfortable and safe.</a:t>
            </a:r>
            <a:endParaRPr lang="en-US" b="0" i="0">
              <a:solidFill>
                <a:srgbClr val="000000"/>
              </a:solidFill>
              <a:effectLst/>
              <a:latin typeface="+mn-lt"/>
              <a:ea typeface="Calibri"/>
              <a:cs typeface="Calibri"/>
            </a:endParaRPr>
          </a:p>
          <a:p>
            <a:endParaRPr lang="en-US" b="0" i="0">
              <a:latin typeface="+mn-lt"/>
            </a:endParaRPr>
          </a:p>
          <a:p>
            <a:r>
              <a:rPr lang="en-US" sz="1800" b="0" i="0" u="none" strike="noStrike">
                <a:solidFill>
                  <a:srgbClr val="000000"/>
                </a:solidFill>
                <a:effectLst/>
                <a:latin typeface="+mn-lt"/>
                <a:ea typeface="Calibri"/>
                <a:cs typeface="Calibri"/>
              </a:rPr>
              <a:t>It is understandable that new parents might be looking for answers to get more sleep.</a:t>
            </a:r>
            <a:r>
              <a:rPr lang="en-US" sz="1800" b="0" i="0">
                <a:solidFill>
                  <a:srgbClr val="000000"/>
                </a:solidFill>
                <a:latin typeface="+mn-lt"/>
                <a:ea typeface="Calibri"/>
                <a:cs typeface="Calibri"/>
              </a:rPr>
              <a:t> </a:t>
            </a:r>
          </a:p>
          <a:p>
            <a:endParaRPr lang="en-US" sz="1800" b="0" i="0" u="none" strike="noStrike">
              <a:solidFill>
                <a:srgbClr val="000000"/>
              </a:solidFill>
              <a:effectLst/>
              <a:latin typeface="+mn-lt"/>
              <a:ea typeface="Calibri"/>
              <a:cs typeface="Calibri"/>
            </a:endParaRPr>
          </a:p>
          <a:p>
            <a:r>
              <a:rPr lang="en-US" sz="1800" b="0" i="0" u="none" strike="noStrike">
                <a:solidFill>
                  <a:srgbClr val="000000"/>
                </a:solidFill>
                <a:effectLst/>
                <a:latin typeface="+mn-lt"/>
                <a:ea typeface="Calibri"/>
                <a:cs typeface="Calibri"/>
              </a:rPr>
              <a:t>This is a time of adjustment for the whole family. It is normal for newborns to wake often during the night to eat or communicate other needs, so training your baby to sleep longer actually goes against their normal development. </a:t>
            </a:r>
            <a:r>
              <a:rPr lang="en-US" sz="1800" b="0" i="0">
                <a:solidFill>
                  <a:srgbClr val="000000"/>
                </a:solidFill>
                <a:effectLst/>
                <a:latin typeface="+mn-lt"/>
                <a:ea typeface="Calibri"/>
                <a:cs typeface="Calibri"/>
              </a:rPr>
              <a:t>​</a:t>
            </a:r>
            <a:endParaRPr lang="en-US" b="0" i="0">
              <a:latin typeface="+mn-lt"/>
              <a:ea typeface="Calibri"/>
              <a:cs typeface="Calibri"/>
            </a:endParaRPr>
          </a:p>
          <a:p>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00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u="none" strike="noStrike">
                <a:solidFill>
                  <a:srgbClr val="000000"/>
                </a:solidFill>
                <a:effectLst/>
                <a:latin typeface="+mn-lt"/>
                <a:ea typeface="Calibri"/>
                <a:cs typeface="Calibri"/>
              </a:rPr>
              <a:t>Babies will use cues or signs to try to let </a:t>
            </a:r>
            <a:r>
              <a:rPr lang="en-US">
                <a:solidFill>
                  <a:srgbClr val="000000"/>
                </a:solidFill>
                <a:ea typeface="Calibri"/>
                <a:cs typeface="Calibri"/>
              </a:rPr>
              <a:t>you and other caregivers know</a:t>
            </a:r>
            <a:r>
              <a:rPr lang="en-US" sz="1200" b="0" u="none" strike="noStrike">
                <a:solidFill>
                  <a:srgbClr val="000000"/>
                </a:solidFill>
                <a:effectLst/>
                <a:latin typeface="+mn-lt"/>
                <a:ea typeface="Calibri"/>
                <a:cs typeface="Calibri"/>
              </a:rPr>
              <a:t> what they need before they start to cry. But those cues might be hard to understand </a:t>
            </a:r>
            <a:r>
              <a:rPr lang="en-US">
                <a:solidFill>
                  <a:srgbClr val="000000"/>
                </a:solidFill>
                <a:ea typeface="Calibri"/>
                <a:cs typeface="Calibri"/>
              </a:rPr>
              <a:t>or can be missed when</a:t>
            </a:r>
            <a:r>
              <a:rPr lang="en-US" sz="1200" b="0" u="none" strike="noStrike">
                <a:solidFill>
                  <a:srgbClr val="000000"/>
                </a:solidFill>
                <a:effectLst/>
                <a:latin typeface="+mn-lt"/>
                <a:ea typeface="Calibri"/>
                <a:cs typeface="Calibri"/>
              </a:rPr>
              <a:t> you are first learning to care for your baby.</a:t>
            </a:r>
            <a:r>
              <a:rPr lang="en-US">
                <a:solidFill>
                  <a:srgbClr val="000000"/>
                </a:solidFill>
                <a:ea typeface="Calibri"/>
                <a:cs typeface="Calibri"/>
              </a:rPr>
              <a:t> </a:t>
            </a:r>
            <a:r>
              <a:rPr lang="en-US" sz="1200" b="0" u="none" strike="noStrike">
                <a:solidFill>
                  <a:srgbClr val="000000"/>
                </a:solidFill>
                <a:effectLst/>
                <a:latin typeface="+mn-lt"/>
                <a:ea typeface="Calibri"/>
                <a:cs typeface="Calibri"/>
              </a:rPr>
              <a:t> </a:t>
            </a:r>
            <a:r>
              <a:rPr lang="en-US">
                <a:solidFill>
                  <a:srgbClr val="000000"/>
                </a:solidFill>
                <a:ea typeface="Calibri"/>
                <a:cs typeface="Calibri"/>
              </a:rPr>
              <a:t>It is common for parents and caregivers to think that all crying means your baby is hungry. </a:t>
            </a:r>
            <a:endParaRPr lang="en-US">
              <a:cs typeface="Calibri"/>
            </a:endParaRPr>
          </a:p>
          <a:p>
            <a:endParaRPr lang="en-US">
              <a:solidFill>
                <a:srgbClr val="000000"/>
              </a:solidFill>
              <a:ea typeface="Calibri"/>
              <a:cs typeface="Calibri"/>
            </a:endParaRPr>
          </a:p>
          <a:p>
            <a:r>
              <a:rPr lang="en-US">
                <a:solidFill>
                  <a:srgbClr val="000000"/>
                </a:solidFill>
              </a:rPr>
              <a:t>If you or someone caring for your baby is concerned that your baby wants to feed all the time. It can be helpful to explain:</a:t>
            </a:r>
            <a:endParaRPr lang="en-US">
              <a:solidFill>
                <a:srgbClr val="000000"/>
              </a:solidFill>
              <a:cs typeface="Calibri"/>
            </a:endParaRPr>
          </a:p>
          <a:p>
            <a:pPr marL="285750" indent="-285750">
              <a:buFont typeface="Arial,Sans-Serif"/>
              <a:buChar char="•"/>
            </a:pPr>
            <a:r>
              <a:rPr lang="en-US">
                <a:solidFill>
                  <a:srgbClr val="000000"/>
                </a:solidFill>
              </a:rPr>
              <a:t>There may be times when it feels like your baby wants to nurse more often for short periods of time during the day—sometimes every hour. </a:t>
            </a:r>
            <a:endParaRPr lang="en-US">
              <a:solidFill>
                <a:srgbClr val="000000"/>
              </a:solidFill>
              <a:cs typeface="Calibri"/>
            </a:endParaRPr>
          </a:p>
          <a:p>
            <a:pPr marL="285750" indent="-285750">
              <a:buFont typeface="Arial,Sans-Serif"/>
              <a:buChar char="•"/>
            </a:pPr>
            <a:r>
              <a:rPr lang="en-US">
                <a:solidFill>
                  <a:srgbClr val="000000"/>
                </a:solidFill>
              </a:rPr>
              <a:t>This is called “cluster feeding” and it tends to last only a few days. </a:t>
            </a:r>
            <a:endParaRPr lang="en-US">
              <a:solidFill>
                <a:srgbClr val="000000"/>
              </a:solidFill>
              <a:cs typeface="Calibri"/>
            </a:endParaRPr>
          </a:p>
          <a:p>
            <a:pPr marL="285750" indent="-285750">
              <a:buFont typeface="Arial,Sans-Serif"/>
              <a:buChar char="•"/>
            </a:pPr>
            <a:r>
              <a:rPr lang="en-US">
                <a:solidFill>
                  <a:srgbClr val="000000"/>
                </a:solidFill>
              </a:rPr>
              <a:t>You can be sure that cluster feeding is okay if your baby is gaining weight and growing well and has some time between feedings when they are content.</a:t>
            </a:r>
            <a:endParaRPr lang="en-US"/>
          </a:p>
          <a:p>
            <a:endParaRPr lang="en-US">
              <a:solidFill>
                <a:srgbClr val="000000"/>
              </a:solidFill>
              <a:ea typeface="Calibri"/>
              <a:cs typeface="Calibri"/>
            </a:endParaRPr>
          </a:p>
          <a:p>
            <a:r>
              <a:rPr lang="en-US">
                <a:solidFill>
                  <a:srgbClr val="000000"/>
                </a:solidFill>
                <a:ea typeface="Calibri"/>
                <a:cs typeface="Calibri"/>
              </a:rPr>
              <a:t>If your</a:t>
            </a:r>
            <a:r>
              <a:rPr lang="en-US" sz="1200" b="0" u="none" strike="noStrike">
                <a:solidFill>
                  <a:srgbClr val="000000"/>
                </a:solidFill>
                <a:effectLst/>
                <a:latin typeface="+mn-lt"/>
                <a:ea typeface="Calibri"/>
                <a:cs typeface="Calibri"/>
              </a:rPr>
              <a:t> baby is crying and not using cues that</a:t>
            </a:r>
            <a:r>
              <a:rPr lang="en-US">
                <a:solidFill>
                  <a:srgbClr val="000000"/>
                </a:solidFill>
                <a:ea typeface="Calibri"/>
                <a:cs typeface="Calibri"/>
              </a:rPr>
              <a:t> you</a:t>
            </a:r>
            <a:r>
              <a:rPr lang="en-US" sz="1200" b="0" u="none" strike="noStrike">
                <a:solidFill>
                  <a:srgbClr val="000000"/>
                </a:solidFill>
                <a:effectLst/>
                <a:latin typeface="+mn-lt"/>
                <a:ea typeface="Calibri"/>
                <a:cs typeface="Calibri"/>
              </a:rPr>
              <a:t> understand, </a:t>
            </a:r>
            <a:r>
              <a:rPr lang="en-US">
                <a:solidFill>
                  <a:srgbClr val="000000"/>
                </a:solidFill>
                <a:ea typeface="Calibri"/>
                <a:cs typeface="Calibri"/>
              </a:rPr>
              <a:t>try</a:t>
            </a:r>
            <a:r>
              <a:rPr lang="en-US" sz="1200" b="0" u="none" strike="noStrike">
                <a:solidFill>
                  <a:srgbClr val="000000"/>
                </a:solidFill>
                <a:effectLst/>
                <a:latin typeface="+mn-lt"/>
                <a:ea typeface="Calibri"/>
                <a:cs typeface="Calibri"/>
              </a:rPr>
              <a:t> these things when helping to soothe your baby: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Go to a quiet room with a small amount of light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Rock your baby gently with a repetitive motion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a:solidFill>
                  <a:srgbClr val="000000"/>
                </a:solidFill>
                <a:ea typeface="Calibri"/>
                <a:cs typeface="Calibri"/>
              </a:rPr>
              <a:t>Burp your baby as gas may be bothering them</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Play soft music or white noise </a:t>
            </a:r>
            <a:endParaRPr lang="en-US"/>
          </a:p>
          <a:p>
            <a:endParaRPr lang="en-US">
              <a:solidFill>
                <a:srgbClr val="000000"/>
              </a:solidFill>
            </a:endParaRPr>
          </a:p>
          <a:p>
            <a:r>
              <a:rPr lang="en-US">
                <a:solidFill>
                  <a:srgbClr val="000000"/>
                </a:solidFill>
              </a:rPr>
              <a:t>Other ways to calm your baby include holding baby's bare skin on your bare chest (skin-to-skin), changing their diaper, baby massage, or taking your baby for a walk in a carrier such as a sling or stroller. </a:t>
            </a:r>
            <a:endParaRPr lang="en-US"/>
          </a:p>
          <a:p>
            <a:endParaRPr lang="en-US" sz="1200" b="0" i="1">
              <a:latin typeface="+mn-lt"/>
            </a:endParaRPr>
          </a:p>
          <a:p>
            <a:r>
              <a:rPr lang="en-US"/>
              <a:t>Some babies may have a harder time dealing with the world around them. These babies may cry often and for long periods of time or  have a hard time calming down once they start crying. </a:t>
            </a:r>
            <a:endParaRPr lang="en-US">
              <a:cs typeface="Calibri"/>
            </a:endParaRPr>
          </a:p>
          <a:p>
            <a:endParaRPr lang="en-US"/>
          </a:p>
          <a:p>
            <a:endParaRPr lang="en-US"/>
          </a:p>
          <a:p>
            <a:r>
              <a:rPr lang="en-US" sz="1200" b="0" i="1">
                <a:latin typeface="+mn-lt"/>
              </a:rPr>
              <a:t>(Information Source: Texas WIC (breastmilkcounts.com) and </a:t>
            </a:r>
            <a:r>
              <a:rPr lang="en-US" sz="1200" b="0" i="1">
                <a:effectLst/>
                <a:latin typeface="+mn-lt"/>
              </a:rPr>
              <a:t>Dr. Jane Heinig, UC Davis California</a:t>
            </a:r>
            <a:r>
              <a:rPr lang="en-US" sz="1200" b="0" i="1">
                <a:latin typeface="+mn-lt"/>
              </a:rPr>
              <a:t>)</a:t>
            </a:r>
            <a:endParaRPr lang="en-US" sz="1200" b="0" i="1">
              <a:latin typeface="+mn-lt"/>
              <a:cs typeface="Calibri"/>
            </a:endParaRPr>
          </a:p>
          <a:p>
            <a:endParaRPr lang="en-US" sz="1200" b="0" i="1">
              <a:latin typeface="+mn-lt"/>
            </a:endParaRPr>
          </a:p>
          <a:p>
            <a:r>
              <a:rPr lang="en-US" sz="1200" b="0">
                <a:latin typeface="+mn-lt"/>
              </a:rPr>
              <a:t>Image credit: Texas DSHS</a:t>
            </a:r>
            <a:endParaRPr lang="en-US" sz="1200" b="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47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000000"/>
                </a:solidFill>
                <a:ea typeface="Calibri"/>
                <a:cs typeface="Calibri"/>
              </a:rPr>
              <a:t>It is good to know and share information with anyone caring for your baby on the special language your</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baby uses called</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cues</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that tells you when they are hungry or full. Look for these signs from your baby- it gets easier over time to understand your baby's language and helps you stick with your safe sleep plan!</a:t>
            </a:r>
            <a:endParaRPr lang="en-US" sz="1800" b="0" i="0" u="none" strike="noStrike">
              <a:solidFill>
                <a:srgbClr val="000000"/>
              </a:solidFill>
              <a:effectLst/>
              <a:latin typeface="+mn-lt"/>
            </a:endParaRPr>
          </a:p>
          <a:p>
            <a:pPr algn="l" rtl="0" fontAlgn="base"/>
            <a:endParaRPr lang="en-US" sz="1800" b="0" i="0" u="none" strike="noStrike">
              <a:solidFill>
                <a:srgbClr val="000000"/>
              </a:solidFill>
              <a:effectLst/>
              <a:latin typeface="+mn-lt"/>
            </a:endParaRPr>
          </a:p>
          <a:p>
            <a:pPr fontAlgn="base"/>
            <a:r>
              <a:rPr lang="en-US" sz="1800">
                <a:solidFill>
                  <a:srgbClr val="000000"/>
                </a:solidFill>
                <a:ea typeface="Calibri"/>
                <a:cs typeface="Calibri"/>
              </a:rPr>
              <a:t>If you </a:t>
            </a:r>
            <a:r>
              <a:rPr lang="en-US" sz="1800" b="0" i="0" u="none" strike="noStrike">
                <a:solidFill>
                  <a:srgbClr val="000000"/>
                </a:solidFill>
                <a:effectLst/>
                <a:latin typeface="+mn-lt"/>
                <a:ea typeface="Calibri"/>
                <a:cs typeface="Calibri"/>
              </a:rPr>
              <a:t>have questions about overfeeding </a:t>
            </a:r>
            <a:r>
              <a:rPr lang="en-US" sz="1800">
                <a:solidFill>
                  <a:srgbClr val="000000"/>
                </a:solidFill>
                <a:ea typeface="Calibri"/>
                <a:cs typeface="Calibri"/>
              </a:rPr>
              <a:t>your baby or</a:t>
            </a:r>
            <a:r>
              <a:rPr lang="en-US" sz="1800" b="0" i="0" u="none" strike="noStrike">
                <a:solidFill>
                  <a:srgbClr val="000000"/>
                </a:solidFill>
                <a:effectLst/>
                <a:latin typeface="+mn-lt"/>
                <a:ea typeface="Calibri"/>
                <a:cs typeface="Calibri"/>
              </a:rPr>
              <a:t> using infant formula to encourage </a:t>
            </a:r>
            <a:r>
              <a:rPr lang="en-US" sz="1800">
                <a:solidFill>
                  <a:srgbClr val="000000"/>
                </a:solidFill>
                <a:ea typeface="Calibri"/>
                <a:cs typeface="Calibri"/>
              </a:rPr>
              <a:t>your baby to sleep, know that:</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Babies who are breastfed usually eat the right amount for their age and weight, especially if you feed them whenever they show signs of hunger.</a:t>
            </a:r>
            <a:r>
              <a:rPr lang="en-US" sz="1800" b="0" i="0">
                <a:solidFill>
                  <a:srgbClr val="000000"/>
                </a:solidFill>
                <a:effectLst/>
                <a:latin typeface="+mn-lt"/>
                <a:ea typeface="Calibri"/>
                <a:cs typeface="Calibri"/>
              </a:rPr>
              <a:t>​</a:t>
            </a:r>
            <a:endParaRPr lang="en-US" sz="1200" b="0" i="0">
              <a:solidFill>
                <a:srgbClr val="000000"/>
              </a:solidFill>
              <a:effectLst/>
              <a:latin typeface="+mn-lt"/>
              <a:ea typeface="Calibri"/>
              <a:cs typeface="Calibri"/>
            </a:endParaRPr>
          </a:p>
          <a:p>
            <a:pPr marL="285750" indent="-285750" fontAlgn="base">
              <a:buFont typeface="Arial" panose="020B0604020202020204" pitchFamily="34" charset="0"/>
              <a:buChar char="•"/>
            </a:pPr>
            <a:r>
              <a:rPr lang="en-US" sz="1800" b="0" i="0" u="none" strike="noStrike">
                <a:solidFill>
                  <a:srgbClr val="000000"/>
                </a:solidFill>
                <a:effectLst/>
                <a:latin typeface="+mn-lt"/>
                <a:ea typeface="Calibri"/>
                <a:cs typeface="Calibri"/>
              </a:rPr>
              <a:t>Feeding your baby too much by bottle (with either formula or breastmilk) so that they sleep longer is not recommended and may </a:t>
            </a:r>
            <a:r>
              <a:rPr lang="en-US" sz="1800">
                <a:solidFill>
                  <a:srgbClr val="000000"/>
                </a:solidFill>
                <a:ea typeface="Calibri"/>
                <a:cs typeface="Calibri"/>
              </a:rPr>
              <a:t>reduce their protection</a:t>
            </a:r>
            <a:r>
              <a:rPr lang="en-US" sz="1800" b="0" i="0" u="none" strike="noStrike">
                <a:solidFill>
                  <a:srgbClr val="000000"/>
                </a:solidFill>
                <a:effectLst/>
                <a:latin typeface="+mn-lt"/>
                <a:ea typeface="Calibri"/>
                <a:cs typeface="Calibri"/>
              </a:rPr>
              <a:t> against SIDS.</a:t>
            </a:r>
            <a:endParaRPr lang="en-US" b="0" i="0">
              <a:solidFill>
                <a:srgbClr val="000000"/>
              </a:solidFill>
              <a:effectLst/>
              <a:latin typeface="+mn-lt"/>
              <a:ea typeface="Calibri"/>
              <a:cs typeface="Calibri"/>
            </a:endParaRPr>
          </a:p>
          <a:p>
            <a:endParaRPr lang="en-US" b="0" i="0">
              <a:solidFill>
                <a:srgbClr val="000000"/>
              </a:solidFill>
              <a:effectLst/>
              <a:latin typeface="+mn-lt"/>
            </a:endParaRPr>
          </a:p>
          <a:p>
            <a:r>
              <a:rPr lang="en-US" sz="1800" b="0" i="0" u="none" strike="noStrike">
                <a:solidFill>
                  <a:srgbClr val="000000"/>
                </a:solidFill>
                <a:effectLst/>
                <a:latin typeface="+mn-lt"/>
                <a:ea typeface="Calibri"/>
                <a:cs typeface="Calibri"/>
              </a:rPr>
              <a:t>There may be times when it feels like your baby wants to nurse more often for short periods of time during the day—sometimes every hour.</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This is called “cluster feeding” and it tends to last only a few days. </a:t>
            </a: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You can be sure that cluster feeding is okay if your baby is gaining weight and growing well and has some time between feedings when they are content.</a:t>
            </a:r>
          </a:p>
          <a:p>
            <a:pPr marL="0" indent="0">
              <a:buFont typeface="Arial" panose="020B0604020202020204" pitchFamily="34" charset="0"/>
              <a:buNone/>
            </a:pPr>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89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Other information that can impact </a:t>
            </a:r>
            <a:r>
              <a:rPr lang="en-US"/>
              <a:t>you and</a:t>
            </a:r>
            <a:r>
              <a:rPr lang="en-US" b="0" i="0">
                <a:latin typeface="+mn-lt"/>
              </a:rPr>
              <a:t> </a:t>
            </a:r>
            <a:r>
              <a:rPr lang="en-US"/>
              <a:t>other infant caregiver’s</a:t>
            </a:r>
            <a:r>
              <a:rPr lang="en-US" b="0" i="0">
                <a:latin typeface="+mn-lt"/>
              </a:rPr>
              <a:t> </a:t>
            </a:r>
            <a:r>
              <a:rPr lang="en-US"/>
              <a:t>use of safe</a:t>
            </a:r>
            <a:r>
              <a:rPr lang="en-US" b="0" i="0">
                <a:latin typeface="+mn-lt"/>
              </a:rPr>
              <a:t> infant sleep practices include:</a:t>
            </a:r>
          </a:p>
          <a:p>
            <a:endParaRPr lang="en-US" b="0" i="0">
              <a:latin typeface="+mn-lt"/>
            </a:endParaRPr>
          </a:p>
          <a:p>
            <a:r>
              <a:rPr lang="en-US" b="0" i="0">
                <a:latin typeface="+mn-lt"/>
              </a:rPr>
              <a:t>Sleep Training</a:t>
            </a:r>
            <a:endParaRPr lang="en-US" b="0" i="0">
              <a:latin typeface="+mn-lt"/>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The term "sleep training" is often used to mean any information that parents use to get their baby to sleep longer at night.</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Many sleep training programs and methods can be found online, but not all follow safe sleep guidelines.</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Putting infants to sleep in a separate room for sleep training may be linked to an increased risk of SIDS.</a:t>
            </a:r>
            <a:endParaRPr lang="en-US" b="0" i="0">
              <a:solidFill>
                <a:srgbClr val="000000"/>
              </a:solidFill>
              <a:effectLst/>
              <a:latin typeface="+mn-lt"/>
            </a:endParaRPr>
          </a:p>
          <a:p>
            <a:endParaRPr lang="en-US" b="0" i="0">
              <a:latin typeface="+mn-lt"/>
            </a:endParaRPr>
          </a:p>
          <a:p>
            <a:r>
              <a:rPr lang="en-US" b="0" i="0">
                <a:latin typeface="+mn-lt"/>
              </a:rPr>
              <a:t>Emergencies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Have a safe sleep plan in place just in case you must leave your home during an emergency.</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Natural disasters, like tornadoes, hurricanes, floods, and fires can happen quickly and be scary. Have a plan to keep your baby sleeping safely.</a:t>
            </a:r>
            <a:r>
              <a:rPr lang="en-US" sz="1800" b="0" i="0">
                <a:solidFill>
                  <a:srgbClr val="25408F"/>
                </a:solidFill>
                <a:effectLst/>
                <a:latin typeface="+mn-lt"/>
              </a:rPr>
              <a:t>​</a:t>
            </a:r>
            <a:endParaRPr lang="en-US" b="0" i="0">
              <a:latin typeface="+mn-lt"/>
            </a:endParaRPr>
          </a:p>
          <a:p>
            <a:endParaRPr lang="en-US" b="0" i="0">
              <a:latin typeface="+mn-lt"/>
            </a:endParaRPr>
          </a:p>
          <a:p>
            <a:r>
              <a:rPr lang="en-US" b="0" i="0">
                <a:latin typeface="+mn-lt"/>
              </a:rPr>
              <a:t>Special Health Conditions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Babies who are born early (premature) or who have special health conditions (illness or disease) may be at a higher risk for SIDS.</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Making a safe sleep plan before you leave the hospital can help keep your baby safe.</a:t>
            </a:r>
            <a:r>
              <a:rPr lang="en-US" sz="1800" b="0" i="0">
                <a:solidFill>
                  <a:srgbClr val="25408F"/>
                </a:solidFill>
                <a:effectLst/>
                <a:latin typeface="+mn-lt"/>
              </a:rPr>
              <a:t>​</a:t>
            </a:r>
            <a:endParaRPr lang="en-US" sz="1800" b="0" i="0">
              <a:solidFill>
                <a:srgbClr val="25408F"/>
              </a:solidFill>
              <a:effectLst/>
              <a:latin typeface="+mn-lt"/>
              <a:cs typeface="Calibri"/>
            </a:endParaRPr>
          </a:p>
          <a:p>
            <a:pPr marL="285750" indent="-285750">
              <a:buFont typeface="Arial" panose="020B0604020202020204" pitchFamily="34" charset="0"/>
              <a:buChar char="•"/>
            </a:pPr>
            <a:endParaRPr lang="en-US" sz="1800" b="0" i="0">
              <a:solidFill>
                <a:srgbClr val="25408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mn-lt"/>
              </a:rPr>
              <a:t>(Source for information – AAP Recommendations and NCEMCH and NAPPSS Building on Campaigns with Conversations Training)</a:t>
            </a:r>
            <a:endParaRPr lang="en-US" b="0" i="0">
              <a:solidFill>
                <a:srgbClr val="333333"/>
              </a:solidFill>
              <a:effectLst/>
              <a:latin typeface="+mn-lt"/>
              <a:cs typeface="Calibri"/>
            </a:endParaRPr>
          </a:p>
          <a:p>
            <a:pPr marL="0" indent="0">
              <a:buFont typeface="Arial" panose="020B0604020202020204" pitchFamily="34" charset="0"/>
              <a:buNone/>
            </a:pPr>
            <a:endParaRPr lang="en-US" b="0" i="0"/>
          </a:p>
        </p:txBody>
      </p:sp>
      <p:sp>
        <p:nvSpPr>
          <p:cNvPr id="4" name="Slide Number Placeholder 3"/>
          <p:cNvSpPr>
            <a:spLocks noGrp="1"/>
          </p:cNvSpPr>
          <p:nvPr>
            <p:ph type="sldNum" sz="quarter" idx="5"/>
          </p:nvPr>
        </p:nvSpPr>
        <p:spPr/>
        <p:txBody>
          <a:bodyPr/>
          <a:lstStyle/>
          <a:p>
            <a:fld id="{23ED2790-A10B-DF4E-8039-531061320ECA}" type="slidenum">
              <a:rPr lang="en-US" smtClean="0"/>
              <a:t>52</a:t>
            </a:fld>
            <a:endParaRPr lang="en-US"/>
          </a:p>
        </p:txBody>
      </p:sp>
    </p:spTree>
    <p:extLst>
      <p:ext uri="{BB962C8B-B14F-4D97-AF65-F5344CB8AC3E}">
        <p14:creationId xmlns:p14="http://schemas.microsoft.com/office/powerpoint/2010/main" val="2684966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53</a:t>
            </a:fld>
            <a:endParaRPr lang="en-US"/>
          </a:p>
        </p:txBody>
      </p:sp>
    </p:spTree>
    <p:extLst>
      <p:ext uri="{BB962C8B-B14F-4D97-AF65-F5344CB8AC3E}">
        <p14:creationId xmlns:p14="http://schemas.microsoft.com/office/powerpoint/2010/main" val="1119152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parents and caregivers to consider:</a:t>
            </a:r>
          </a:p>
          <a:p>
            <a:pPr marL="171450" indent="-171450">
              <a:lnSpc>
                <a:spcPct val="150000"/>
              </a:lnSpc>
              <a:buFont typeface="Arial" panose="020B0604020202020204" pitchFamily="34" charset="0"/>
              <a:buChar char="•"/>
            </a:pPr>
            <a:r>
              <a:rPr lang="en-US" sz="1200">
                <a:effectLst/>
                <a:latin typeface="Segoe UI"/>
                <a:cs typeface="Segoe UI"/>
              </a:rPr>
              <a:t>Which of the actions</a:t>
            </a:r>
            <a:r>
              <a:rPr lang="en-US" sz="1200">
                <a:latin typeface="Segoe UI"/>
                <a:cs typeface="Segoe UI"/>
              </a:rPr>
              <a:t> that we</a:t>
            </a:r>
            <a:r>
              <a:rPr lang="en-US" sz="1200">
                <a:effectLst/>
                <a:latin typeface="Segoe UI"/>
                <a:cs typeface="Segoe UI"/>
              </a:rPr>
              <a:t> discussed may be hard for me?</a:t>
            </a:r>
            <a:endParaRPr lang="en-US" sz="1200">
              <a:latin typeface="Segoe UI"/>
              <a:cs typeface="Segoe UI"/>
            </a:endParaRPr>
          </a:p>
          <a:p>
            <a:pPr marL="171450" indent="-171450">
              <a:lnSpc>
                <a:spcPct val="150000"/>
              </a:lnSpc>
              <a:buFont typeface="Arial" panose="020B0604020202020204" pitchFamily="34" charset="0"/>
              <a:buChar char="•"/>
            </a:pPr>
            <a:r>
              <a:rPr lang="en-US" sz="1200">
                <a:effectLst/>
                <a:latin typeface="Segoe UI"/>
                <a:cs typeface="Segoe UI"/>
              </a:rPr>
              <a:t>Do I need more information about how to keep my baby safe during sleep?</a:t>
            </a:r>
          </a:p>
          <a:p>
            <a:pPr marL="171450" indent="-171450">
              <a:lnSpc>
                <a:spcPct val="150000"/>
              </a:lnSpc>
              <a:buFont typeface="Arial" panose="020B0604020202020204" pitchFamily="34" charset="0"/>
              <a:buChar char="•"/>
            </a:pPr>
            <a:r>
              <a:rPr lang="en-US" sz="1200">
                <a:effectLst/>
                <a:latin typeface="Segoe UI"/>
                <a:cs typeface="Segoe UI"/>
              </a:rPr>
              <a:t>Do all of my baby's caregivers understand how to keep my baby safe during sleep?</a:t>
            </a:r>
          </a:p>
          <a:p>
            <a:pPr marL="0" indent="0">
              <a:lnSpc>
                <a:spcPct val="150000"/>
              </a:lnSpc>
              <a:buFont typeface="Arial" panose="020B0604020202020204" pitchFamily="34" charset="0"/>
              <a:buNone/>
            </a:pPr>
            <a:endParaRPr lang="en-US" sz="1200">
              <a:effectLst/>
              <a:latin typeface="Segoe UI"/>
              <a:cs typeface="Segoe UI"/>
            </a:endParaRPr>
          </a:p>
          <a:p>
            <a:pPr marL="0" indent="0">
              <a:lnSpc>
                <a:spcPct val="150000"/>
              </a:lnSpc>
              <a:buFont typeface="Arial" panose="020B0604020202020204" pitchFamily="34" charset="0"/>
              <a:buNone/>
            </a:pPr>
            <a:r>
              <a:rPr lang="en-US" sz="1400">
                <a:effectLst/>
                <a:latin typeface="Segoe UI"/>
                <a:cs typeface="Segoe UI"/>
              </a:rPr>
              <a:t>Providing a safe and respectful space and educators can facilitate discussion among participants about each question.</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54</a:t>
            </a:fld>
            <a:endParaRPr lang="en-US"/>
          </a:p>
        </p:txBody>
      </p:sp>
    </p:spTree>
    <p:extLst>
      <p:ext uri="{BB962C8B-B14F-4D97-AF65-F5344CB8AC3E}">
        <p14:creationId xmlns:p14="http://schemas.microsoft.com/office/powerpoint/2010/main" val="1691804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rPr>
              <a:t>Ask participants to locate the Let’s Talk- </a:t>
            </a:r>
            <a:r>
              <a:rPr lang="en-US" b="0" i="1" u="none" strike="noStrike">
                <a:solidFill>
                  <a:srgbClr val="58595B"/>
                </a:solidFill>
                <a:effectLst/>
                <a:latin typeface="+mn-lt"/>
              </a:rPr>
              <a:t>Plan for Parents and Caregiver </a:t>
            </a:r>
            <a:r>
              <a:rPr lang="en-US" b="0" i="0" u="none" strike="noStrike">
                <a:solidFill>
                  <a:srgbClr val="58595B"/>
                </a:solidFill>
                <a:effectLst/>
                <a:latin typeface="+mn-lt"/>
              </a:rPr>
              <a:t>handout pictured on the slide.</a:t>
            </a:r>
            <a:r>
              <a:rPr lang="en-US" b="0" i="0">
                <a:solidFill>
                  <a:srgbClr val="58595B"/>
                </a:solidFill>
                <a:effectLst/>
                <a:latin typeface="+mn-lt"/>
              </a:rPr>
              <a:t>​</a:t>
            </a:r>
          </a:p>
          <a:p>
            <a:endParaRPr lang="en-US" sz="1200" b="0" i="0">
              <a:solidFill>
                <a:srgbClr val="58595B"/>
              </a:solidFill>
              <a:effectLst/>
              <a:latin typeface="+mn-lt"/>
            </a:endParaRPr>
          </a:p>
          <a:p>
            <a:r>
              <a:rPr lang="en-US" sz="1200" b="0" i="0">
                <a:solidFill>
                  <a:srgbClr val="58595B"/>
                </a:solidFill>
                <a:effectLst/>
                <a:latin typeface="+mn-lt"/>
              </a:rPr>
              <a:t>Ask participants to consider the recommendations and to take a few minutes to identify:</a:t>
            </a:r>
          </a:p>
          <a:p>
            <a:r>
              <a:rPr lang="en-US" sz="1200" b="0" i="0">
                <a:effectLst/>
                <a:latin typeface="+mn-lt"/>
              </a:rPr>
              <a:t>-Which of the actions we discussed may be hard for me?</a:t>
            </a:r>
            <a:br>
              <a:rPr lang="en-US" sz="1200" b="0" i="0">
                <a:effectLst/>
                <a:latin typeface="+mn-lt"/>
              </a:rPr>
            </a:br>
            <a:r>
              <a:rPr lang="en-US" sz="1200" b="0" i="0">
                <a:effectLst/>
                <a:latin typeface="+mn-lt"/>
              </a:rPr>
              <a:t>-Do I need more information about how to keep my baby safe during sleep?</a:t>
            </a:r>
            <a:br>
              <a:rPr lang="en-US" sz="1200" b="0" i="0">
                <a:effectLst/>
                <a:latin typeface="+mn-lt"/>
              </a:rPr>
            </a:br>
            <a:r>
              <a:rPr lang="en-US" sz="1200" b="0" i="0">
                <a:effectLst/>
                <a:latin typeface="+mn-lt"/>
              </a:rPr>
              <a:t>-Do all of my baby's caregivers understand how to keep my baby safe during sleep?</a:t>
            </a:r>
            <a:endParaRPr lang="en-US" sz="1400" b="0" i="0">
              <a:effectLst/>
              <a:latin typeface="+mn-lt"/>
            </a:endParaRPr>
          </a:p>
          <a:p>
            <a:endParaRPr lang="en-US" b="0" i="0">
              <a:latin typeface="+mn-lt"/>
            </a:endParaRPr>
          </a:p>
          <a:p>
            <a:r>
              <a:rPr lang="en-US" b="0" i="0">
                <a:latin typeface="+mn-lt"/>
              </a:rPr>
              <a:t>Circulate the room to support parents and caregivers.</a:t>
            </a:r>
          </a:p>
          <a:p>
            <a:endParaRPr lang="en-US" b="0" i="0">
              <a:latin typeface="+mn-lt"/>
            </a:endParaRPr>
          </a:p>
          <a:p>
            <a:r>
              <a:rPr lang="en-US" b="0" i="0">
                <a:latin typeface="+mn-lt"/>
              </a:rPr>
              <a:t>Reference: </a:t>
            </a:r>
          </a:p>
          <a:p>
            <a:r>
              <a:rPr lang="en-US" b="0" i="0">
                <a:solidFill>
                  <a:srgbClr val="333333"/>
                </a:solidFill>
                <a:effectLst/>
                <a:latin typeface="+mn-lt"/>
              </a:rPr>
              <a:t>Bronheim, S. (2017). Building on campaigns with conversations: An individualized approach to helping families embrace safe sleep and breastfeeding. Washington, DC: National Center for Education </a:t>
            </a:r>
            <a:r>
              <a:rPr lang="en-US" b="0" i="0">
                <a:solidFill>
                  <a:srgbClr val="333333"/>
                </a:solidFill>
                <a:effectLst/>
                <a:latin typeface="Source Sans Pro" panose="020B0503030403020204" pitchFamily="34" charset="0"/>
              </a:rPr>
              <a:t>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55</a:t>
            </a:fld>
            <a:endParaRPr lang="en-US"/>
          </a:p>
        </p:txBody>
      </p:sp>
    </p:spTree>
    <p:extLst>
      <p:ext uri="{BB962C8B-B14F-4D97-AF65-F5344CB8AC3E}">
        <p14:creationId xmlns:p14="http://schemas.microsoft.com/office/powerpoint/2010/main" val="3104809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333333"/>
                </a:solidFill>
                <a:effectLst/>
                <a:latin typeface="+mn-lt"/>
                <a:cs typeface="Calibri"/>
              </a:rPr>
              <a:t>Planning for the known or unknown care support safe sleep for babies.</a:t>
            </a:r>
            <a:r>
              <a:rPr lang="en-US" b="0" i="0">
                <a:solidFill>
                  <a:srgbClr val="333333"/>
                </a:solidFill>
                <a:effectLst/>
                <a:latin typeface="+mn-lt"/>
                <a:cs typeface="Calibri"/>
              </a:rPr>
              <a:t>​</a:t>
            </a:r>
            <a:endParaRPr lang="en-US"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While traveling</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displaced from the home (e.g., during an emergency or natural disaster)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someone other than you will be caring for your baby (e.g.,  family member or child care provider)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buFont typeface="Arial" panose="020B0604020202020204" pitchFamily="34" charset="0"/>
              <a:buChar char="•"/>
            </a:pPr>
            <a:r>
              <a:rPr lang="en-US">
                <a:solidFill>
                  <a:srgbClr val="333333"/>
                </a:solidFill>
                <a:cs typeface="Calibri"/>
              </a:rPr>
              <a:t>If you leave your home due to an emergency</a:t>
            </a:r>
            <a:endParaRPr lang="en-US" sz="1200" b="0" i="0">
              <a:solidFill>
                <a:srgbClr val="333333"/>
              </a:solidFill>
              <a:effectLst/>
              <a:latin typeface="+mn-lt"/>
              <a:cs typeface="Calibri"/>
            </a:endParaRPr>
          </a:p>
          <a:p>
            <a:pPr fontAlgn="base">
              <a:buFont typeface="Arial" panose="020B0604020202020204" pitchFamily="34" charset="0"/>
              <a:buChar char="•"/>
            </a:pPr>
            <a:endParaRPr lang="en-US">
              <a:solidFill>
                <a:srgbClr val="444444"/>
              </a:solidFill>
              <a:cs typeface="Calibri"/>
            </a:endParaRPr>
          </a:p>
          <a:p>
            <a:pPr algn="l" rtl="0" fontAlgn="base"/>
            <a:r>
              <a:rPr lang="en-US" b="0" i="0" u="none" strike="noStrike">
                <a:solidFill>
                  <a:srgbClr val="000000"/>
                </a:solidFill>
                <a:effectLst/>
                <a:latin typeface="+mn-lt"/>
                <a:cs typeface="Calibri"/>
              </a:rPr>
              <a:t>Examples of non-usual care providers: day care provider, family member, babysitter or friend</a:t>
            </a:r>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u="none" strike="noStrike">
                <a:solidFill>
                  <a:srgbClr val="000000"/>
                </a:solidFill>
                <a:effectLst/>
                <a:latin typeface="+mn-lt"/>
                <a:cs typeface="Calibri"/>
              </a:rPr>
              <a:t>Babies who are used to sleeping on their back are at greater risk of unexpected death when placed on their tummies to sleep.</a:t>
            </a:r>
            <a:endParaRPr lang="en-US" b="0" i="0">
              <a:solidFill>
                <a:srgbClr val="444444"/>
              </a:solidFill>
              <a:effectLst/>
              <a:latin typeface="+mn-lt"/>
              <a:cs typeface="Calibri"/>
            </a:endParaRPr>
          </a:p>
          <a:p>
            <a:endParaRPr lang="en-US"/>
          </a:p>
          <a:p>
            <a:endParaRPr lang="en-US">
              <a:cs typeface="Calibri"/>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56</a:t>
            </a:fld>
            <a:endParaRPr lang="en-US"/>
          </a:p>
        </p:txBody>
      </p:sp>
    </p:spTree>
    <p:extLst>
      <p:ext uri="{BB962C8B-B14F-4D97-AF65-F5344CB8AC3E}">
        <p14:creationId xmlns:p14="http://schemas.microsoft.com/office/powerpoint/2010/main" val="561025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57</a:t>
            </a:fld>
            <a:endParaRPr lang="en-US"/>
          </a:p>
        </p:txBody>
      </p:sp>
    </p:spTree>
    <p:extLst>
      <p:ext uri="{BB962C8B-B14F-4D97-AF65-F5344CB8AC3E}">
        <p14:creationId xmlns:p14="http://schemas.microsoft.com/office/powerpoint/2010/main" val="3630407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cs typeface="Arial"/>
              </a:rPr>
              <a:t>Ask participants to locate the Let’s Talk- Circle of Support handout pictured on the slide.</a:t>
            </a:r>
            <a:r>
              <a:rPr lang="en-US" b="0" i="0">
                <a:solidFill>
                  <a:srgbClr val="58595B"/>
                </a:solidFill>
                <a:latin typeface="+mn-lt"/>
                <a:cs typeface="Arial"/>
              </a:rPr>
              <a:t> </a:t>
            </a:r>
            <a:endParaRPr lang="en-US" b="0" i="0" u="none" strike="noStrike">
              <a:solidFill>
                <a:srgbClr val="58595B"/>
              </a:solidFill>
              <a:effectLst/>
              <a:latin typeface="+mn-lt"/>
            </a:endParaRPr>
          </a:p>
          <a:p>
            <a:endParaRPr lang="en-US" b="0" i="0">
              <a:latin typeface="+mn-lt"/>
            </a:endParaRPr>
          </a:p>
          <a:p>
            <a:r>
              <a:rPr lang="en-US" b="0" i="0">
                <a:latin typeface="+mn-lt"/>
              </a:rPr>
              <a:t>Do you remember the challenges we discussed earlier?</a:t>
            </a:r>
            <a:endParaRPr lang="en-US" b="0" i="0">
              <a:latin typeface="+mn-lt"/>
              <a:cs typeface="Calibri"/>
            </a:endParaRPr>
          </a:p>
          <a:p>
            <a:endParaRPr lang="en-US" b="0" i="0">
              <a:latin typeface="+mn-lt"/>
            </a:endParaRPr>
          </a:p>
          <a:p>
            <a:r>
              <a:rPr lang="en-US" b="0" i="0">
                <a:latin typeface="+mn-lt"/>
              </a:rPr>
              <a:t>Each of you may experience your own challenges to adopting the safe infant sleep practices. Sometimes we may need help. You can find help here in our community before birth, around birth, after birth , and beyond that time.</a:t>
            </a:r>
            <a:endParaRPr lang="en-US" b="0" i="0">
              <a:latin typeface="+mn-lt"/>
              <a:cs typeface="Calibri"/>
            </a:endParaRPr>
          </a:p>
          <a:p>
            <a:endParaRPr lang="en-US" b="0" i="0">
              <a:latin typeface="+mn-lt"/>
            </a:endParaRPr>
          </a:p>
          <a:p>
            <a:r>
              <a:rPr lang="en-US" b="0" i="0">
                <a:latin typeface="+mn-lt"/>
              </a:rPr>
              <a:t>Let’s work together to think of who your circle of support might be?</a:t>
            </a:r>
            <a:endParaRPr lang="en-US" b="0" i="0">
              <a:latin typeface="+mn-lt"/>
              <a:cs typeface="Calibri"/>
            </a:endParaRPr>
          </a:p>
          <a:p>
            <a:endParaRPr lang="en-US" b="0" i="0">
              <a:latin typeface="+mn-lt"/>
            </a:endParaRPr>
          </a:p>
          <a:p>
            <a:r>
              <a:rPr lang="en-US" b="0" i="0">
                <a:latin typeface="+mn-lt"/>
              </a:rPr>
              <a:t>Does anyone know who they can go to before birth? What type of help could they provide?</a:t>
            </a:r>
            <a:endParaRPr lang="en-US" b="0" i="0">
              <a:latin typeface="+mn-lt"/>
              <a:cs typeface="Calibri"/>
            </a:endParaRPr>
          </a:p>
          <a:p>
            <a:endParaRPr lang="en-US" b="0" i="0">
              <a:latin typeface="+mn-lt"/>
            </a:endParaRPr>
          </a:p>
          <a:p>
            <a:r>
              <a:rPr lang="en-US" b="0" i="0">
                <a:latin typeface="+mn-lt"/>
              </a:rPr>
              <a:t>How about at birth- who in the hospital could talk to if you have questions? Let’s imagine you need to find a doctor to provide your baby check-ups, who could you ask?</a:t>
            </a:r>
            <a:endParaRPr lang="en-US" b="0" i="0">
              <a:latin typeface="+mn-lt"/>
              <a:cs typeface="Calibri"/>
            </a:endParaRPr>
          </a:p>
          <a:p>
            <a:endParaRPr lang="en-US" b="0" i="0">
              <a:latin typeface="+mn-lt"/>
            </a:endParaRPr>
          </a:p>
          <a:p>
            <a:r>
              <a:rPr lang="en-US" b="0" i="0">
                <a:latin typeface="+mn-lt"/>
              </a:rPr>
              <a:t>After birth and you are home who could you call? How about if you are having a hard time breastfeeding?</a:t>
            </a:r>
            <a:endParaRPr lang="en-US" b="0" i="0">
              <a:latin typeface="+mn-lt"/>
              <a:cs typeface="Calibri"/>
            </a:endParaRPr>
          </a:p>
          <a:p>
            <a:endParaRPr lang="en-US" b="0" i="0">
              <a:latin typeface="+mn-lt"/>
            </a:endParaRPr>
          </a:p>
          <a:p>
            <a:r>
              <a:rPr lang="en-US" b="0" i="0">
                <a:latin typeface="+mn-lt"/>
              </a:rPr>
              <a:t>Now beyond that early time in your baby’s life, who can you connect with in your community to support you?</a:t>
            </a:r>
            <a:endParaRPr lang="en-US" b="0" i="0">
              <a:latin typeface="+mn-lt"/>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58</a:t>
            </a:fld>
            <a:endParaRPr lang="en-US"/>
          </a:p>
        </p:txBody>
      </p:sp>
    </p:spTree>
    <p:extLst>
      <p:ext uri="{BB962C8B-B14F-4D97-AF65-F5344CB8AC3E}">
        <p14:creationId xmlns:p14="http://schemas.microsoft.com/office/powerpoint/2010/main" val="161456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Tree>
    <p:extLst>
      <p:ext uri="{BB962C8B-B14F-4D97-AF65-F5344CB8AC3E}">
        <p14:creationId xmlns:p14="http://schemas.microsoft.com/office/powerpoint/2010/main" val="3266727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Ask participants to locate the Let’s Talk- </a:t>
            </a:r>
            <a:r>
              <a:rPr kumimoji="0" lang="en-US" sz="1200" b="0" i="1" u="none" strike="noStrike" kern="1200" cap="none" spc="0" normalizeH="0" baseline="0" noProof="0">
                <a:ln>
                  <a:noFill/>
                </a:ln>
                <a:solidFill>
                  <a:srgbClr val="58595B"/>
                </a:solidFill>
                <a:effectLst/>
                <a:uLnTx/>
                <a:uFillTx/>
                <a:latin typeface="+mn-lt"/>
                <a:ea typeface="+mn-ea"/>
                <a:cs typeface="+mn-cs"/>
              </a:rPr>
              <a:t>Community Resource and Safe Infant Sleep Environment Checklist handouts</a:t>
            </a:r>
            <a:r>
              <a:rPr kumimoji="0" lang="en-US" sz="1200" b="0" i="0" u="none" strike="noStrike" kern="1200" cap="none" spc="0" normalizeH="0" baseline="0" noProof="0">
                <a:ln>
                  <a:noFill/>
                </a:ln>
                <a:solidFill>
                  <a:srgbClr val="58595B"/>
                </a:solidFill>
                <a:effectLst/>
                <a:uLnTx/>
                <a:uFillTx/>
                <a:latin typeface="+mn-lt"/>
                <a:ea typeface="+mn-ea"/>
                <a:cs typeface="+mn-cs"/>
              </a:rPr>
              <a:t> pictured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Share that their Circle of Support along with organizations found on the community resources handout can help support their goals safe sleep for their baby.</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59</a:t>
            </a:fld>
            <a:endParaRPr lang="en-US"/>
          </a:p>
        </p:txBody>
      </p:sp>
    </p:spTree>
    <p:extLst>
      <p:ext uri="{BB962C8B-B14F-4D97-AF65-F5344CB8AC3E}">
        <p14:creationId xmlns:p14="http://schemas.microsoft.com/office/powerpoint/2010/main" val="3290629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a:solidFill>
                  <a:srgbClr val="1B1B1B"/>
                </a:solidFill>
                <a:effectLst/>
                <a:latin typeface="Calibri"/>
                <a:ea typeface="Calibri" panose="020F0502020204030204" pitchFamily="34" charset="0"/>
                <a:cs typeface="Calibri"/>
              </a:rPr>
              <a:t>We would like to share that we just launched our Safe Infant Sleep webpage for parents and caregivers to learn more about safe infant sleep recommendations. Current information is based on adaptations of the national </a:t>
            </a:r>
            <a:r>
              <a:rPr lang="en-US" sz="1800" b="0" u="none">
                <a:solidFill>
                  <a:srgbClr val="000000"/>
                </a:solidFill>
                <a:effectLst/>
                <a:latin typeface="Calibri"/>
                <a:ea typeface="Calibri" panose="020F0502020204030204" pitchFamily="34" charset="0"/>
                <a:cs typeface="Calibri"/>
              </a:rPr>
              <a:t>Safe to Sleep ® campaign </a:t>
            </a:r>
            <a:r>
              <a:rPr lang="en-US" sz="1800" b="0">
                <a:solidFill>
                  <a:srgbClr val="1B1B1B"/>
                </a:solidFill>
                <a:effectLst/>
                <a:latin typeface="Calibri"/>
                <a:ea typeface="Calibri" panose="020F0502020204030204" pitchFamily="34" charset="0"/>
                <a:cs typeface="Calibri"/>
              </a:rPr>
              <a:t>materials (like the safe sleep environment PDF mentioned in the previous slide), but more resources and information are being developed as we speak and made available on this site throughout the year.</a:t>
            </a:r>
            <a:endParaRPr lang="en-US" sz="1800" b="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r>
              <a:rPr lang="en-US" sz="1800">
                <a:solidFill>
                  <a:schemeClr val="tx1"/>
                </a:solidFill>
                <a:effectLst/>
                <a:latin typeface="Calibri"/>
                <a:ea typeface="Calibri" panose="020F0502020204030204" pitchFamily="34" charset="0"/>
                <a:cs typeface="Calibri"/>
              </a:rPr>
              <a:t>As our tagline indicates, </a:t>
            </a:r>
            <a:r>
              <a:rPr lang="en-US" sz="1800">
                <a:solidFill>
                  <a:srgbClr val="1B1B1B"/>
                </a:solidFill>
                <a:effectLst/>
                <a:latin typeface="Calibri"/>
                <a:ea typeface="Calibri" panose="020F0502020204030204" pitchFamily="34" charset="0"/>
                <a:cs typeface="Calibri"/>
              </a:rPr>
              <a:t>this information is not just for parents. We encourage you to bookmark our site and share with everyone who cares for an infant, so they can better understand the importance of practicing safe infant sleep.</a:t>
            </a: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r>
              <a:rPr lang="en-US" sz="1800">
                <a:solidFill>
                  <a:srgbClr val="1B1B1B"/>
                </a:solidFill>
                <a:latin typeface="Calibri"/>
                <a:ea typeface="Calibri" panose="020F0502020204030204" pitchFamily="34" charset="0"/>
                <a:cs typeface="Calibri"/>
              </a:rPr>
              <a:t>Information source: Eunice </a:t>
            </a:r>
            <a:r>
              <a:rPr lang="en-US" sz="1800">
                <a:solidFill>
                  <a:srgbClr val="1B1B1B"/>
                </a:solidFill>
                <a:effectLst/>
                <a:latin typeface="Calibri"/>
                <a:ea typeface="Calibri" panose="020F0502020204030204" pitchFamily="34" charset="0"/>
                <a:cs typeface="Calibri"/>
              </a:rPr>
              <a:t>Kennedy Shriver National Institute of Child Health and Human Development Safe to Sleep campaign: https://safetosleep.nichd.nih.gov/</a:t>
            </a:r>
            <a:r>
              <a:rPr lang="en-US" sz="1800">
                <a:solidFill>
                  <a:srgbClr val="1B1B1B"/>
                </a:solidFill>
                <a:latin typeface="Calibri"/>
                <a:ea typeface="Calibri" panose="020F0502020204030204" pitchFamily="34" charset="0"/>
                <a:cs typeface="Calibri"/>
              </a:rPr>
              <a:t> </a:t>
            </a:r>
            <a:endParaRPr lang="en-US" sz="1800">
              <a:effectLst/>
              <a:latin typeface="Calibri"/>
              <a:ea typeface="Calibri" panose="020F0502020204030204" pitchFamily="34" charset="0"/>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60</a:t>
            </a:fld>
            <a:endParaRPr lang="en-US"/>
          </a:p>
        </p:txBody>
      </p:sp>
    </p:spTree>
    <p:extLst>
      <p:ext uri="{BB962C8B-B14F-4D97-AF65-F5344CB8AC3E}">
        <p14:creationId xmlns:p14="http://schemas.microsoft.com/office/powerpoint/2010/main" val="678035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61</a:t>
            </a:fld>
            <a:endParaRPr lang="en-US"/>
          </a:p>
        </p:txBody>
      </p:sp>
    </p:spTree>
    <p:extLst>
      <p:ext uri="{BB962C8B-B14F-4D97-AF65-F5344CB8AC3E}">
        <p14:creationId xmlns:p14="http://schemas.microsoft.com/office/powerpoint/2010/main" val="281755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Room Sharing</a:t>
            </a:r>
            <a:r>
              <a:rPr lang="en-US"/>
              <a:t>: When baby sleeps in the same room as a parents, other adults, caregivers or children, but on a separate sleep surface (crib, bassinet, or play yard). Room sharing is known to reduce the risk of SIDS and supports continued exclusive breastfeeding.</a:t>
            </a:r>
          </a:p>
          <a:p>
            <a:endParaRPr lang="en-US"/>
          </a:p>
          <a:p>
            <a:r>
              <a:rPr lang="en-US" b="1"/>
              <a:t>Bed Sharing</a:t>
            </a:r>
            <a:r>
              <a:rPr lang="en-US"/>
              <a:t>: When baby shares a sleep surface (adult bed, sofa, recliner, or other surface used for sleep) with a parent, other child, and/or another adult caretaker.</a:t>
            </a:r>
          </a:p>
          <a:p>
            <a:endParaRPr lang="en-US"/>
          </a:p>
          <a:p>
            <a:r>
              <a:rPr lang="en-US" b="1"/>
              <a:t>Tummy time</a:t>
            </a:r>
            <a:r>
              <a:rPr lang="en-US"/>
              <a:t>: Placing your baby on his or her tummy on the floor while he or she is awake. A baby should never be left unattended, especially during tummy time.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2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Tree>
    <p:extLst>
      <p:ext uri="{BB962C8B-B14F-4D97-AF65-F5344CB8AC3E}">
        <p14:creationId xmlns:p14="http://schemas.microsoft.com/office/powerpoint/2010/main" val="78634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Points to Cover:</a:t>
            </a:r>
          </a:p>
          <a:p>
            <a:pPr marL="171450" indent="-171450">
              <a:buFont typeface="Arial" panose="020B0604020202020204" pitchFamily="34" charset="0"/>
              <a:buChar char="•"/>
            </a:pPr>
            <a:r>
              <a:rPr lang="en-US">
                <a:cs typeface="Calibri"/>
              </a:rPr>
              <a:t>There are many myths about safe sleep and unexpected infant death (SUID).</a:t>
            </a:r>
          </a:p>
          <a:p>
            <a:pPr marL="171450" indent="-171450">
              <a:buFont typeface="Arial" panose="020B0604020202020204" pitchFamily="34" charset="0"/>
              <a:buChar char="•"/>
            </a:pPr>
            <a:r>
              <a:rPr lang="en-US">
                <a:cs typeface="Calibri"/>
              </a:rPr>
              <a:t>This section will clarify true and false statements about safe sleep practices and the unexpected death of an infant.</a:t>
            </a:r>
          </a:p>
          <a:p>
            <a:pPr marL="171450" indent="-171450">
              <a:buFont typeface="Arial" panose="020B0604020202020204" pitchFamily="34" charset="0"/>
              <a:buChar char="•"/>
            </a:pPr>
            <a:r>
              <a:rPr lang="en-US">
                <a:cs typeface="Calibri"/>
              </a:rPr>
              <a:t>Participants can follow along with their Myth or Fact handout.</a:t>
            </a:r>
          </a:p>
          <a:p>
            <a:endParaRPr lang="en-US">
              <a:cs typeface="Calibri"/>
            </a:endParaRPr>
          </a:p>
          <a:p>
            <a:r>
              <a:rPr lang="en-US" i="1">
                <a:cs typeface="Calibri"/>
              </a:rPr>
              <a:t>Information for the instructor:</a:t>
            </a:r>
          </a:p>
          <a:p>
            <a:br>
              <a:rPr lang="en-US" sz="1200">
                <a:effectLst/>
                <a:latin typeface="Lucida Sans" panose="020B0602030504020204" pitchFamily="34" charset="0"/>
                <a:ea typeface="Lucida Sans" panose="020B0602030504020204" pitchFamily="34" charset="0"/>
                <a:cs typeface="Lucida Sans" panose="020B0602030504020204" pitchFamily="34" charset="0"/>
              </a:rPr>
            </a:br>
            <a:r>
              <a:rPr lang="en-US" sz="1200">
                <a:effectLst/>
                <a:latin typeface="Lucida Sans" panose="020B0602030504020204" pitchFamily="34" charset="0"/>
                <a:ea typeface="Lucida Sans" panose="020B0602030504020204" pitchFamily="34" charset="0"/>
                <a:cs typeface="Lucida Sans" panose="020B0602030504020204" pitchFamily="34" charset="0"/>
              </a:rPr>
              <a:t>Knowledge Pre-check Quiz:</a:t>
            </a:r>
          </a:p>
          <a:p>
            <a:pPr marL="302260" marR="2090420" algn="just">
              <a:lnSpc>
                <a:spcPct val="101000"/>
              </a:lnSpc>
              <a:spcBef>
                <a:spcPts val="395"/>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In this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section,</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want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talk</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about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true and false statements about</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safe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sleep</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sudden</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unexpected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infant</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death</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(SUID).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spc="-15">
                <a:effectLst/>
                <a:latin typeface="Lucida Sans" panose="020B0602030504020204" pitchFamily="34" charset="0"/>
                <a:ea typeface="Lucida Sans" panose="020B0602030504020204" pitchFamily="34" charset="0"/>
                <a:cs typeface="Lucida Sans" panose="020B0602030504020204" pitchFamily="34" charset="0"/>
              </a:rPr>
              <a:t>class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have</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handout</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that</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can</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individually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mark if they think the statements are true or false.</a:t>
            </a:r>
          </a:p>
          <a:p>
            <a:pPr marL="0" marR="0">
              <a:spcBef>
                <a:spcPts val="2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 </a:t>
            </a:r>
          </a:p>
          <a:p>
            <a:pPr marL="302260" marR="2090420" algn="just">
              <a:lnSpc>
                <a:spcPct val="101000"/>
              </a:lnSpc>
              <a:spcBef>
                <a:spcPts val="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When</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going</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each</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one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of</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these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items</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sure</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allow</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time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discuss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been</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told,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or</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 heard;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especially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if</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 they’ve heard</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is</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contrary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are</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telling</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them.</a:t>
            </a:r>
          </a:p>
          <a:p>
            <a:pPr marL="302260" marR="2090420" algn="just">
              <a:lnSpc>
                <a:spcPct val="101000"/>
              </a:lnSpc>
              <a:spcBef>
                <a:spcPts val="0"/>
              </a:spcBef>
              <a:spcAft>
                <a:spcPts val="0"/>
              </a:spcAft>
            </a:pPr>
            <a:endParaRPr lang="en-US" sz="1200" i="1">
              <a:effectLst/>
              <a:latin typeface="Lucida Sans" panose="020B0602030504020204" pitchFamily="34" charset="0"/>
              <a:ea typeface="Lucida Sans" panose="020B0602030504020204" pitchFamily="34" charset="0"/>
              <a:cs typeface="Lucida Sans" panose="020B0602030504020204" pitchFamily="34" charset="0"/>
            </a:endParaRPr>
          </a:p>
          <a:p>
            <a:pPr marL="302260" marR="2090420" algn="just">
              <a:lnSpc>
                <a:spcPct val="101000"/>
              </a:lnSpc>
              <a:spcBef>
                <a:spcPts val="0"/>
              </a:spcBef>
              <a:spcAft>
                <a:spcPts val="0"/>
              </a:spcAft>
            </a:pPr>
            <a:r>
              <a:rPr lang="en-US" sz="1200" b="1" i="1">
                <a:effectLst/>
                <a:latin typeface="Lucida Sans" panose="020B0602030504020204" pitchFamily="34" charset="0"/>
                <a:ea typeface="Lucida Sans" panose="020B0602030504020204" pitchFamily="34" charset="0"/>
                <a:cs typeface="Lucida Sans" panose="020B0602030504020204" pitchFamily="34" charset="0"/>
              </a:rPr>
              <a:t>Activity instructions: I’m going to read a statement, and I want you to say if it is a FACT or a MYTH</a:t>
            </a:r>
            <a:endParaRPr lang="en-US" b="1" i="1"/>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a:p>
        </p:txBody>
      </p:sp>
    </p:spTree>
    <p:extLst>
      <p:ext uri="{BB962C8B-B14F-4D97-AF65-F5344CB8AC3E}">
        <p14:creationId xmlns:p14="http://schemas.microsoft.com/office/powerpoint/2010/main" val="320163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Tree>
    <p:extLst>
      <p:ext uri="{BB962C8B-B14F-4D97-AF65-F5344CB8AC3E}">
        <p14:creationId xmlns:p14="http://schemas.microsoft.com/office/powerpoint/2010/main" val="39113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Calibri"/>
                <a:cs typeface="Calibri"/>
              </a:rPr>
              <a:t>Healthy babies tend to swallow or cough up fluids best when they are lying on their backs. They also have a gag reflex to help prevent choking while lying on their backs.  </a:t>
            </a:r>
          </a:p>
          <a:p>
            <a:pPr algn="l" fontAlgn="base"/>
            <a:endParaRPr lang="en-US" sz="1800" b="0" i="0">
              <a:solidFill>
                <a:srgbClr val="000000"/>
              </a:solidFill>
              <a:effectLst/>
              <a:latin typeface="Calibri" panose="020F0502020204030204" pitchFamily="34" charset="0"/>
            </a:endParaRPr>
          </a:p>
          <a:p>
            <a:pPr algn="l" fontAlgn="base"/>
            <a:r>
              <a:rPr lang="en-US" b="0" i="0">
                <a:solidFill>
                  <a:srgbClr val="1A1A1A"/>
                </a:solidFill>
                <a:effectLst/>
                <a:latin typeface="Open Sans" panose="020B0606030504020204" pitchFamily="34" charset="0"/>
              </a:rPr>
              <a:t>Resource from American Academy of Pediatrics (AAP):</a:t>
            </a:r>
          </a:p>
          <a:p>
            <a:r>
              <a:rPr lang="en-US" b="0" i="0">
                <a:solidFill>
                  <a:srgbClr val="1A1A1A"/>
                </a:solidFill>
              </a:rPr>
              <a:t>Placing a baby in the </a:t>
            </a:r>
            <a:r>
              <a:rPr lang="en-US" b="0" i="0">
                <a:solidFill>
                  <a:srgbClr val="1A1A1A"/>
                </a:solidFill>
                <a:effectLst/>
              </a:rPr>
              <a:t>back to sleep</a:t>
            </a:r>
            <a:r>
              <a:rPr lang="en-US" b="0" i="0">
                <a:solidFill>
                  <a:srgbClr val="1A1A1A"/>
                </a:solidFill>
              </a:rPr>
              <a:t> (supine </a:t>
            </a:r>
            <a:r>
              <a:rPr lang="en-US" b="0" i="0">
                <a:solidFill>
                  <a:srgbClr val="1A1A1A"/>
                </a:solidFill>
                <a:effectLst/>
              </a:rPr>
              <a:t>sleep position</a:t>
            </a:r>
            <a:r>
              <a:rPr lang="en-US" b="0" i="0">
                <a:solidFill>
                  <a:srgbClr val="1A1A1A"/>
                </a:solidFill>
              </a:rPr>
              <a:t>)</a:t>
            </a:r>
            <a:r>
              <a:rPr lang="en-US" b="0" i="0">
                <a:solidFill>
                  <a:srgbClr val="1A1A1A"/>
                </a:solidFill>
                <a:effectLst/>
              </a:rPr>
              <a:t> on a firm, flat, non-inclined surface does not increase the risk of choking and aspiration in infants and is recommended for every sleep, even for infants with gastroesophageal reflux</a:t>
            </a:r>
            <a:r>
              <a:rPr lang="en-US" b="0" i="0">
                <a:solidFill>
                  <a:srgbClr val="1A1A1A"/>
                </a:solidFill>
              </a:rPr>
              <a:t> "reflux".</a:t>
            </a:r>
            <a:endParaRPr lang="en-US" b="0" i="0"/>
          </a:p>
          <a:p>
            <a:pPr algn="l" fontAlgn="base"/>
            <a:r>
              <a:rPr lang="en-US" b="0" i="0">
                <a:solidFill>
                  <a:srgbClr val="1A1A1A"/>
                </a:solidFill>
                <a:effectLst/>
                <a:latin typeface="Open Sans"/>
                <a:ea typeface="Open Sans"/>
                <a:cs typeface="Open Sans"/>
              </a:rPr>
              <a:t>Parents and caregivers continue to be concerned that an infant will choke or aspirate while supine.</a:t>
            </a:r>
            <a:r>
              <a:rPr lang="en-US" b="0"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Open Sans"/>
                <a:ea typeface="Open Sans"/>
                <a:cs typeface="Open Sans"/>
              </a:rPr>
              <a:t>172</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174</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Further, “the working group recommends not to use positional therapy (</a:t>
            </a:r>
            <a:r>
              <a:rPr lang="en-US" b="0" i="0" err="1">
                <a:solidFill>
                  <a:srgbClr val="1A1A1A"/>
                </a:solidFill>
                <a:effectLst/>
                <a:latin typeface="Open Sans"/>
                <a:ea typeface="Open Sans"/>
                <a:cs typeface="Open Sans"/>
              </a:rPr>
              <a:t>ie</a:t>
            </a:r>
            <a:r>
              <a:rPr lang="en-US" b="0" i="0">
                <a:solidFill>
                  <a:srgbClr val="1A1A1A"/>
                </a:solidFill>
                <a:effectLst/>
                <a:latin typeface="Open Sans"/>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Reference:</a:t>
            </a:r>
            <a:endParaRPr lang="en-US" sz="1200"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200" b="0" i="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Image Credit: </a:t>
            </a:r>
            <a:r>
              <a:rPr lang="en-US" sz="1200" b="0" i="0">
                <a:solidFill>
                  <a:srgbClr val="242424"/>
                </a:solidFill>
                <a:effectLst/>
                <a:latin typeface="-apple-system"/>
              </a:rPr>
              <a:t>Image courtesy of the Safe to Sleep® campaign, for educational purposes only; Eunice Kennedy Shriver National Institute of Child Health and Human Development, </a:t>
            </a:r>
            <a:r>
              <a:rPr lang="en-US" sz="1200" b="0" i="0" u="none" strike="noStrike">
                <a:solidFill>
                  <a:srgbClr val="4F52B2"/>
                </a:solidFill>
                <a:effectLst/>
                <a:latin typeface="-apple-system"/>
                <a:hlinkClick r:id="rId3" tooltip="https://safetosleep.nichd.nih.gov/"/>
              </a:rPr>
              <a:t>http://www.nichd.nih.gov/sids</a:t>
            </a:r>
            <a:r>
              <a:rPr lang="en-US" sz="1200" b="0" i="0">
                <a:solidFill>
                  <a:srgbClr val="242424"/>
                </a:solidFill>
                <a:effectLst/>
                <a:latin typeface="-apple-system"/>
              </a:rPr>
              <a:t>; Safe to Sleep® is a registered trademark of the U.S. Department of Health and Human Services.</a:t>
            </a:r>
            <a:endParaRPr lang="en-US" sz="1200" b="0" i="0">
              <a:effectLst/>
              <a:latin typeface="Lucida Sans" panose="020B0602030504020204" pitchFamily="34" charset="0"/>
              <a:ea typeface="Lucida Sans" panose="020B0602030504020204" pitchFamily="34" charset="0"/>
              <a:cs typeface="Lucida Sans" panose="020B0602030504020204" pitchFamily="34" charset="0"/>
            </a:endParaRPr>
          </a:p>
          <a:p>
            <a:endParaRPr lang="en-US" sz="1200">
              <a:effectLst/>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10</a:t>
            </a:fld>
            <a:endParaRPr lang="en-US"/>
          </a:p>
        </p:txBody>
      </p:sp>
    </p:spTree>
    <p:extLst>
      <p:ext uri="{BB962C8B-B14F-4D97-AF65-F5344CB8AC3E}">
        <p14:creationId xmlns:p14="http://schemas.microsoft.com/office/powerpoint/2010/main" val="600974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847312" y="5517572"/>
            <a:ext cx="6344687" cy="1340427"/>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F1A477-D1DB-A246-1D03-D2B7FD09FC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EFD174-63F3-14B7-92E4-5C34034E7F9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E04B53-0DB5-100D-748E-186C6C9F0299}"/>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C9F633A1-BD48-70BD-47B4-21BB554FD09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3E641-DFA3-77BF-AB05-F91D97F4A3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38380" y="0"/>
            <a:ext cx="7152015" cy="685800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Marcador de posición de imagen 2">
            <a:extLst>
              <a:ext uri="{FF2B5EF4-FFF2-40B4-BE49-F238E27FC236}">
                <a16:creationId xmlns:a16="http://schemas.microsoft.com/office/drawing/2014/main" id="{3E05D4A0-7F6D-B56C-6D3E-5678DA66E802}"/>
              </a:ext>
            </a:extLst>
          </p:cNvPr>
          <p:cNvSpPr>
            <a:spLocks noGrp="1"/>
          </p:cNvSpPr>
          <p:nvPr>
            <p:ph type="pic" sz="quarter" idx="17"/>
          </p:nvPr>
        </p:nvSpPr>
        <p:spPr>
          <a:xfrm>
            <a:off x="5038379" y="0"/>
            <a:ext cx="7152015" cy="6858000"/>
          </a:xfrm>
        </p:spPr>
        <p:txBody>
          <a:bodyPr/>
          <a:lstStyle/>
          <a:p>
            <a:r>
              <a:rPr lang="en-US"/>
              <a:t>Click icon to add picture</a:t>
            </a:r>
            <a:endParaRPr lang="es-MX"/>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EC42E76-0E62-E50F-9391-958EC235A439}"/>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7" name="TextBox 6">
            <a:extLst>
              <a:ext uri="{FF2B5EF4-FFF2-40B4-BE49-F238E27FC236}">
                <a16:creationId xmlns:a16="http://schemas.microsoft.com/office/drawing/2014/main" id="{69920ECD-2350-CF95-2D7C-3F62071B72B4}"/>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F9103F-C1DD-C5EE-8430-FC91A3228D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4" name="Marcador de posición de imagen 2">
            <a:extLst>
              <a:ext uri="{FF2B5EF4-FFF2-40B4-BE49-F238E27FC236}">
                <a16:creationId xmlns:a16="http://schemas.microsoft.com/office/drawing/2014/main" id="{A134741E-749D-2C4F-0B8E-E766135B44B6}"/>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BEA6CA-8920-0CB0-F76B-5F8DE2B091E8}"/>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3" name="TextBox 2">
            <a:extLst>
              <a:ext uri="{FF2B5EF4-FFF2-40B4-BE49-F238E27FC236}">
                <a16:creationId xmlns:a16="http://schemas.microsoft.com/office/drawing/2014/main" id="{45080B59-1279-C9D6-DFA5-205FA9F8E8FA}"/>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2" name="TextBox 1">
            <a:extLst>
              <a:ext uri="{FF2B5EF4-FFF2-40B4-BE49-F238E27FC236}">
                <a16:creationId xmlns:a16="http://schemas.microsoft.com/office/drawing/2014/main" id="{A4DC8FD4-0367-B7A0-B9A8-7F259902A4B2}"/>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6A87346E-C0C5-6E7C-18A4-F4CF82654D2C}"/>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66EAC9-6F50-F35C-EE98-8406B8C8F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83189" y="987424"/>
            <a:ext cx="6169024" cy="4873625"/>
          </a:xfrm>
          <a:prstGeom prst="rect">
            <a:avLst/>
          </a:prstGeom>
        </p:spPr>
      </p:pic>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1BFE5F3E-0669-C2B4-3EF2-E8C4DB526F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4E3D354-6DE0-0B42-6628-7C0E242AA633}"/>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62C7B23-D718-3C39-4A73-BA58E614EDC6}"/>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DD5966-1DA0-3093-0501-23C06CD1414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0"/>
            <a:ext cx="12192000" cy="445861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Marcador de posición de imagen 2">
            <a:extLst>
              <a:ext uri="{FF2B5EF4-FFF2-40B4-BE49-F238E27FC236}">
                <a16:creationId xmlns:a16="http://schemas.microsoft.com/office/drawing/2014/main" id="{190F6583-9182-B4F2-36D7-97F23394865B}"/>
              </a:ext>
            </a:extLst>
          </p:cNvPr>
          <p:cNvSpPr>
            <a:spLocks noGrp="1"/>
          </p:cNvSpPr>
          <p:nvPr>
            <p:ph type="pic" sz="quarter" idx="17"/>
          </p:nvPr>
        </p:nvSpPr>
        <p:spPr>
          <a:xfrm>
            <a:off x="0" y="0"/>
            <a:ext cx="12192001" cy="4458610"/>
          </a:xfrm>
        </p:spPr>
        <p:txBody>
          <a:bodyPr/>
          <a:lstStyle/>
          <a:p>
            <a:r>
              <a:rPr lang="en-US"/>
              <a:t>Click icon to add picture</a:t>
            </a:r>
            <a:endParaRPr lang="es-MX"/>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270694"/>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416247"/>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22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97324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10/11/2024</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50571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838200" y="180975"/>
            <a:ext cx="10515600" cy="1325563"/>
          </a:xfrm>
        </p:spPr>
        <p:txBody>
          <a:bodyPr/>
          <a:lstStyle/>
          <a:p>
            <a:r>
              <a:rPr lang="en-US"/>
              <a:t>Click to edit Master title style</a:t>
            </a:r>
          </a:p>
        </p:txBody>
      </p:sp>
    </p:spTree>
    <p:extLst>
      <p:ext uri="{BB962C8B-B14F-4D97-AF65-F5344CB8AC3E}">
        <p14:creationId xmlns:p14="http://schemas.microsoft.com/office/powerpoint/2010/main" val="3261228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6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10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3272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6" name="Footer Placeholder 4">
            <a:extLst>
              <a:ext uri="{FF2B5EF4-FFF2-40B4-BE49-F238E27FC236}">
                <a16:creationId xmlns:a16="http://schemas.microsoft.com/office/drawing/2014/main" id="{970F28DB-8E73-2180-5B82-5D4CC9DD405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D02E7236-FC90-85A5-BF4F-88D03016FCBD}"/>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5949386" cy="2554146"/>
          </a:xfrm>
          <a:prstGeom prst="rect">
            <a:avLst/>
          </a:prstGeom>
        </p:spPr>
      </p:pic>
      <p:sp>
        <p:nvSpPr>
          <p:cNvPr id="9" name="Marcador de posición de imagen 2">
            <a:extLst>
              <a:ext uri="{FF2B5EF4-FFF2-40B4-BE49-F238E27FC236}">
                <a16:creationId xmlns:a16="http://schemas.microsoft.com/office/drawing/2014/main" id="{209D9E3C-A1D5-9CFF-70A1-0BF386B80489}"/>
              </a:ext>
            </a:extLst>
          </p:cNvPr>
          <p:cNvSpPr>
            <a:spLocks noGrp="1"/>
          </p:cNvSpPr>
          <p:nvPr>
            <p:ph type="pic" sz="quarter" idx="17"/>
          </p:nvPr>
        </p:nvSpPr>
        <p:spPr>
          <a:xfrm>
            <a:off x="0" y="-3"/>
            <a:ext cx="5949386" cy="2554145"/>
          </a:xfrm>
        </p:spPr>
        <p:txBody>
          <a:bodyPr/>
          <a:lstStyle/>
          <a:p>
            <a:r>
              <a:rPr lang="en-US"/>
              <a:t>Click icon to add picture</a:t>
            </a:r>
            <a:endParaRPr lang="es-MX"/>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Footer Placeholder 4">
            <a:extLst>
              <a:ext uri="{FF2B5EF4-FFF2-40B4-BE49-F238E27FC236}">
                <a16:creationId xmlns:a16="http://schemas.microsoft.com/office/drawing/2014/main" id="{B86DADDB-67CA-C205-0321-B8E93020A80C}"/>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0A35-2CB2-02C6-8F1E-4B63FEF74F46}"/>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4.png"/><Relationship Id="rId4" Type="http://schemas.openxmlformats.org/officeDocument/2006/relationships/slideLayout" Target="../slideLayouts/slideLayout3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7DE846-DFCB-1C39-FE32-C1B2BB0565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725B287-96C8-CC90-EB21-A776AD65AA10}"/>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838200" y="2111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10/11/2024</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073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slide" Target="slide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slide" Target="slide3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slide" Target="slide3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slide" Target="slide3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63.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hyperlink" Target="mailto:InfantHealth@dshs.Texas.gov" TargetMode="External"/><Relationship Id="rId4" Type="http://schemas.openxmlformats.org/officeDocument/2006/relationships/hyperlink" Target="https://dshs.texas.gov/SuenoInfantilSeguro/"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p:txBody>
          <a:bodyPr>
            <a:normAutofit fontScale="90000"/>
          </a:bodyPr>
          <a:lstStyle/>
          <a:p>
            <a:r>
              <a:rPr lang="en-US" sz="6700" i="1">
                <a:solidFill>
                  <a:schemeClr val="tx1"/>
                </a:solidFill>
              </a:rPr>
              <a:t>Let’s Talk -</a:t>
            </a:r>
            <a:br>
              <a:rPr lang="en-US">
                <a:solidFill>
                  <a:schemeClr val="tx1"/>
                </a:solidFill>
              </a:rPr>
            </a:br>
            <a:r>
              <a:rPr lang="en-US">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22514" y="3334772"/>
            <a:ext cx="4125686" cy="1071562"/>
          </a:xfrm>
        </p:spPr>
        <p:txBody>
          <a:bodyPr>
            <a:normAutofit/>
          </a:bodyPr>
          <a:lstStyle/>
          <a:p>
            <a:r>
              <a:rPr lang="en-US">
                <a:latin typeface="Fira Sans SemiBold"/>
              </a:rPr>
              <a:t>A Class for Parents and Caregivers</a:t>
            </a:r>
          </a:p>
        </p:txBody>
      </p:sp>
      <p:pic>
        <p:nvPicPr>
          <p:cNvPr id="3" name="Picture 3" descr="A person and person looking at a baby in a crib&#10;&#10;Description automatically generated">
            <a:extLst>
              <a:ext uri="{FF2B5EF4-FFF2-40B4-BE49-F238E27FC236}">
                <a16:creationId xmlns:a16="http://schemas.microsoft.com/office/drawing/2014/main" id="{D8F60CA1-ABFE-E87A-45BE-60A4D81AAE7E}"/>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p:blipFill>
        <p:spPr/>
      </p:pic>
      <p:sp>
        <p:nvSpPr>
          <p:cNvPr id="5" name="Footer Placeholder 4">
            <a:extLst>
              <a:ext uri="{FF2B5EF4-FFF2-40B4-BE49-F238E27FC236}">
                <a16:creationId xmlns:a16="http://schemas.microsoft.com/office/drawing/2014/main" id="{E494CE5C-132B-7AD5-DCD7-F5800BEC3F4A}"/>
              </a:ext>
            </a:extLst>
          </p:cNvPr>
          <p:cNvSpPr>
            <a:spLocks noGrp="1"/>
          </p:cNvSpPr>
          <p:nvPr>
            <p:ph type="ftr" sz="quarter" idx="3"/>
          </p:nvPr>
        </p:nvSpPr>
        <p:spPr/>
        <p:txBody>
          <a:bodyPr/>
          <a:lstStyle/>
          <a:p>
            <a:r>
              <a:rPr lang="en-US"/>
              <a:t>Maternal Child Health Unit</a:t>
            </a:r>
          </a:p>
        </p:txBody>
      </p:sp>
    </p:spTree>
    <p:extLst>
      <p:ext uri="{BB962C8B-B14F-4D97-AF65-F5344CB8AC3E}">
        <p14:creationId xmlns:p14="http://schemas.microsoft.com/office/powerpoint/2010/main" val="2663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baby's body with a trachea&#10;&#10;Description automatically generated with medium confidence">
            <a:extLst>
              <a:ext uri="{FF2B5EF4-FFF2-40B4-BE49-F238E27FC236}">
                <a16:creationId xmlns:a16="http://schemas.microsoft.com/office/drawing/2014/main" id="{4F30E868-B011-43C9-9D64-3C6B316B5E5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153547" y="2707603"/>
            <a:ext cx="7200253" cy="3186111"/>
          </a:xfrm>
          <a:prstGeom prst="rect">
            <a:avLst/>
          </a:prstGeom>
          <a:noFill/>
          <a:ln>
            <a:noFill/>
          </a:ln>
          <a:effectLst>
            <a:softEdge rad="112500"/>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8947936" cy="4711485"/>
          </a:xfrm>
        </p:spPr>
        <p:txBody>
          <a:bodyPr vert="horz" lIns="0" tIns="0" rIns="0" bIns="0" rtlCol="0" anchor="t">
            <a:normAutofit/>
          </a:bodyPr>
          <a:lstStyle/>
          <a:p>
            <a:pPr marL="0" indent="0">
              <a:buNone/>
            </a:pPr>
            <a:r>
              <a:rPr lang="en-US">
                <a:effectLst/>
              </a:rPr>
              <a:t>Healthy</a:t>
            </a:r>
            <a:r>
              <a:rPr lang="en-US" spc="-140">
                <a:effectLst/>
              </a:rPr>
              <a:t> </a:t>
            </a:r>
            <a:r>
              <a:rPr lang="en-US">
                <a:effectLst/>
              </a:rPr>
              <a:t>babies</a:t>
            </a:r>
            <a:r>
              <a:rPr lang="en-US" spc="-140">
                <a:effectLst/>
              </a:rPr>
              <a:t> </a:t>
            </a:r>
            <a:r>
              <a:rPr lang="en-US">
                <a:effectLst/>
              </a:rPr>
              <a:t>tend</a:t>
            </a:r>
            <a:r>
              <a:rPr lang="en-US" spc="-140">
                <a:effectLst/>
              </a:rPr>
              <a:t> </a:t>
            </a:r>
            <a:r>
              <a:rPr lang="en-US">
                <a:effectLst/>
              </a:rPr>
              <a:t>to</a:t>
            </a:r>
            <a:r>
              <a:rPr lang="en-US" spc="-140">
                <a:effectLst/>
              </a:rPr>
              <a:t> automatically </a:t>
            </a:r>
            <a:r>
              <a:rPr lang="en-US">
                <a:effectLst/>
              </a:rPr>
              <a:t>swallow</a:t>
            </a:r>
            <a:r>
              <a:rPr lang="en-US" spc="-140">
                <a:effectLst/>
              </a:rPr>
              <a:t> </a:t>
            </a:r>
            <a:r>
              <a:rPr lang="en-US">
                <a:effectLst/>
              </a:rPr>
              <a:t>or</a:t>
            </a:r>
            <a:r>
              <a:rPr lang="en-US" spc="-140">
                <a:effectLst/>
              </a:rPr>
              <a:t> </a:t>
            </a:r>
            <a:r>
              <a:rPr lang="en-US">
                <a:effectLst/>
              </a:rPr>
              <a:t>cough</a:t>
            </a:r>
            <a:r>
              <a:rPr lang="en-US" spc="-140">
                <a:effectLst/>
              </a:rPr>
              <a:t> </a:t>
            </a:r>
            <a:r>
              <a:rPr lang="en-US">
                <a:effectLst/>
              </a:rPr>
              <a:t>up</a:t>
            </a:r>
            <a:r>
              <a:rPr lang="en-US" spc="-140">
                <a:effectLst/>
              </a:rPr>
              <a:t> </a:t>
            </a:r>
            <a:r>
              <a:rPr lang="en-US">
                <a:effectLst/>
              </a:rPr>
              <a:t>fluids</a:t>
            </a:r>
            <a:r>
              <a:rPr lang="en-US" spc="-140">
                <a:effectLst/>
              </a:rPr>
              <a:t> </a:t>
            </a:r>
            <a:r>
              <a:rPr lang="en-US">
                <a:effectLst/>
              </a:rPr>
              <a:t>when they</a:t>
            </a:r>
            <a:r>
              <a:rPr lang="en-US" spc="-95">
                <a:effectLst/>
              </a:rPr>
              <a:t> </a:t>
            </a:r>
            <a:r>
              <a:rPr lang="en-US">
                <a:effectLst/>
              </a:rPr>
              <a:t>are</a:t>
            </a:r>
            <a:r>
              <a:rPr lang="en-US" spc="-95">
                <a:effectLst/>
              </a:rPr>
              <a:t> </a:t>
            </a:r>
            <a:r>
              <a:rPr lang="en-US">
                <a:effectLst/>
              </a:rPr>
              <a:t>lying</a:t>
            </a:r>
            <a:r>
              <a:rPr lang="en-US" spc="-90">
                <a:effectLst/>
              </a:rPr>
              <a:t> </a:t>
            </a:r>
            <a:r>
              <a:rPr lang="en-US">
                <a:effectLst/>
              </a:rPr>
              <a:t>on</a:t>
            </a:r>
            <a:r>
              <a:rPr lang="en-US" spc="-95">
                <a:effectLst/>
              </a:rPr>
              <a:t> </a:t>
            </a:r>
            <a:r>
              <a:rPr lang="en-US">
                <a:effectLst/>
              </a:rPr>
              <a:t>their</a:t>
            </a:r>
            <a:r>
              <a:rPr lang="en-US" spc="-95">
                <a:effectLst/>
              </a:rPr>
              <a:t> </a:t>
            </a:r>
            <a:r>
              <a:rPr lang="en-US">
                <a:effectLst/>
              </a:rPr>
              <a:t>backs.</a:t>
            </a:r>
            <a:r>
              <a:rPr lang="en-US" spc="-90">
                <a:effectLst/>
              </a:rPr>
              <a:t> </a:t>
            </a:r>
            <a:r>
              <a:rPr lang="en-US">
                <a:effectLst/>
              </a:rPr>
              <a:t>They</a:t>
            </a:r>
            <a:r>
              <a:rPr lang="en-US" spc="-95">
                <a:effectLst/>
              </a:rPr>
              <a:t> </a:t>
            </a:r>
            <a:r>
              <a:rPr lang="en-US">
                <a:effectLst/>
              </a:rPr>
              <a:t>also</a:t>
            </a:r>
            <a:r>
              <a:rPr lang="en-US" spc="-90">
                <a:effectLst/>
              </a:rPr>
              <a:t> </a:t>
            </a:r>
            <a:r>
              <a:rPr lang="en-US">
                <a:effectLst/>
              </a:rPr>
              <a:t>have</a:t>
            </a:r>
            <a:r>
              <a:rPr lang="en-US" spc="-95">
                <a:effectLst/>
              </a:rPr>
              <a:t> </a:t>
            </a:r>
            <a:r>
              <a:rPr lang="en-US">
                <a:effectLst/>
              </a:rPr>
              <a:t>other</a:t>
            </a:r>
            <a:r>
              <a:rPr lang="en-US" spc="-95">
                <a:effectLst/>
              </a:rPr>
              <a:t> </a:t>
            </a:r>
            <a:r>
              <a:rPr lang="en-US">
                <a:effectLst/>
              </a:rPr>
              <a:t>ways</a:t>
            </a:r>
            <a:r>
              <a:rPr lang="en-US"/>
              <a:t>,</a:t>
            </a:r>
            <a:r>
              <a:rPr lang="en-US" spc="-90">
                <a:effectLst/>
              </a:rPr>
              <a:t> </a:t>
            </a:r>
            <a:r>
              <a:rPr lang="en-US">
                <a:effectLst/>
              </a:rPr>
              <a:t>such</a:t>
            </a:r>
            <a:r>
              <a:rPr lang="en-US" spc="-95">
                <a:effectLst/>
              </a:rPr>
              <a:t> </a:t>
            </a:r>
            <a:r>
              <a:rPr lang="en-US">
                <a:effectLst/>
              </a:rPr>
              <a:t>as</a:t>
            </a:r>
            <a:r>
              <a:rPr lang="en-US" spc="-90">
                <a:effectLst/>
              </a:rPr>
              <a:t> </a:t>
            </a:r>
            <a:r>
              <a:rPr lang="en-US">
                <a:effectLst/>
              </a:rPr>
              <a:t>a</a:t>
            </a:r>
            <a:r>
              <a:rPr lang="en-US" spc="-95">
                <a:effectLst/>
              </a:rPr>
              <a:t> </a:t>
            </a:r>
            <a:r>
              <a:rPr lang="en-US">
                <a:effectLst/>
              </a:rPr>
              <a:t>gag reflex</a:t>
            </a:r>
            <a:r>
              <a:rPr lang="en-US"/>
              <a:t>,</a:t>
            </a:r>
            <a:r>
              <a:rPr lang="en-US" spc="-115">
                <a:effectLst/>
              </a:rPr>
              <a:t> </a:t>
            </a:r>
            <a:r>
              <a:rPr lang="en-US">
                <a:effectLst/>
              </a:rPr>
              <a:t>to</a:t>
            </a:r>
            <a:r>
              <a:rPr lang="en-US" spc="-115">
                <a:effectLst/>
              </a:rPr>
              <a:t> </a:t>
            </a:r>
            <a:r>
              <a:rPr lang="en-US">
                <a:effectLst/>
              </a:rPr>
              <a:t>prevent</a:t>
            </a:r>
            <a:r>
              <a:rPr lang="en-US" spc="-110">
                <a:effectLst/>
              </a:rPr>
              <a:t> </a:t>
            </a:r>
            <a:r>
              <a:rPr lang="en-US">
                <a:effectLst/>
              </a:rPr>
              <a:t>choking</a:t>
            </a:r>
            <a:r>
              <a:rPr lang="en-US" spc="-115">
                <a:effectLst/>
              </a:rPr>
              <a:t> </a:t>
            </a:r>
            <a:r>
              <a:rPr lang="en-US">
                <a:effectLst/>
              </a:rPr>
              <a:t>while</a:t>
            </a:r>
            <a:r>
              <a:rPr lang="en-US" spc="-110">
                <a:effectLst/>
              </a:rPr>
              <a:t> </a:t>
            </a:r>
            <a:r>
              <a:rPr lang="en-US">
                <a:effectLst/>
              </a:rPr>
              <a:t>lying</a:t>
            </a:r>
            <a:r>
              <a:rPr lang="en-US" spc="-115">
                <a:effectLst/>
              </a:rPr>
              <a:t> </a:t>
            </a:r>
            <a:r>
              <a:rPr lang="en-US">
                <a:effectLst/>
              </a:rPr>
              <a:t>on</a:t>
            </a:r>
            <a:r>
              <a:rPr lang="en-US" spc="-115">
                <a:effectLst/>
              </a:rPr>
              <a:t> </a:t>
            </a:r>
            <a:r>
              <a:rPr lang="en-US">
                <a:effectLst/>
              </a:rPr>
              <a:t>their</a:t>
            </a:r>
            <a:r>
              <a:rPr lang="en-US" spc="-110">
                <a:effectLst/>
              </a:rPr>
              <a:t> </a:t>
            </a:r>
            <a:r>
              <a:rPr lang="en-US">
                <a:effectLst/>
              </a:rPr>
              <a:t>backs.</a:t>
            </a:r>
            <a:r>
              <a:rPr lang="en-US" spc="-115"/>
              <a:t> </a:t>
            </a:r>
            <a:endParaRPr lang="en-US"/>
          </a:p>
        </p:txBody>
      </p:sp>
      <p:sp>
        <p:nvSpPr>
          <p:cNvPr id="3" name="Footer Placeholder 4">
            <a:extLst>
              <a:ext uri="{FF2B5EF4-FFF2-40B4-BE49-F238E27FC236}">
                <a16:creationId xmlns:a16="http://schemas.microsoft.com/office/drawing/2014/main" id="{32AE9B22-137F-7726-5F30-88B50349FE2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7083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86928" y="2204185"/>
            <a:ext cx="3841529" cy="1325563"/>
          </a:xfrm>
        </p:spPr>
        <p:txBody>
          <a:bodyPr anchor="t">
            <a:normAutofit/>
          </a:bodyPr>
          <a:lstStyle/>
          <a:p>
            <a:r>
              <a:rPr lang="en-US" sz="3600">
                <a:hlinkClick r:id="rId3" action="ppaction://hlinksldjump"/>
              </a:rPr>
              <a:t>Myth</a:t>
            </a:r>
            <a:r>
              <a:rPr lang="en-US" sz="3600"/>
              <a:t> or </a:t>
            </a:r>
            <a:r>
              <a:rPr lang="en-US" sz="3600">
                <a:hlinkClick r:id="rId4" action="ppaction://hlinksldjump"/>
              </a:rPr>
              <a:t>Fact</a:t>
            </a:r>
            <a:endParaRPr lang="en-US" sz="3600"/>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things I can do to reduce my baby’s risk of sleep-related death.</a:t>
            </a:r>
          </a:p>
        </p:txBody>
      </p:sp>
      <p:sp>
        <p:nvSpPr>
          <p:cNvPr id="4" name="TextBox 3">
            <a:extLst>
              <a:ext uri="{FF2B5EF4-FFF2-40B4-BE49-F238E27FC236}">
                <a16:creationId xmlns:a16="http://schemas.microsoft.com/office/drawing/2014/main" id="{71AEC48D-1B58-4294-95E2-3A8830987438}"/>
              </a:ext>
            </a:extLst>
          </p:cNvPr>
          <p:cNvSpPr txBox="1"/>
          <p:nvPr/>
        </p:nvSpPr>
        <p:spPr>
          <a:xfrm>
            <a:off x="621792" y="537328"/>
            <a:ext cx="7909088" cy="646331"/>
          </a:xfrm>
          <a:prstGeom prst="rect">
            <a:avLst/>
          </a:prstGeom>
          <a:noFill/>
        </p:spPr>
        <p:txBody>
          <a:bodyPr wrap="square" rtlCol="0">
            <a:spAutoFit/>
          </a:bodyPr>
          <a:lstStyle/>
          <a:p>
            <a:r>
              <a:rPr lang="en-US" sz="3600" b="1"/>
              <a:t>Question 2</a:t>
            </a:r>
          </a:p>
        </p:txBody>
      </p:sp>
      <p:cxnSp>
        <p:nvCxnSpPr>
          <p:cNvPr id="6" name="Straight Arrow Connector 5">
            <a:extLst>
              <a:ext uri="{FF2B5EF4-FFF2-40B4-BE49-F238E27FC236}">
                <a16:creationId xmlns:a16="http://schemas.microsoft.com/office/drawing/2014/main" id="{75CD47FA-F888-4BC4-A827-67154CC09E7C}"/>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C170D99D-A84D-D975-E512-51551D099B2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993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a:normAutofit/>
          </a:bodyPr>
          <a:lstStyle/>
          <a:p>
            <a:pPr marL="0" indent="0">
              <a:buNone/>
            </a:pPr>
            <a:r>
              <a:rPr lang="en-US" sz="2800">
                <a:effectLst/>
              </a:rPr>
              <a:t>There are many things you can do to reduce your infant’s risk of sleep-related death. </a:t>
            </a:r>
          </a:p>
        </p:txBody>
      </p:sp>
      <p:pic>
        <p:nvPicPr>
          <p:cNvPr id="1026" name="Picture 2" descr="A person and person sleeping in a bed&#10;&#10;Description automatically generated">
            <a:extLst>
              <a:ext uri="{FF2B5EF4-FFF2-40B4-BE49-F238E27FC236}">
                <a16:creationId xmlns:a16="http://schemas.microsoft.com/office/drawing/2014/main" id="{4A16F997-FE4A-47C8-879F-A1BD6B8B4EF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193299" y="559293"/>
            <a:ext cx="6515608" cy="5035428"/>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AE367EB5-66D4-FE5E-9ADB-69A33EBEDE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2429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26264" y="2204186"/>
            <a:ext cx="3702193" cy="753504"/>
          </a:xfrm>
        </p:spPr>
        <p:txBody>
          <a:bodyPr anchor="t">
            <a:normAutofit/>
          </a:bodyPr>
          <a:lstStyle/>
          <a:p>
            <a:r>
              <a:rPr lang="en-US" sz="3600">
                <a:hlinkClick r:id="rId3" action="ppaction://hlinksldjump"/>
              </a:rPr>
              <a:t>Myth</a:t>
            </a:r>
            <a:r>
              <a:rPr lang="en-US" sz="3600"/>
              <a:t> or </a:t>
            </a:r>
            <a:r>
              <a:rPr lang="en-US" sz="3600">
                <a:hlinkClick r:id="rId4" action="ppaction://hlinksldjump"/>
              </a:rPr>
              <a:t>Fact</a:t>
            </a:r>
            <a:endParaRPr lang="en-US" sz="3600"/>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sp>
        <p:nvSpPr>
          <p:cNvPr id="4" name="TextBox 3">
            <a:extLst>
              <a:ext uri="{FF2B5EF4-FFF2-40B4-BE49-F238E27FC236}">
                <a16:creationId xmlns:a16="http://schemas.microsoft.com/office/drawing/2014/main" id="{7AD358B9-6C7B-4547-B8D3-1DC721C72B62}"/>
              </a:ext>
            </a:extLst>
          </p:cNvPr>
          <p:cNvSpPr txBox="1"/>
          <p:nvPr/>
        </p:nvSpPr>
        <p:spPr>
          <a:xfrm>
            <a:off x="621792" y="537328"/>
            <a:ext cx="7909088" cy="646331"/>
          </a:xfrm>
          <a:prstGeom prst="rect">
            <a:avLst/>
          </a:prstGeom>
          <a:noFill/>
        </p:spPr>
        <p:txBody>
          <a:bodyPr wrap="square" rtlCol="0">
            <a:spAutoFit/>
          </a:bodyPr>
          <a:lstStyle/>
          <a:p>
            <a:r>
              <a:rPr lang="en-US" sz="3600" b="1"/>
              <a:t>Question 3</a:t>
            </a:r>
          </a:p>
        </p:txBody>
      </p:sp>
      <p:cxnSp>
        <p:nvCxnSpPr>
          <p:cNvPr id="6" name="Straight Arrow Connector 5">
            <a:extLst>
              <a:ext uri="{FF2B5EF4-FFF2-40B4-BE49-F238E27FC236}">
                <a16:creationId xmlns:a16="http://schemas.microsoft.com/office/drawing/2014/main" id="{1FE7C784-DCF7-4681-B138-B2348BEB4229}"/>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80BC14F1-E02D-74F6-FE99-745E80769A9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14715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marL="0" indent="0">
              <a:buNone/>
            </a:pPr>
            <a:r>
              <a:rPr lang="en-US" sz="2800">
                <a:effectLst/>
              </a:rPr>
              <a:t>There is no evidence</a:t>
            </a:r>
            <a:r>
              <a:rPr lang="en-US" sz="2800" b="1">
                <a:effectLst/>
              </a:rPr>
              <a:t> </a:t>
            </a:r>
            <a:r>
              <a:rPr lang="en-US" sz="2800">
                <a:effectLst/>
              </a:rPr>
              <a:t>that immunizations cause SIDS or the unexpected death of an infant.</a:t>
            </a:r>
            <a:endParaRPr lang="en-US" sz="2800"/>
          </a:p>
        </p:txBody>
      </p:sp>
      <p:pic>
        <p:nvPicPr>
          <p:cNvPr id="4" name="Content Placeholder 5" descr="A doctor giving a shot to a baby&#10;&#10;Description automatically generated">
            <a:extLst>
              <a:ext uri="{FF2B5EF4-FFF2-40B4-BE49-F238E27FC236}">
                <a16:creationId xmlns:a16="http://schemas.microsoft.com/office/drawing/2014/main" id="{4471F5F5-E8FA-4DE0-AFBF-7C249CE7000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4600" b="1"/>
          <a:stretch/>
        </p:blipFill>
        <p:spPr>
          <a:xfrm>
            <a:off x="4949989" y="807522"/>
            <a:ext cx="6622289" cy="5117874"/>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52448B95-079B-39BB-0564-CF449591CA5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4902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4</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It takes time for your baby to learn to sleep soundly on his or her back.</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latin typeface="Fira Sans" panose="020B0503050000020004" pitchFamily="34" charset="0"/>
                <a:hlinkClick r:id="rId3" action="ppaction://hlinksldjump"/>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rPr>
              <a:t>Fact</a:t>
            </a:r>
            <a:endParaRPr lang="en-US" sz="3600"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D4ABF92A-96DE-453B-A5CB-BFD61DC76C86}"/>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7F0D1C00-C06E-3152-E4F7-E7DCBF747A8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249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39788" y="365125"/>
            <a:ext cx="5157787" cy="1325563"/>
          </a:xfrm>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2"/>
          </p:nvPr>
        </p:nvSpPr>
        <p:spPr>
          <a:xfrm>
            <a:off x="839788" y="1899957"/>
            <a:ext cx="5157787" cy="3684588"/>
          </a:xfrm>
        </p:spPr>
        <p:txBody>
          <a:bodyPr>
            <a:normAutofit/>
          </a:bodyPr>
          <a:lstStyle/>
          <a:p>
            <a:pPr marL="0" indent="0">
              <a:lnSpc>
                <a:spcPct val="150000"/>
              </a:lnSpc>
              <a:buNone/>
            </a:pPr>
            <a:r>
              <a:rPr lang="en-US">
                <a:effectLst/>
              </a:rPr>
              <a:t>Sleeping soundly on the back is learned and parents shouldn’t give up. If your baby wakes during the night, remember that lighter sleep protects baby against unexpected death.</a:t>
            </a:r>
            <a:endParaRPr lang="en-US"/>
          </a:p>
        </p:txBody>
      </p:sp>
      <p:pic>
        <p:nvPicPr>
          <p:cNvPr id="6" name="Picture 5" descr="A person and person lying on a bed with a baby&#10;&#10;Description automatically generated">
            <a:extLst>
              <a:ext uri="{FF2B5EF4-FFF2-40B4-BE49-F238E27FC236}">
                <a16:creationId xmlns:a16="http://schemas.microsoft.com/office/drawing/2014/main" id="{1DA44CB8-EF33-EE64-739B-A500E4D4852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593541" y="0"/>
            <a:ext cx="5598459" cy="6858000"/>
          </a:xfrm>
          <a:prstGeom prst="rect">
            <a:avLst/>
          </a:prstGeom>
        </p:spPr>
      </p:pic>
      <p:sp>
        <p:nvSpPr>
          <p:cNvPr id="7" name="Footer Placeholder 4">
            <a:extLst>
              <a:ext uri="{FF2B5EF4-FFF2-40B4-BE49-F238E27FC236}">
                <a16:creationId xmlns:a16="http://schemas.microsoft.com/office/drawing/2014/main" id="{CE708D62-8738-90CB-EA2D-0F0B73657AE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05985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a:normAutofit/>
          </a:bodyPr>
          <a:lstStyle/>
          <a:p>
            <a:pPr marL="0" indent="0">
              <a:lnSpc>
                <a:spcPct val="150000"/>
              </a:lnSpc>
              <a:buNone/>
            </a:pPr>
            <a:r>
              <a:rPr lang="en-US" sz="3200"/>
              <a:t>Putting my baby on his or her back will lead to a flat head.</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Fira Sans" panose="020B0503050000020004" pitchFamily="34" charset="0"/>
                <a:hlinkClick r:id="rId3" action="ppaction://hlinksldjump"/>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rPr>
              <a:t>Fact</a:t>
            </a:r>
            <a:endParaRPr lang="en-US" sz="3600"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3D1F231E-4C6B-4641-A3CC-D6BFA0CB0598}"/>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3B89B377-3E87-5E06-163D-DDBEB42F3A9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4464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erson playing with a baby&#10;&#10;Description automatically generated">
            <a:extLst>
              <a:ext uri="{FF2B5EF4-FFF2-40B4-BE49-F238E27FC236}">
                <a16:creationId xmlns:a16="http://schemas.microsoft.com/office/drawing/2014/main" id="{6A0A3FA1-EE9C-49BD-871D-78EFBF15D72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917369" y="1411921"/>
            <a:ext cx="5739724" cy="382648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75094" cy="4236847"/>
          </a:xfrm>
        </p:spPr>
        <p:txBody>
          <a:bodyPr vert="horz" lIns="0" tIns="0" rIns="0" bIns="0" rtlCol="0" anchor="t">
            <a:normAutofit lnSpcReduction="10000"/>
          </a:bodyPr>
          <a:lstStyle/>
          <a:p>
            <a:pPr marL="0" indent="0">
              <a:lnSpc>
                <a:spcPct val="150000"/>
              </a:lnSpc>
              <a:buNone/>
            </a:pPr>
            <a:r>
              <a:rPr lang="en-US">
                <a:effectLst/>
              </a:rPr>
              <a:t>Putting your baby to sleep </a:t>
            </a:r>
            <a:r>
              <a:rPr lang="en-US"/>
              <a:t>on his or her back</a:t>
            </a:r>
            <a:r>
              <a:rPr lang="en-US">
                <a:effectLst/>
              </a:rPr>
              <a:t> does not lead to a flat head. However, if your baby is always left on </a:t>
            </a:r>
            <a:r>
              <a:rPr lang="en-US"/>
              <a:t>their </a:t>
            </a:r>
            <a:r>
              <a:rPr lang="en-US">
                <a:effectLst/>
              </a:rPr>
              <a:t>back, for example, in the car seat, in a swing chair,</a:t>
            </a:r>
            <a:r>
              <a:rPr lang="en-US"/>
              <a:t> or</a:t>
            </a:r>
            <a:r>
              <a:rPr lang="en-US">
                <a:effectLst/>
              </a:rPr>
              <a:t> in a stroller, it could lead to a flattening of the head. Therefore, tummy time is important!</a:t>
            </a:r>
            <a:endParaRPr lang="en-US"/>
          </a:p>
        </p:txBody>
      </p:sp>
      <p:sp>
        <p:nvSpPr>
          <p:cNvPr id="3" name="Footer Placeholder 4">
            <a:extLst>
              <a:ext uri="{FF2B5EF4-FFF2-40B4-BE49-F238E27FC236}">
                <a16:creationId xmlns:a16="http://schemas.microsoft.com/office/drawing/2014/main" id="{71081B83-2C13-EE61-03C5-EC99D11609A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1487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2800"/>
              <a:t>Smoking anywhere near your baby can increase the risk of sudden unexpected infant death. </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effectLst/>
                <a:uLnTx/>
                <a:uFillTx/>
                <a:latin typeface="Fira Sans" panose="020B0503050000020004" pitchFamily="34" charset="0"/>
                <a:ea typeface="+mj-ea"/>
                <a:cs typeface="+mj-cs"/>
              </a:rPr>
              <a:t>or</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Fact</a:t>
            </a:r>
            <a:endParaRPr lang="en-US" sz="3600"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186691FF-F3E4-485D-B340-3F89C62F7B2B}"/>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6702C2A6-D253-1CBB-AA69-AD9B6B7B6BE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7758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lstStyle/>
          <a:p>
            <a:r>
              <a:rPr lang="en-US"/>
              <a:t>Please Share:</a:t>
            </a:r>
          </a:p>
        </p:txBody>
      </p:sp>
      <p:sp>
        <p:nvSpPr>
          <p:cNvPr id="5" name="Footer Placeholder 4">
            <a:extLst>
              <a:ext uri="{FF2B5EF4-FFF2-40B4-BE49-F238E27FC236}">
                <a16:creationId xmlns:a16="http://schemas.microsoft.com/office/drawing/2014/main" id="{04636725-1A0C-7D3E-239C-1457B9D3F9E4}"/>
              </a:ext>
            </a:extLst>
          </p:cNvPr>
          <p:cNvSpPr>
            <a:spLocks noGrp="1"/>
          </p:cNvSpPr>
          <p:nvPr>
            <p:ph type="ftr" sz="quarter" idx="3"/>
          </p:nvPr>
        </p:nvSpPr>
        <p:spPr>
          <a:xfrm>
            <a:off x="533400" y="3505427"/>
            <a:ext cx="4114800" cy="1517559"/>
          </a:xfrm>
        </p:spPr>
        <p:txBody>
          <a:bodyPr/>
          <a:lstStyle/>
          <a:p>
            <a:pPr marL="285750" indent="-285750">
              <a:buFont typeface="Arial" panose="020B0604020202020204" pitchFamily="34" charset="0"/>
              <a:buChar char="•"/>
            </a:pPr>
            <a:r>
              <a:rPr lang="en-US" sz="2000">
                <a:latin typeface="Calibri"/>
                <a:cs typeface="Calibri"/>
              </a:rPr>
              <a:t>Name</a:t>
            </a:r>
            <a:endParaRPr lang="en-US" sz="2000"/>
          </a:p>
          <a:p>
            <a:pPr marL="285750" indent="-285750">
              <a:buFont typeface="Arial" panose="020B0604020202020204" pitchFamily="34" charset="0"/>
              <a:buChar char="•"/>
            </a:pPr>
            <a:r>
              <a:rPr lang="en-US" sz="2000">
                <a:latin typeface="Calibri"/>
                <a:cs typeface="Calibri"/>
              </a:rPr>
              <a:t>Due date or age of child</a:t>
            </a:r>
            <a:endParaRPr lang="en-US" sz="2000"/>
          </a:p>
          <a:p>
            <a:pPr marL="285750" indent="-285750">
              <a:buFont typeface="Arial" panose="020B0604020202020204" pitchFamily="34" charset="0"/>
              <a:buChar char="•"/>
            </a:pPr>
            <a:r>
              <a:rPr lang="en-US" sz="2000">
                <a:latin typeface="Calibri"/>
                <a:cs typeface="Calibri"/>
              </a:rPr>
              <a:t>The music, sound, or another item that helps you fall asleep</a:t>
            </a:r>
            <a:endParaRPr lang="en-US" sz="2000"/>
          </a:p>
        </p:txBody>
      </p:sp>
      <p:pic>
        <p:nvPicPr>
          <p:cNvPr id="13" name="Picture Placeholder 12" descr="A person holding a baby in a crib&#10;&#10;Description automatically generated">
            <a:extLst>
              <a:ext uri="{FF2B5EF4-FFF2-40B4-BE49-F238E27FC236}">
                <a16:creationId xmlns:a16="http://schemas.microsoft.com/office/drawing/2014/main" id="{C03B06EF-7219-268D-3FD0-0B54BAAD5A92}"/>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5038379" y="0"/>
            <a:ext cx="7152015" cy="6858000"/>
          </a:xfrm>
        </p:spPr>
      </p:pic>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50000"/>
              </a:lnSpc>
            </a:pPr>
            <a:r>
              <a:rPr lang="en-US" sz="2400">
                <a:effectLst/>
              </a:rPr>
              <a:t>Smoke from any type of cigar or cigarette, including e-cigarettes</a:t>
            </a:r>
            <a:r>
              <a:rPr lang="en-US" sz="2400"/>
              <a:t> or "vapes,"</a:t>
            </a:r>
            <a:r>
              <a:rPr lang="en-US" sz="2400">
                <a:effectLst/>
              </a:rPr>
              <a:t> contains many ingredients that are harmful to adults and young children.</a:t>
            </a:r>
            <a:r>
              <a:rPr lang="en-US" sz="2400"/>
              <a:t> </a:t>
            </a:r>
          </a:p>
        </p:txBody>
      </p:sp>
      <p:pic>
        <p:nvPicPr>
          <p:cNvPr id="6" name="Picture 5" descr="A person holding a pencil&#10;&#10;Description automatically generated">
            <a:extLst>
              <a:ext uri="{FF2B5EF4-FFF2-40B4-BE49-F238E27FC236}">
                <a16:creationId xmlns:a16="http://schemas.microsoft.com/office/drawing/2014/main" id="{307E4C82-4517-A618-5962-55B01A8CAD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4199" y="1131998"/>
            <a:ext cx="6330061" cy="4220041"/>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DC5855C4-CE18-4F50-0F05-5EE1CCCA3BB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42254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effectLst/>
                <a:uLnTx/>
                <a:uFillTx/>
                <a:latin typeface="Fira Sans" panose="020B0503050000020004" pitchFamily="34" charset="0"/>
                <a:ea typeface="+mj-ea"/>
                <a:cs typeface="+mj-cs"/>
              </a:rPr>
              <a:t>or</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4" action="ppaction://hlinksldjump"/>
              </a:rPr>
              <a:t>Fact</a:t>
            </a:r>
            <a:endParaRPr lang="en-US" b="1">
              <a:latin typeface="Fira Sans" panose="020B0503050000020004" pitchFamily="34" charset="0"/>
            </a:endParaRPr>
          </a:p>
        </p:txBody>
      </p:sp>
      <p:cxnSp>
        <p:nvCxnSpPr>
          <p:cNvPr id="6" name="Straight Arrow Connector 5">
            <a:extLst>
              <a:ext uri="{FF2B5EF4-FFF2-40B4-BE49-F238E27FC236}">
                <a16:creationId xmlns:a16="http://schemas.microsoft.com/office/drawing/2014/main" id="{F9E8F5FC-7C69-467B-A8DD-C371D0B040F5}"/>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22C7F46A-4451-60EC-8E90-F0331F36534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8125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208321" y="347708"/>
            <a:ext cx="4124795" cy="1325563"/>
          </a:xfrm>
        </p:spPr>
        <p:txBody>
          <a:bodyP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7138603" y="1537374"/>
            <a:ext cx="4264229" cy="3972778"/>
          </a:xfrm>
        </p:spPr>
        <p:txBody>
          <a:bodyPr vert="horz" lIns="0" tIns="0" rIns="0" bIns="0" rtlCol="0" anchor="t">
            <a:normAutofit/>
          </a:bodyPr>
          <a:lstStyle/>
          <a:p>
            <a:pPr marL="0" indent="0">
              <a:lnSpc>
                <a:spcPct val="150000"/>
              </a:lnSpc>
              <a:buNone/>
            </a:pPr>
            <a:r>
              <a:rPr lang="en-US" sz="2800">
                <a:effectLst/>
              </a:rPr>
              <a:t>Just because your baby is in a crib does not mean </a:t>
            </a:r>
            <a:r>
              <a:rPr lang="en-US" sz="2800"/>
              <a:t>the crib </a:t>
            </a:r>
            <a:r>
              <a:rPr lang="en-US" sz="2800">
                <a:effectLst/>
              </a:rPr>
              <a:t>is a safe sleep environment. There are things you can do to make sure your baby’s crib is safe.</a:t>
            </a:r>
            <a:r>
              <a:rPr lang="en-US" sz="2800"/>
              <a:t> </a:t>
            </a:r>
            <a:endParaRPr lang="en-US" sz="2800">
              <a:effectLst/>
            </a:endParaRPr>
          </a:p>
          <a:p>
            <a:pPr marL="0" indent="0">
              <a:lnSpc>
                <a:spcPct val="150000"/>
              </a:lnSpc>
              <a:buNone/>
            </a:pPr>
            <a:endParaRPr lang="en-US" sz="2800"/>
          </a:p>
        </p:txBody>
      </p:sp>
      <p:pic>
        <p:nvPicPr>
          <p:cNvPr id="6" name="Picture 5" descr="A crib in a room&#10;&#10;Description automatically generated">
            <a:extLst>
              <a:ext uri="{FF2B5EF4-FFF2-40B4-BE49-F238E27FC236}">
                <a16:creationId xmlns:a16="http://schemas.microsoft.com/office/drawing/2014/main" id="{3C1CF78B-E3CE-EB01-9F27-88FFF6CBA6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0633" y="1010489"/>
            <a:ext cx="5582626" cy="4168530"/>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36D6FCF4-4F1F-5245-096D-CF42743B67F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1138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8</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 can use a medical device or monitor to prevent my baby from dying unexpectedly in the crib.</a:t>
            </a:r>
          </a:p>
        </p:txBody>
      </p:sp>
      <p:sp>
        <p:nvSpPr>
          <p:cNvPr id="5" name="TextBox 4">
            <a:extLst>
              <a:ext uri="{FF2B5EF4-FFF2-40B4-BE49-F238E27FC236}">
                <a16:creationId xmlns:a16="http://schemas.microsoft.com/office/drawing/2014/main" id="{5DF09C4F-DC06-4CA7-B414-F0065CDFA1DF}"/>
              </a:ext>
            </a:extLst>
          </p:cNvPr>
          <p:cNvSpPr txBox="1"/>
          <p:nvPr/>
        </p:nvSpPr>
        <p:spPr>
          <a:xfrm>
            <a:off x="949694" y="2441251"/>
            <a:ext cx="5146305"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4" action="ppaction://hlinksldjump"/>
              </a:rPr>
              <a:t>Fact</a:t>
            </a:r>
            <a:endParaRPr lang="en-US" sz="3600" b="1">
              <a:latin typeface="Fira Sans" panose="020B0503050000020004" pitchFamily="34" charset="0"/>
            </a:endParaRPr>
          </a:p>
        </p:txBody>
      </p:sp>
      <p:cxnSp>
        <p:nvCxnSpPr>
          <p:cNvPr id="7" name="Straight Arrow Connector 6">
            <a:extLst>
              <a:ext uri="{FF2B5EF4-FFF2-40B4-BE49-F238E27FC236}">
                <a16:creationId xmlns:a16="http://schemas.microsoft.com/office/drawing/2014/main" id="{4709ADEF-97E3-42BD-AE42-E223C5BB0312}"/>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07227549-111C-647F-D89F-FD35681B9AB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0255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5188" y="1554048"/>
            <a:ext cx="4208694" cy="3972778"/>
          </a:xfrm>
        </p:spPr>
        <p:txBody>
          <a:bodyPr vert="horz" lIns="0" tIns="0" rIns="0" bIns="0" rtlCol="0" anchor="t">
            <a:normAutofit/>
          </a:body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A baby monitor on a glass table&#10;&#10;Description automatically generated">
            <a:extLst>
              <a:ext uri="{FF2B5EF4-FFF2-40B4-BE49-F238E27FC236}">
                <a16:creationId xmlns:a16="http://schemas.microsoft.com/office/drawing/2014/main" id="{61AEB559-69A0-07FE-4F57-4EC0DC6DC6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3554" y="1004155"/>
            <a:ext cx="6564086" cy="4376057"/>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03FAE730-8DE4-42F9-A835-0EC1995F8C7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75679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Babies can nap in car seats, swings, and other places if sleeping in a product that has not been recalled.</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3" action="ppaction://hlinksldjump"/>
              </a:rPr>
              <a:t>Myth</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effectLst/>
                <a:uLnTx/>
                <a:uFillTx/>
                <a:latin typeface="Fira Sans" panose="020B0503050000020004" pitchFamily="34" charset="0"/>
                <a:ea typeface="+mj-ea"/>
                <a:cs typeface="+mj-cs"/>
              </a:rPr>
              <a:t>or</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rPr>
              <a:t> </a:t>
            </a:r>
            <a:r>
              <a:rPr kumimoji="0" lang="en-US" sz="3600" b="1" i="0" u="none" strike="noStrike" kern="1200" cap="none" spc="0" normalizeH="0" baseline="0" noProof="0">
                <a:ln>
                  <a:noFill/>
                </a:ln>
                <a:solidFill>
                  <a:prstClr val="black"/>
                </a:solidFill>
                <a:effectLst/>
                <a:uLnTx/>
                <a:uFillTx/>
                <a:latin typeface="Fira Sans" panose="020B0503050000020004" pitchFamily="34" charset="0"/>
                <a:ea typeface="+mj-ea"/>
                <a:cs typeface="+mj-cs"/>
                <a:hlinkClick r:id="rId4" action="ppaction://hlinksldjump"/>
              </a:rPr>
              <a:t>Fact</a:t>
            </a:r>
            <a:endParaRPr lang="en-US" sz="3600" b="1">
              <a:latin typeface="Fira Sans" panose="020B0503050000020004" pitchFamily="34" charset="0"/>
            </a:endParaRPr>
          </a:p>
        </p:txBody>
      </p:sp>
      <p:cxnSp>
        <p:nvCxnSpPr>
          <p:cNvPr id="7" name="Straight Arrow Connector 6">
            <a:extLst>
              <a:ext uri="{FF2B5EF4-FFF2-40B4-BE49-F238E27FC236}">
                <a16:creationId xmlns:a16="http://schemas.microsoft.com/office/drawing/2014/main" id="{CC89CF99-FB07-49A1-AEF1-E036FB026132}"/>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Footer Placeholder 4">
            <a:extLst>
              <a:ext uri="{FF2B5EF4-FFF2-40B4-BE49-F238E27FC236}">
                <a16:creationId xmlns:a16="http://schemas.microsoft.com/office/drawing/2014/main" id="{9B3C3C04-CC51-895A-22B6-BC09A8F1A8B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581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364462"/>
            <a:ext cx="5971904" cy="1325563"/>
          </a:xfrm>
        </p:spPr>
        <p:txBody>
          <a:bodyP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88281" y="1690688"/>
            <a:ext cx="5665519" cy="3477287"/>
          </a:xfrm>
        </p:spPr>
        <p:txBody>
          <a:bodyPr vert="horz" lIns="0" tIns="0" rIns="0" bIns="0" rtlCol="0" anchor="t">
            <a:normAutofit/>
          </a:bodyPr>
          <a:lstStyle/>
          <a:p>
            <a:pPr marL="0" indent="0">
              <a:lnSpc>
                <a:spcPct val="150000"/>
              </a:lnSpc>
              <a:buNone/>
            </a:pPr>
            <a:r>
              <a:rPr lang="en-US" sz="2400">
                <a:effectLst/>
              </a:rPr>
              <a:t>Sitting devices, such as car seats, strollers, swings, infant carriers, and infant slings, are not recommended </a:t>
            </a:r>
            <a:r>
              <a:rPr lang="en-US"/>
              <a:t>as regular sleep surfaces. </a:t>
            </a:r>
          </a:p>
          <a:p>
            <a:pPr marL="0" indent="0">
              <a:lnSpc>
                <a:spcPct val="150000"/>
              </a:lnSpc>
              <a:buNone/>
            </a:pPr>
            <a:r>
              <a:rPr lang="en-US" sz="2400"/>
              <a:t>If your baby falls asleep in a sitting device, remove </a:t>
            </a:r>
            <a:r>
              <a:rPr lang="en-US"/>
              <a:t>your baby </a:t>
            </a:r>
            <a:r>
              <a:rPr lang="en-US" sz="2400"/>
              <a:t>and place </a:t>
            </a:r>
            <a:r>
              <a:rPr lang="en-US"/>
              <a:t>your baby </a:t>
            </a:r>
            <a:r>
              <a:rPr lang="en-US" sz="2400"/>
              <a:t>on a firm, flat, and level sleep surface.</a:t>
            </a:r>
            <a:endParaRPr lang="en-US" sz="2400">
              <a:cs typeface="Calibri"/>
            </a:endParaRPr>
          </a:p>
        </p:txBody>
      </p:sp>
      <p:sp>
        <p:nvSpPr>
          <p:cNvPr id="4" name="TextBox 3">
            <a:extLst>
              <a:ext uri="{FF2B5EF4-FFF2-40B4-BE49-F238E27FC236}">
                <a16:creationId xmlns:a16="http://schemas.microsoft.com/office/drawing/2014/main" id="{B3E04805-2A85-4C06-9D68-632CB41DCC46}"/>
              </a:ext>
            </a:extLst>
          </p:cNvPr>
          <p:cNvSpPr txBox="1"/>
          <p:nvPr/>
        </p:nvSpPr>
        <p:spPr>
          <a:xfrm>
            <a:off x="6096000" y="5712016"/>
            <a:ext cx="5257800" cy="738664"/>
          </a:xfrm>
          <a:prstGeom prst="rect">
            <a:avLst/>
          </a:prstGeom>
          <a:noFill/>
        </p:spPr>
        <p:txBody>
          <a:bodyPr wrap="square" rtlCol="0">
            <a:spAutoFit/>
          </a:bodyPr>
          <a:lstStyle/>
          <a:p>
            <a:r>
              <a:rPr lang="en-US" sz="1400"/>
              <a:t>The Consumer Product Safety Commission sets safety standards for</a:t>
            </a:r>
          </a:p>
          <a:p>
            <a:r>
              <a:rPr lang="en-US" sz="1400"/>
              <a:t>infant sleep surfaces such as a mattress, and sleep spaces like a crib.</a:t>
            </a:r>
          </a:p>
          <a:p>
            <a:r>
              <a:rPr lang="en-US" sz="1400"/>
              <a:t>www.cpsc.gov/SafeSleep</a:t>
            </a:r>
          </a:p>
        </p:txBody>
      </p:sp>
      <p:pic>
        <p:nvPicPr>
          <p:cNvPr id="6" name="Picture 5" descr="A person sitting in a car seat with a baby&#10;&#10;Description automatically generated">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9465" y="1112632"/>
            <a:ext cx="4673535" cy="4608265"/>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7B58282C-100C-632F-6BDA-05A5680BE71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7283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764485"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Tree>
    <p:extLst>
      <p:ext uri="{BB962C8B-B14F-4D97-AF65-F5344CB8AC3E}">
        <p14:creationId xmlns:p14="http://schemas.microsoft.com/office/powerpoint/2010/main" val="191920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a:solidFill>
                  <a:schemeClr val="bg1"/>
                </a:solidFill>
              </a:rPr>
              <a:t>Question 2</a:t>
            </a:r>
          </a:p>
        </p:txBody>
      </p:sp>
    </p:spTree>
    <p:extLst>
      <p:ext uri="{BB962C8B-B14F-4D97-AF65-F5344CB8AC3E}">
        <p14:creationId xmlns:p14="http://schemas.microsoft.com/office/powerpoint/2010/main" val="146111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t>Return to question 1</a:t>
              </a:r>
            </a:p>
          </p:txBody>
        </p:sp>
      </p:grpSp>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a:solidFill>
                  <a:schemeClr val="bg1"/>
                </a:solidFill>
              </a:rPr>
              <a:t>Question 3</a:t>
            </a:r>
          </a:p>
        </p:txBody>
      </p:sp>
    </p:spTree>
    <p:extLst>
      <p:ext uri="{BB962C8B-B14F-4D97-AF65-F5344CB8AC3E}">
        <p14:creationId xmlns:p14="http://schemas.microsoft.com/office/powerpoint/2010/main" val="159049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Class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a:bodyPr>
          <a:lstStyle/>
          <a:p>
            <a:pPr>
              <a:lnSpc>
                <a:spcPct val="150000"/>
              </a:lnSpc>
            </a:pPr>
            <a:r>
              <a:rPr lang="en-US" sz="2400">
                <a:effectLst/>
                <a:latin typeface="Segoe UI"/>
                <a:cs typeface="Segoe UI"/>
              </a:rPr>
              <a:t>Learn actions you can take to keep your baby safe during sleep</a:t>
            </a:r>
            <a:endParaRPr lang="en-US">
              <a:latin typeface="Segoe UI"/>
              <a:cs typeface="Segoe UI"/>
            </a:endParaRPr>
          </a:p>
          <a:p>
            <a:pPr>
              <a:lnSpc>
                <a:spcPct val="150000"/>
              </a:lnSpc>
            </a:pPr>
            <a:r>
              <a:rPr lang="en-US" sz="2400">
                <a:effectLst/>
                <a:latin typeface="Segoe UI"/>
                <a:cs typeface="Segoe UI"/>
              </a:rPr>
              <a:t>Spot myths about infant sleep</a:t>
            </a:r>
            <a:endParaRPr lang="en-US">
              <a:latin typeface="Segoe UI"/>
              <a:cs typeface="Segoe UI"/>
            </a:endParaRPr>
          </a:p>
          <a:p>
            <a:pPr>
              <a:lnSpc>
                <a:spcPct val="150000"/>
              </a:lnSpc>
            </a:pPr>
            <a:r>
              <a:rPr lang="en-US" sz="2400">
                <a:effectLst/>
                <a:latin typeface="Segoe UI"/>
                <a:cs typeface="Segoe UI"/>
              </a:rPr>
              <a:t>Create a safe sleep plan to share with others who may care for your baby</a:t>
            </a:r>
            <a:endParaRPr lang="en-US">
              <a:latin typeface="Segoe UI"/>
              <a:cs typeface="Segoe UI"/>
            </a:endParaRPr>
          </a:p>
          <a:p>
            <a:pPr>
              <a:lnSpc>
                <a:spcPct val="150000"/>
              </a:lnSpc>
            </a:pPr>
            <a:r>
              <a:rPr lang="en-US" sz="2400">
                <a:effectLst/>
                <a:latin typeface="Segoe UI"/>
                <a:cs typeface="Segoe UI"/>
              </a:rPr>
              <a:t>Identify people or groups in your community who can help you stick to your safe sleep plan</a:t>
            </a:r>
            <a:endParaRPr lang="en-US" sz="2800">
              <a:effectLst/>
              <a:latin typeface="Segoe UI"/>
              <a:cs typeface="Segoe UI"/>
            </a:endParaRPr>
          </a:p>
        </p:txBody>
      </p:sp>
      <p:sp>
        <p:nvSpPr>
          <p:cNvPr id="4" name="Footer Placeholder 3">
            <a:extLst>
              <a:ext uri="{FF2B5EF4-FFF2-40B4-BE49-F238E27FC236}">
                <a16:creationId xmlns:a16="http://schemas.microsoft.com/office/drawing/2014/main" id="{7A154852-2AB8-0A0C-8B02-065406581688}"/>
              </a:ext>
            </a:extLst>
          </p:cNvPr>
          <p:cNvSpPr>
            <a:spLocks noGrp="1"/>
          </p:cNvSpPr>
          <p:nvPr>
            <p:ph type="ftr" sz="quarter" idx="3"/>
          </p:nvPr>
        </p:nvSpPr>
        <p:spPr/>
        <p:txBody>
          <a:bodyPr/>
          <a:lstStyle/>
          <a:p>
            <a:r>
              <a:rPr lang="en-US" b="0" i="1" spc="0">
                <a:latin typeface="Fira Sans Medium" panose="020B0603050000020004" pitchFamily="34" charset="0"/>
              </a:rPr>
              <a:t>Let’s Talk - </a:t>
            </a:r>
            <a:r>
              <a:rPr lang="en-US" spc="0">
                <a:latin typeface="Fira Sans Light" panose="020B0403050000020004" pitchFamily="34" charset="0"/>
              </a:rPr>
              <a:t>Safe Infant Sleep</a:t>
            </a:r>
            <a:endParaRPr lang="en-US" b="0" i="1" spc="0">
              <a:latin typeface="Fira Sans Medium" panose="020B0603050000020004" pitchFamily="34" charset="0"/>
            </a:endParaRPr>
          </a:p>
        </p:txBody>
      </p:sp>
    </p:spTree>
    <p:extLst>
      <p:ext uri="{BB962C8B-B14F-4D97-AF65-F5344CB8AC3E}">
        <p14:creationId xmlns:p14="http://schemas.microsoft.com/office/powerpoint/2010/main" val="50396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a:solidFill>
                  <a:schemeClr val="bg1"/>
                </a:solidFill>
              </a:rPr>
              <a:t>Question 4</a:t>
            </a:r>
          </a:p>
        </p:txBody>
      </p:sp>
    </p:spTree>
    <p:extLst>
      <p:ext uri="{BB962C8B-B14F-4D97-AF65-F5344CB8AC3E}">
        <p14:creationId xmlns:p14="http://schemas.microsoft.com/office/powerpoint/2010/main" val="282828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a:solidFill>
                  <a:schemeClr val="bg1"/>
                </a:solidFill>
              </a:rPr>
              <a:t>Question 5</a:t>
            </a:r>
          </a:p>
        </p:txBody>
      </p:sp>
    </p:spTree>
    <p:extLst>
      <p:ext uri="{BB962C8B-B14F-4D97-AF65-F5344CB8AC3E}">
        <p14:creationId xmlns:p14="http://schemas.microsoft.com/office/powerpoint/2010/main" val="8576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a:solidFill>
                  <a:schemeClr val="bg1"/>
                </a:solidFill>
              </a:rPr>
              <a:t>Question 6</a:t>
            </a:r>
          </a:p>
        </p:txBody>
      </p:sp>
    </p:spTree>
    <p:extLst>
      <p:ext uri="{BB962C8B-B14F-4D97-AF65-F5344CB8AC3E}">
        <p14:creationId xmlns:p14="http://schemas.microsoft.com/office/powerpoint/2010/main" val="380529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2" action="ppaction://hlinksldjump"/>
                </a:rPr>
                <a:t>Return to question 7</a:t>
              </a:r>
              <a:endParaRPr lang="en-US" sz="1600"/>
            </a:p>
          </p:txBody>
        </p:sp>
      </p:grpSp>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a:solidFill>
                  <a:schemeClr val="bg1"/>
                </a:solidFill>
              </a:rPr>
              <a:t>Question 7</a:t>
            </a:r>
          </a:p>
        </p:txBody>
      </p:sp>
    </p:spTree>
    <p:extLst>
      <p:ext uri="{BB962C8B-B14F-4D97-AF65-F5344CB8AC3E}">
        <p14:creationId xmlns:p14="http://schemas.microsoft.com/office/powerpoint/2010/main" val="41407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8</a:t>
              </a:r>
              <a:endParaRPr lang="en-US" sz="1600"/>
            </a:p>
          </p:txBody>
        </p:sp>
      </p:grpSp>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a:solidFill>
                  <a:schemeClr val="bg1"/>
                </a:solidFill>
              </a:rPr>
              <a:t>Question 8</a:t>
            </a:r>
          </a:p>
        </p:txBody>
      </p:sp>
    </p:spTree>
    <p:extLst>
      <p:ext uri="{BB962C8B-B14F-4D97-AF65-F5344CB8AC3E}">
        <p14:creationId xmlns:p14="http://schemas.microsoft.com/office/powerpoint/2010/main" val="286757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a:solidFill>
                  <a:schemeClr val="bg1"/>
                </a:solidFill>
              </a:rPr>
              <a:t>Question 9</a:t>
            </a:r>
          </a:p>
        </p:txBody>
      </p:sp>
    </p:spTree>
    <p:extLst>
      <p:ext uri="{BB962C8B-B14F-4D97-AF65-F5344CB8AC3E}">
        <p14:creationId xmlns:p14="http://schemas.microsoft.com/office/powerpoint/2010/main" val="334202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sz="4000">
                <a:effectLst/>
                <a:latin typeface="Segoe UI"/>
                <a:cs typeface="Segoe UI"/>
              </a:rPr>
              <a:t>What Can I Do </a:t>
            </a:r>
            <a:r>
              <a:rPr lang="en-US">
                <a:latin typeface="Segoe UI"/>
                <a:cs typeface="Segoe UI"/>
              </a:rPr>
              <a:t>To</a:t>
            </a:r>
            <a:r>
              <a:rPr lang="en-US" sz="4000">
                <a:effectLst/>
                <a:latin typeface="Segoe UI"/>
                <a:cs typeface="Segoe UI"/>
              </a:rPr>
              <a:t> </a:t>
            </a:r>
            <a:r>
              <a:rPr lang="en-US">
                <a:latin typeface="Segoe UI"/>
                <a:cs typeface="Segoe UI"/>
              </a:rPr>
              <a:t>H</a:t>
            </a:r>
            <a:r>
              <a:rPr lang="en-US" sz="4000">
                <a:effectLst/>
                <a:latin typeface="Segoe UI"/>
                <a:cs typeface="Segoe UI"/>
              </a:rPr>
              <a:t>elp </a:t>
            </a:r>
            <a:r>
              <a:rPr lang="en-US">
                <a:latin typeface="Segoe UI"/>
                <a:cs typeface="Segoe UI"/>
              </a:rPr>
              <a:t>K</a:t>
            </a:r>
            <a:r>
              <a:rPr lang="en-US" sz="4000">
                <a:effectLst/>
                <a:latin typeface="Segoe UI"/>
                <a:cs typeface="Segoe UI"/>
              </a:rPr>
              <a:t>eep </a:t>
            </a:r>
            <a:r>
              <a:rPr lang="en-US">
                <a:latin typeface="Segoe UI"/>
                <a:cs typeface="Segoe UI"/>
              </a:rPr>
              <a:t>M</a:t>
            </a:r>
            <a:r>
              <a:rPr lang="en-US" sz="4000">
                <a:effectLst/>
                <a:latin typeface="Segoe UI"/>
                <a:cs typeface="Segoe UI"/>
              </a:rPr>
              <a:t>y </a:t>
            </a:r>
            <a:r>
              <a:rPr lang="en-US">
                <a:latin typeface="Segoe UI"/>
                <a:cs typeface="Segoe UI"/>
              </a:rPr>
              <a:t>B</a:t>
            </a:r>
            <a:r>
              <a:rPr lang="en-US" sz="4000">
                <a:effectLst/>
                <a:latin typeface="Segoe UI"/>
                <a:cs typeface="Segoe UI"/>
              </a:rPr>
              <a:t>aby </a:t>
            </a:r>
            <a:r>
              <a:rPr lang="en-US">
                <a:latin typeface="Segoe UI"/>
                <a:cs typeface="Segoe UI"/>
              </a:rPr>
              <a:t>S</a:t>
            </a:r>
            <a:r>
              <a:rPr lang="en-US" sz="4000">
                <a:effectLst/>
                <a:latin typeface="Segoe UI"/>
                <a:cs typeface="Segoe UI"/>
              </a:rPr>
              <a:t>afe During Sleep?</a:t>
            </a:r>
            <a:endParaRPr lang="en-US">
              <a:latin typeface="Segoe UI"/>
              <a:cs typeface="Segoe UI"/>
            </a:endParaRPr>
          </a:p>
        </p:txBody>
      </p:sp>
      <p:graphicFrame>
        <p:nvGraphicFramePr>
          <p:cNvPr id="14" name="Content Placeholder 10">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106395908"/>
              </p:ext>
            </p:extLst>
          </p:nvPr>
        </p:nvGraphicFramePr>
        <p:xfrm>
          <a:off x="838200" y="1583578"/>
          <a:ext cx="105156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382B5BF1-3054-1247-F28E-9743579C92B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278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34369" y="171277"/>
            <a:ext cx="4236508" cy="1325563"/>
          </a:xfrm>
        </p:spPr>
        <p:txBody>
          <a:bodyPr anchor="ctr">
            <a:normAutofit/>
          </a:bodyPr>
          <a:lstStyle/>
          <a:p>
            <a:r>
              <a:rPr lang="en-US"/>
              <a:t>Back to Sleep for Every Sleep</a:t>
            </a:r>
          </a:p>
        </p:txBody>
      </p:sp>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364382" y="1929161"/>
            <a:ext cx="5731618" cy="3684588"/>
          </a:xfrm>
        </p:spPr>
        <p:txBody>
          <a:bodyPr vert="horz" lIns="0" tIns="0" rIns="0" bIns="0" rtlCol="0" anchor="t">
            <a:normAutofit fontScale="92500"/>
          </a:bodyPr>
          <a:lstStyle/>
          <a:p>
            <a:pPr>
              <a:spcBef>
                <a:spcPts val="2400"/>
              </a:spcBef>
            </a:pPr>
            <a:r>
              <a:rPr lang="en-US"/>
              <a:t>Back sleeping is safest for your baby.</a:t>
            </a:r>
            <a:endParaRPr lang="en-US">
              <a:cs typeface="Calibri" panose="020F0502020204030204"/>
            </a:endParaRPr>
          </a:p>
          <a:p>
            <a:pPr>
              <a:spcBef>
                <a:spcPts val="2400"/>
              </a:spcBef>
            </a:pPr>
            <a:r>
              <a:rPr lang="en-US">
                <a:cs typeface="Calibri" panose="020F0502020204030204"/>
              </a:rPr>
              <a:t>Babies should be placed on their backs to sleep for every sleep, including naps.</a:t>
            </a:r>
          </a:p>
          <a:p>
            <a:pPr>
              <a:spcBef>
                <a:spcPts val="2400"/>
              </a:spcBef>
            </a:pPr>
            <a:r>
              <a:rPr lang="en-US"/>
              <a:t>Babies who are placed to sleep on their tummies have a much higher risk of unexpected death, especially if they usually sleep on their backs.</a:t>
            </a:r>
            <a:endParaRPr lang="en-US">
              <a:cs typeface="Calibri"/>
            </a:endParaRPr>
          </a:p>
          <a:p>
            <a:pPr>
              <a:spcBef>
                <a:spcPts val="2400"/>
              </a:spcBef>
            </a:pPr>
            <a:r>
              <a:rPr lang="en-US"/>
              <a:t>Parents: Remember to share this information with everyone who cares for your baby.</a:t>
            </a:r>
            <a:endParaRPr lang="en-US">
              <a:cs typeface="Calibri"/>
            </a:endParaRPr>
          </a:p>
          <a:p>
            <a:pPr>
              <a:spcBef>
                <a:spcPts val="2400"/>
              </a:spcBef>
            </a:pPr>
            <a:endParaRPr lang="en-US"/>
          </a:p>
        </p:txBody>
      </p:sp>
      <p:cxnSp>
        <p:nvCxnSpPr>
          <p:cNvPr id="7" name="Straight Arrow Connector 6">
            <a:extLst>
              <a:ext uri="{FF2B5EF4-FFF2-40B4-BE49-F238E27FC236}">
                <a16:creationId xmlns:a16="http://schemas.microsoft.com/office/drawing/2014/main" id="{3C52F844-2CF8-42BF-A199-2F9F78D57FB7}"/>
              </a:ext>
            </a:extLst>
          </p:cNvPr>
          <p:cNvCxnSpPr>
            <a:cxnSpLocks/>
          </p:cNvCxnSpPr>
          <p:nvPr/>
        </p:nvCxnSpPr>
        <p:spPr>
          <a:xfrm>
            <a:off x="0" y="1647117"/>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D1DFBE19-ECF0-4EF3-AD03-C3F1B6AF2A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381" y="365125"/>
            <a:ext cx="947638" cy="937869"/>
          </a:xfrm>
          <a:prstGeom prst="rect">
            <a:avLst/>
          </a:prstGeom>
        </p:spPr>
      </p:pic>
      <p:sp>
        <p:nvSpPr>
          <p:cNvPr id="4" name="Footer Placeholder 4">
            <a:extLst>
              <a:ext uri="{FF2B5EF4-FFF2-40B4-BE49-F238E27FC236}">
                <a16:creationId xmlns:a16="http://schemas.microsoft.com/office/drawing/2014/main" id="{B363F3C8-47D2-15F7-056C-DE06EA6C8E2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0" name="Picture 9" descr="A person holding a baby&#10;&#10;Description automatically generated">
            <a:extLst>
              <a:ext uri="{FF2B5EF4-FFF2-40B4-BE49-F238E27FC236}">
                <a16:creationId xmlns:a16="http://schemas.microsoft.com/office/drawing/2014/main" id="{B3DC1478-4605-0159-334E-29CCCE7494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88754" y="0"/>
            <a:ext cx="5603246" cy="6858000"/>
          </a:xfrm>
          <a:prstGeom prst="rect">
            <a:avLst/>
          </a:prstGeom>
        </p:spPr>
      </p:pic>
    </p:spTree>
    <p:extLst>
      <p:ext uri="{BB962C8B-B14F-4D97-AF65-F5344CB8AC3E}">
        <p14:creationId xmlns:p14="http://schemas.microsoft.com/office/powerpoint/2010/main" val="8916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490133" y="-18516"/>
            <a:ext cx="3281892" cy="1600200"/>
          </a:xfrm>
        </p:spPr>
        <p:txBody>
          <a:bodyPr anchor="ctr">
            <a:normAutofit/>
          </a:bodyPr>
          <a:lstStyle/>
          <a:p>
            <a:r>
              <a:rPr lang="en-US" sz="3200"/>
              <a:t>Keep Your Baby’s Crib Safe</a:t>
            </a:r>
          </a:p>
        </p:txBody>
      </p:sp>
      <p:pic>
        <p:nvPicPr>
          <p:cNvPr id="6" name="Picture 5" descr="A person holding a toy in a crib&#10;&#10;Description automatically generated">
            <a:extLst>
              <a:ext uri="{FF2B5EF4-FFF2-40B4-BE49-F238E27FC236}">
                <a16:creationId xmlns:a16="http://schemas.microsoft.com/office/drawing/2014/main" id="{A4200B26-5113-4C70-81E4-548ACB458ED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183188" y="987426"/>
            <a:ext cx="6172199" cy="4873624"/>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280800" y="1869020"/>
            <a:ext cx="4679373" cy="4302920"/>
          </a:xfrm>
        </p:spPr>
        <p:txBody>
          <a:bodyPr vert="horz" lIns="0" tIns="0" rIns="0" bIns="0" rtlCol="0" anchor="t">
            <a:noAutofit/>
          </a:bodyPr>
          <a:lstStyle/>
          <a:p>
            <a:pPr marL="342900" indent="-342900">
              <a:lnSpc>
                <a:spcPct val="100000"/>
              </a:lnSpc>
              <a:spcBef>
                <a:spcPts val="600"/>
              </a:spcBef>
              <a:buFont typeface="Arial" panose="020B0604020202020204" pitchFamily="34" charset="0"/>
              <a:buChar char="•"/>
            </a:pPr>
            <a:r>
              <a:rPr lang="en-US" sz="2200"/>
              <a:t>Make sure sleep surface is firm, flat, and level (not inclined) and covered only with a fitted sheet.</a:t>
            </a:r>
          </a:p>
          <a:p>
            <a:pPr marL="342900" indent="-342900">
              <a:lnSpc>
                <a:spcPct val="100000"/>
              </a:lnSpc>
              <a:spcBef>
                <a:spcPts val="600"/>
              </a:spcBef>
              <a:buFont typeface="Arial" panose="020B0604020202020204" pitchFamily="34" charset="0"/>
              <a:buChar char="•"/>
            </a:pPr>
            <a:r>
              <a:rPr lang="en-US" sz="2200"/>
              <a:t>Take toys, stuffed animals, bumper pads, blankets, and other objects out of the crib.</a:t>
            </a:r>
            <a:endParaRPr lang="en-US" sz="2200">
              <a:cs typeface="Calibri"/>
            </a:endParaRPr>
          </a:p>
          <a:p>
            <a:pPr marL="342900" indent="-342900">
              <a:lnSpc>
                <a:spcPct val="100000"/>
              </a:lnSpc>
              <a:spcBef>
                <a:spcPts val="600"/>
              </a:spcBef>
              <a:buFont typeface="Arial" panose="020B0604020202020204" pitchFamily="34" charset="0"/>
              <a:buChar char="•"/>
            </a:pPr>
            <a:r>
              <a:rPr lang="en-US" sz="2200"/>
              <a:t>Do not use wedges or positioning devices.</a:t>
            </a:r>
            <a:endParaRPr lang="en-US" sz="2200">
              <a:cs typeface="Calibri"/>
            </a:endParaRPr>
          </a:p>
          <a:p>
            <a:pPr marL="342900" indent="-342900">
              <a:lnSpc>
                <a:spcPct val="100000"/>
              </a:lnSpc>
              <a:spcBef>
                <a:spcPts val="600"/>
              </a:spcBef>
              <a:buFont typeface="Arial" panose="020B0604020202020204" pitchFamily="34" charset="0"/>
              <a:buChar char="•"/>
            </a:pPr>
            <a:r>
              <a:rPr lang="en-US" sz="2200"/>
              <a:t>Do not use crib bumpers.</a:t>
            </a:r>
            <a:endParaRPr lang="en-US" sz="2200">
              <a:cs typeface="Calibri"/>
            </a:endParaRPr>
          </a:p>
          <a:p>
            <a:pPr marL="342900" indent="-342900">
              <a:lnSpc>
                <a:spcPct val="100000"/>
              </a:lnSpc>
              <a:spcBef>
                <a:spcPts val="600"/>
              </a:spcBef>
              <a:buFont typeface="Arial" panose="020B0604020202020204" pitchFamily="34" charset="0"/>
              <a:buChar char="•"/>
            </a:pPr>
            <a:r>
              <a:rPr lang="en-US" sz="2200"/>
              <a:t>Only put one baby per crib; do not let baby share a crib with siblings or animals.</a:t>
            </a:r>
            <a:endParaRPr lang="en-US" sz="2200">
              <a:cs typeface="Calibri"/>
            </a:endParaRPr>
          </a:p>
          <a:p>
            <a:pPr>
              <a:spcBef>
                <a:spcPts val="1200"/>
              </a:spcBef>
            </a:pPr>
            <a:endParaRPr lang="en-US" sz="2200"/>
          </a:p>
        </p:txBody>
      </p:sp>
      <p:cxnSp>
        <p:nvCxnSpPr>
          <p:cNvPr id="7" name="Straight Arrow Connector 6">
            <a:extLst>
              <a:ext uri="{FF2B5EF4-FFF2-40B4-BE49-F238E27FC236}">
                <a16:creationId xmlns:a16="http://schemas.microsoft.com/office/drawing/2014/main" id="{D61D6B96-EE38-4B9D-A404-DFABE116682F}"/>
              </a:ext>
            </a:extLst>
          </p:cNvPr>
          <p:cNvCxnSpPr>
            <a:cxnSpLocks/>
          </p:cNvCxnSpPr>
          <p:nvPr/>
        </p:nvCxnSpPr>
        <p:spPr>
          <a:xfrm>
            <a:off x="0" y="1547107"/>
            <a:ext cx="518318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425" y="303397"/>
            <a:ext cx="956374" cy="956374"/>
          </a:xfrm>
          <a:prstGeom prst="rect">
            <a:avLst/>
          </a:prstGeom>
        </p:spPr>
      </p:pic>
      <p:sp>
        <p:nvSpPr>
          <p:cNvPr id="4" name="Footer Placeholder 4">
            <a:extLst>
              <a:ext uri="{FF2B5EF4-FFF2-40B4-BE49-F238E27FC236}">
                <a16:creationId xmlns:a16="http://schemas.microsoft.com/office/drawing/2014/main" id="{C905D9AC-2E04-620C-5D91-A45AD948A89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54261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69156" y="296514"/>
            <a:ext cx="3486938" cy="1594736"/>
          </a:xfrm>
        </p:spPr>
        <p:txBody>
          <a:bodyPr anchor="ctr">
            <a:normAutofit/>
          </a:bodyPr>
          <a:lstStyle/>
          <a:p>
            <a:r>
              <a:rPr lang="en-US" sz="3200">
                <a:effectLst/>
                <a:latin typeface="Segoe UI" panose="020B0502040204020203" pitchFamily="34" charset="0"/>
              </a:rPr>
              <a:t>Feed Your </a:t>
            </a:r>
            <a:r>
              <a:rPr lang="en-US" sz="3200">
                <a:latin typeface="Segoe UI" panose="020B0502040204020203" pitchFamily="34" charset="0"/>
              </a:rPr>
              <a:t>B</a:t>
            </a:r>
            <a:r>
              <a:rPr lang="en-US" sz="3200">
                <a:effectLst/>
                <a:latin typeface="Segoe UI" panose="020B0502040204020203" pitchFamily="34" charset="0"/>
              </a:rPr>
              <a:t>aby </a:t>
            </a:r>
            <a:r>
              <a:rPr lang="en-US" sz="3200">
                <a:latin typeface="Segoe UI" panose="020B0502040204020203" pitchFamily="34" charset="0"/>
              </a:rPr>
              <a:t>H</a:t>
            </a:r>
            <a:r>
              <a:rPr lang="en-US" sz="3200">
                <a:effectLst/>
                <a:latin typeface="Segoe UI" panose="020B0502040204020203" pitchFamily="34" charset="0"/>
              </a:rPr>
              <a:t>uman </a:t>
            </a:r>
            <a:r>
              <a:rPr lang="en-US" sz="3200">
                <a:latin typeface="Segoe UI" panose="020B0502040204020203" pitchFamily="34" charset="0"/>
              </a:rPr>
              <a:t>M</a:t>
            </a:r>
            <a:r>
              <a:rPr lang="en-US" sz="3200">
                <a:effectLst/>
                <a:latin typeface="Segoe UI" panose="020B0502040204020203" pitchFamily="34" charset="0"/>
              </a:rPr>
              <a:t>ilk, </a:t>
            </a:r>
            <a:r>
              <a:rPr lang="en-US" sz="3200">
                <a:latin typeface="Segoe UI" panose="020B0502040204020203" pitchFamily="34" charset="0"/>
              </a:rPr>
              <a:t>L</a:t>
            </a:r>
            <a:r>
              <a:rPr lang="en-US" sz="3200">
                <a:effectLst/>
                <a:latin typeface="Segoe UI" panose="020B0502040204020203" pitchFamily="34" charset="0"/>
              </a:rPr>
              <a:t>ike by Breastfeeding</a:t>
            </a:r>
            <a:endParaRPr lang="en-US" sz="3200"/>
          </a:p>
        </p:txBody>
      </p:sp>
      <p:pic>
        <p:nvPicPr>
          <p:cNvPr id="6" name="Picture 5" descr="A person breastfeeding a baby&#10;&#10;Description automatically generated">
            <a:extLst>
              <a:ext uri="{FF2B5EF4-FFF2-40B4-BE49-F238E27FC236}">
                <a16:creationId xmlns:a16="http://schemas.microsoft.com/office/drawing/2014/main" id="{9DD3F29B-7145-4CED-8212-7CE4DBFFFEF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16665" y="981961"/>
            <a:ext cx="6172200" cy="4873625"/>
          </a:xfrm>
          <a:prstGeom prst="rect">
            <a:avLst/>
          </a:prstGeom>
          <a:noFill/>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336354" y="2212622"/>
            <a:ext cx="4435671" cy="3656366"/>
          </a:xfrm>
        </p:spPr>
        <p:txBody>
          <a:bodyPr vert="horz" lIns="0" tIns="0" rIns="0" bIns="0" rtlCol="0" anchor="t">
            <a:normAutofit/>
          </a:bodyPr>
          <a:lstStyle/>
          <a:p>
            <a:pPr marL="342900" indent="-342900">
              <a:spcBef>
                <a:spcPts val="2400"/>
              </a:spcBef>
              <a:buFont typeface="Arial" panose="020B0604020202020204" pitchFamily="34" charset="0"/>
              <a:buChar char="•"/>
            </a:pPr>
            <a:r>
              <a:rPr lang="en-US" sz="2200"/>
              <a:t>Babies who breastfeed are less likely to die of SIDS.</a:t>
            </a:r>
          </a:p>
          <a:p>
            <a:pPr marL="342900" indent="-342900">
              <a:spcBef>
                <a:spcPts val="2400"/>
              </a:spcBef>
              <a:buFont typeface="Arial" panose="020B0604020202020204" pitchFamily="34" charset="0"/>
              <a:buChar char="•"/>
            </a:pPr>
            <a:r>
              <a:rPr lang="en-US" sz="2200"/>
              <a:t>Breastfeeding lowers your baby’s risk of SIDS, especially breastfeeding exclusively (breast milk only for the first six months).</a:t>
            </a:r>
            <a:endParaRPr lang="en-US" sz="2200">
              <a:cs typeface="Calibri"/>
            </a:endParaRPr>
          </a:p>
          <a:p>
            <a:pPr marL="342900" indent="-342900">
              <a:spcBef>
                <a:spcPts val="2400"/>
              </a:spcBef>
              <a:buFont typeface="Arial" panose="020B0604020202020204" pitchFamily="34" charset="0"/>
              <a:buChar char="•"/>
            </a:pPr>
            <a:r>
              <a:rPr lang="en-US" sz="2200"/>
              <a:t>The longer and more exclusively a baby is breastfed, the lower the baby's risk of dying from SIDS.</a:t>
            </a:r>
            <a:endParaRPr lang="en-US" sz="2200">
              <a:cs typeface="Calibri"/>
            </a:endParaRPr>
          </a:p>
        </p:txBody>
      </p:sp>
      <p:sp>
        <p:nvSpPr>
          <p:cNvPr id="4" name="Slide Number Placeholder 3" hidden="1">
            <a:extLst>
              <a:ext uri="{FF2B5EF4-FFF2-40B4-BE49-F238E27FC236}">
                <a16:creationId xmlns:a16="http://schemas.microsoft.com/office/drawing/2014/main" id="{D05802D5-D00E-4FCE-85FE-66667F729628}"/>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39</a:t>
            </a:fld>
            <a:endParaRPr lang="en-US"/>
          </a:p>
        </p:txBody>
      </p:sp>
      <p:cxnSp>
        <p:nvCxnSpPr>
          <p:cNvPr id="8" name="Straight Arrow Connector 7">
            <a:extLst>
              <a:ext uri="{FF2B5EF4-FFF2-40B4-BE49-F238E27FC236}">
                <a16:creationId xmlns:a16="http://schemas.microsoft.com/office/drawing/2014/main" id="{DD779BB9-DA1B-485D-AE86-FB00FC5D1724}"/>
              </a:ext>
            </a:extLst>
          </p:cNvPr>
          <p:cNvCxnSpPr>
            <a:cxnSpLocks/>
          </p:cNvCxnSpPr>
          <p:nvPr/>
        </p:nvCxnSpPr>
        <p:spPr>
          <a:xfrm>
            <a:off x="0" y="2051936"/>
            <a:ext cx="5183188" cy="546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884CBC78-FDF2-477F-9B75-60F22EC6ED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54" y="574374"/>
            <a:ext cx="1000515" cy="990200"/>
          </a:xfrm>
          <a:prstGeom prst="rect">
            <a:avLst/>
          </a:prstGeom>
        </p:spPr>
      </p:pic>
      <p:sp>
        <p:nvSpPr>
          <p:cNvPr id="5" name="Footer Placeholder 4">
            <a:extLst>
              <a:ext uri="{FF2B5EF4-FFF2-40B4-BE49-F238E27FC236}">
                <a16:creationId xmlns:a16="http://schemas.microsoft.com/office/drawing/2014/main" id="{E572830A-961E-27FC-BC69-88BF8C08B51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7193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a:xfrm>
            <a:off x="522514" y="4680270"/>
            <a:ext cx="11136086" cy="810305"/>
          </a:xfrm>
        </p:spPr>
        <p:txBody>
          <a:bodyPr anchor="ctr">
            <a:normAutofit/>
          </a:bodyPr>
          <a:lstStyle/>
          <a:p>
            <a:r>
              <a:rPr lang="en-US"/>
              <a:t>What Do We Know About Safe Infant Sleep?</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a:xfrm>
            <a:off x="522514" y="5580851"/>
            <a:ext cx="11136086" cy="363667"/>
          </a:xfrm>
        </p:spPr>
        <p:txBody>
          <a:bodyPr anchor="ctr">
            <a:normAutofit/>
          </a:bodyPr>
          <a:lstStyle/>
          <a:p>
            <a:r>
              <a:rPr lang="en-US"/>
              <a:t>What Will We Learn?</a:t>
            </a:r>
          </a:p>
        </p:txBody>
      </p:sp>
      <p:pic>
        <p:nvPicPr>
          <p:cNvPr id="7" name="Picture Placeholder 6" descr="A baby sleeping in a crib&#10;&#10;Description automatically generated">
            <a:extLst>
              <a:ext uri="{FF2B5EF4-FFF2-40B4-BE49-F238E27FC236}">
                <a16:creationId xmlns:a16="http://schemas.microsoft.com/office/drawing/2014/main" id="{D517DA85-C871-667E-E8B7-3772F126BA8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20" y="10"/>
            <a:ext cx="12191981" cy="4458600"/>
          </a:xfrm>
          <a:noFill/>
        </p:spPr>
      </p:pic>
      <p:sp>
        <p:nvSpPr>
          <p:cNvPr id="5" name="Footer Placeholder 4">
            <a:extLst>
              <a:ext uri="{FF2B5EF4-FFF2-40B4-BE49-F238E27FC236}">
                <a16:creationId xmlns:a16="http://schemas.microsoft.com/office/drawing/2014/main" id="{8919A966-0543-9973-C9B1-2F01E32934FB}"/>
              </a:ext>
            </a:extLst>
          </p:cNvPr>
          <p:cNvSpPr>
            <a:spLocks noGrp="1"/>
          </p:cNvSpPr>
          <p:nvPr>
            <p:ph type="ftr" sz="quarter" idx="3"/>
          </p:nvPr>
        </p:nvSpPr>
        <p:spPr>
          <a:xfrm>
            <a:off x="520908" y="6091588"/>
            <a:ext cx="8229599" cy="515030"/>
          </a:xfrm>
        </p:spPr>
        <p:txBody>
          <a:bodyPr anchor="ctr">
            <a:normAutofit/>
          </a:bodyPr>
          <a:lstStyle/>
          <a:p>
            <a:pPr>
              <a:spcAft>
                <a:spcPts val="600"/>
              </a:spcAft>
            </a:pPr>
            <a:r>
              <a:rPr lang="en-US" b="1" spc="0"/>
              <a:t>Let’s Talk - </a:t>
            </a:r>
            <a:r>
              <a:rPr lang="en-US" i="1" spc="0"/>
              <a:t>Safe Infant Sleep</a:t>
            </a:r>
            <a:endParaRPr lang="en-US" b="0" i="1" spc="0"/>
          </a:p>
        </p:txBody>
      </p:sp>
    </p:spTree>
    <p:extLst>
      <p:ext uri="{BB962C8B-B14F-4D97-AF65-F5344CB8AC3E}">
        <p14:creationId xmlns:p14="http://schemas.microsoft.com/office/powerpoint/2010/main" val="65838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sleeping in a bed next to a baby&#10;&#10;Description automatically generated">
            <a:extLst>
              <a:ext uri="{FF2B5EF4-FFF2-40B4-BE49-F238E27FC236}">
                <a16:creationId xmlns:a16="http://schemas.microsoft.com/office/drawing/2014/main" id="{E6541627-CD87-4E86-AE24-998A9C8E28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88754" y="10"/>
            <a:ext cx="5603246" cy="685799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Share Your Room With Your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10" y="1838005"/>
            <a:ext cx="5724190" cy="3684588"/>
          </a:xfrm>
        </p:spPr>
        <p:txBody>
          <a:bodyPr vert="horz" lIns="0" tIns="0" rIns="0" bIns="0" rtlCol="0" anchor="t">
            <a:noAutofit/>
          </a:bodyPr>
          <a:lstStyle/>
          <a:p>
            <a:pPr>
              <a:lnSpc>
                <a:spcPct val="100000"/>
              </a:lnSpc>
              <a:spcBef>
                <a:spcPts val="1200"/>
              </a:spcBef>
              <a:spcAft>
                <a:spcPts val="600"/>
              </a:spcAft>
            </a:pPr>
            <a:r>
              <a:rPr lang="en-US" sz="2000" dirty="0"/>
              <a:t>Room-share for at least the first six months and ideally the first year.</a:t>
            </a:r>
          </a:p>
          <a:p>
            <a:pPr>
              <a:lnSpc>
                <a:spcPct val="100000"/>
              </a:lnSpc>
              <a:spcBef>
                <a:spcPts val="1200"/>
              </a:spcBef>
              <a:spcAft>
                <a:spcPts val="600"/>
              </a:spcAft>
            </a:pPr>
            <a:r>
              <a:rPr lang="en-US" sz="2000" dirty="0"/>
              <a:t>Your baby should have his or her own safety-approved sleep surface.</a:t>
            </a:r>
            <a:endParaRPr lang="en-US" sz="2000" dirty="0">
              <a:cs typeface="Calibri"/>
            </a:endParaRPr>
          </a:p>
          <a:p>
            <a:pPr>
              <a:lnSpc>
                <a:spcPct val="100000"/>
              </a:lnSpc>
              <a:spcBef>
                <a:spcPts val="1200"/>
              </a:spcBef>
              <a:spcAft>
                <a:spcPts val="600"/>
              </a:spcAft>
            </a:pPr>
            <a:r>
              <a:rPr lang="en-US" sz="2000" dirty="0"/>
              <a:t>When bringing your baby into an adult bed for feeding or comforting, remove all soft bedding, toys, and pillows.</a:t>
            </a:r>
            <a:endParaRPr lang="en-US" sz="2000" dirty="0">
              <a:cs typeface="Calibri"/>
            </a:endParaRPr>
          </a:p>
          <a:p>
            <a:pPr>
              <a:lnSpc>
                <a:spcPct val="100000"/>
              </a:lnSpc>
              <a:spcBef>
                <a:spcPts val="1200"/>
              </a:spcBef>
              <a:spcAft>
                <a:spcPts val="600"/>
              </a:spcAft>
            </a:pPr>
            <a:r>
              <a:rPr lang="en-US" sz="2000" dirty="0"/>
              <a:t>If you fall asleep while feeding or comforting, as soon as you wake, place the baby back on a separate sleep surface made for babies, like a bassinet or crib.</a:t>
            </a:r>
            <a:endParaRPr lang="en-US" sz="2000" dirty="0">
              <a:cs typeface="Calibri"/>
            </a:endParaRPr>
          </a:p>
        </p:txBody>
      </p:sp>
      <p:cxnSp>
        <p:nvCxnSpPr>
          <p:cNvPr id="9" name="Straight Arrow Connector 8">
            <a:extLst>
              <a:ext uri="{FF2B5EF4-FFF2-40B4-BE49-F238E27FC236}">
                <a16:creationId xmlns:a16="http://schemas.microsoft.com/office/drawing/2014/main" id="{0A23660E-6F52-428A-A04A-492D09E778A2}"/>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
        <p:nvSpPr>
          <p:cNvPr id="4" name="Footer Placeholder 4">
            <a:extLst>
              <a:ext uri="{FF2B5EF4-FFF2-40B4-BE49-F238E27FC236}">
                <a16:creationId xmlns:a16="http://schemas.microsoft.com/office/drawing/2014/main" id="{D9F96A33-B466-D56F-B4CE-1962117D347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0242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a baby&#10;&#10;Description automatically generated">
            <a:extLst>
              <a:ext uri="{FF2B5EF4-FFF2-40B4-BE49-F238E27FC236}">
                <a16:creationId xmlns:a16="http://schemas.microsoft.com/office/drawing/2014/main" id="{E6541627-CD87-4E86-AE24-998A9C8E28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88754" y="10"/>
            <a:ext cx="5603246" cy="685799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Breastfeeding and Sleeping</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10" y="1736403"/>
            <a:ext cx="5908284" cy="4116625"/>
          </a:xfrm>
        </p:spPr>
        <p:txBody>
          <a:bodyPr>
            <a:noAutofit/>
          </a:bodyPr>
          <a:lstStyle/>
          <a:p>
            <a:pPr marL="0" indent="0">
              <a:lnSpc>
                <a:spcPct val="100000"/>
              </a:lnSpc>
              <a:spcBef>
                <a:spcPts val="0"/>
              </a:spcBef>
              <a:spcAft>
                <a:spcPts val="600"/>
              </a:spcAft>
              <a:buNone/>
            </a:pPr>
            <a:r>
              <a:rPr lang="en-US" sz="2000" dirty="0"/>
              <a:t>Sleep near your baby.</a:t>
            </a:r>
          </a:p>
          <a:p>
            <a:pPr>
              <a:lnSpc>
                <a:spcPct val="100000"/>
              </a:lnSpc>
              <a:spcBef>
                <a:spcPts val="0"/>
              </a:spcBef>
              <a:spcAft>
                <a:spcPts val="600"/>
              </a:spcAft>
            </a:pPr>
            <a:r>
              <a:rPr lang="en-US" sz="2000" dirty="0"/>
              <a:t>Consider using a co-sleeper attached to your bed (also called a sidecar). Breastfeed while lying on your side.</a:t>
            </a:r>
          </a:p>
          <a:p>
            <a:pPr marL="0" indent="0" algn="l">
              <a:lnSpc>
                <a:spcPct val="100000"/>
              </a:lnSpc>
              <a:spcBef>
                <a:spcPts val="0"/>
              </a:spcBef>
              <a:spcAft>
                <a:spcPts val="600"/>
              </a:spcAft>
              <a:buNone/>
            </a:pPr>
            <a:r>
              <a:rPr lang="en-US" sz="2000" dirty="0"/>
              <a:t>Avoid getting up at night. </a:t>
            </a:r>
          </a:p>
          <a:p>
            <a:pPr>
              <a:lnSpc>
                <a:spcPct val="100000"/>
              </a:lnSpc>
              <a:spcBef>
                <a:spcPts val="0"/>
              </a:spcBef>
              <a:spcAft>
                <a:spcPts val="600"/>
              </a:spcAft>
            </a:pPr>
            <a:r>
              <a:rPr lang="en-US" sz="2000" dirty="0"/>
              <a:t>Sitting up and getting out of bed will disrupt your sleep. </a:t>
            </a:r>
          </a:p>
          <a:p>
            <a:pPr>
              <a:lnSpc>
                <a:spcPct val="100000"/>
              </a:lnSpc>
              <a:spcBef>
                <a:spcPts val="0"/>
              </a:spcBef>
              <a:spcAft>
                <a:spcPts val="600"/>
              </a:spcAft>
            </a:pPr>
            <a:r>
              <a:rPr lang="en-US" sz="2000" dirty="0"/>
              <a:t>Avoid unnecessary diaper changes at night. Protect your baby’s bottom with a barrier cream.</a:t>
            </a:r>
          </a:p>
          <a:p>
            <a:pPr>
              <a:lnSpc>
                <a:spcPct val="100000"/>
              </a:lnSpc>
              <a:spcBef>
                <a:spcPts val="0"/>
              </a:spcBef>
              <a:spcAft>
                <a:spcPts val="600"/>
              </a:spcAft>
            </a:pPr>
            <a:r>
              <a:rPr lang="en-US" sz="2000" dirty="0"/>
              <a:t>Breastfed babies don’t usually require burping.</a:t>
            </a:r>
          </a:p>
          <a:p>
            <a:pPr marL="0" indent="0" algn="l">
              <a:lnSpc>
                <a:spcPct val="100000"/>
              </a:lnSpc>
              <a:spcBef>
                <a:spcPts val="0"/>
              </a:spcBef>
              <a:spcAft>
                <a:spcPts val="600"/>
              </a:spcAft>
              <a:buNone/>
            </a:pPr>
            <a:r>
              <a:rPr lang="en-US" sz="2000" dirty="0"/>
              <a:t>Bedsharing safety is very important.</a:t>
            </a:r>
          </a:p>
          <a:p>
            <a:pPr>
              <a:lnSpc>
                <a:spcPct val="100000"/>
              </a:lnSpc>
              <a:spcBef>
                <a:spcPts val="0"/>
              </a:spcBef>
              <a:spcAft>
                <a:spcPts val="600"/>
              </a:spcAft>
            </a:pPr>
            <a:r>
              <a:rPr lang="en-US" sz="2000" dirty="0"/>
              <a:t>Bedsharing is often unplanned. Everyone should make their bed safe for baby.</a:t>
            </a:r>
          </a:p>
        </p:txBody>
      </p:sp>
      <p:cxnSp>
        <p:nvCxnSpPr>
          <p:cNvPr id="9" name="Straight Arrow Connector 8">
            <a:extLst>
              <a:ext uri="{FF2B5EF4-FFF2-40B4-BE49-F238E27FC236}">
                <a16:creationId xmlns:a16="http://schemas.microsoft.com/office/drawing/2014/main" id="{0A23660E-6F52-428A-A04A-492D09E778A2}"/>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
        <p:nvSpPr>
          <p:cNvPr id="4" name="Footer Placeholder 4">
            <a:extLst>
              <a:ext uri="{FF2B5EF4-FFF2-40B4-BE49-F238E27FC236}">
                <a16:creationId xmlns:a16="http://schemas.microsoft.com/office/drawing/2014/main" id="{4FE7F0A3-8701-5727-0EB8-8001A802F2B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3820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B4C677C-676F-4829-9DBE-6C4A4230A1E9}"/>
              </a:ext>
            </a:extLst>
          </p:cNvPr>
          <p:cNvCxnSpPr>
            <a:cxnSpLocks/>
          </p:cNvCxnSpPr>
          <p:nvPr/>
        </p:nvCxnSpPr>
        <p:spPr>
          <a:xfrm>
            <a:off x="0" y="1634243"/>
            <a:ext cx="6172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7743" y="324801"/>
            <a:ext cx="4966407" cy="1325563"/>
          </a:xfrm>
        </p:spPr>
        <p:txBody>
          <a:bodyPr anchor="ctr">
            <a:noAutofit/>
          </a:bodyPr>
          <a:lstStyle/>
          <a:p>
            <a:r>
              <a:rPr lang="en-US">
                <a:latin typeface="Fira Sans"/>
              </a:rPr>
              <a:t>Keep Your Baby From Getting Too Hot</a:t>
            </a:r>
          </a:p>
        </p:txBody>
      </p:sp>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362390" y="1759944"/>
            <a:ext cx="5594619" cy="4236847"/>
          </a:xfrm>
        </p:spPr>
        <p:txBody>
          <a:bodyPr vert="horz" lIns="0" tIns="0" rIns="0" bIns="0" rtlCol="0" anchor="t">
            <a:noAutofit/>
          </a:bodyPr>
          <a:lstStyle/>
          <a:p>
            <a:pPr>
              <a:lnSpc>
                <a:spcPct val="100000"/>
              </a:lnSpc>
              <a:spcBef>
                <a:spcPts val="1200"/>
              </a:spcBef>
              <a:spcAft>
                <a:spcPts val="600"/>
              </a:spcAft>
            </a:pPr>
            <a:r>
              <a:rPr lang="en-US" sz="2200" dirty="0"/>
              <a:t>If your baby gets too hot, your baby may have trouble waking up and getting oxygen.​</a:t>
            </a:r>
          </a:p>
          <a:p>
            <a:pPr>
              <a:lnSpc>
                <a:spcPct val="100000"/>
              </a:lnSpc>
              <a:spcBef>
                <a:spcPts val="1200"/>
              </a:spcBef>
              <a:spcAft>
                <a:spcPts val="600"/>
              </a:spcAft>
            </a:pPr>
            <a:r>
              <a:rPr lang="en-US" sz="2200" dirty="0"/>
              <a:t>Keep the room temperature where baby is sleeping comfortable enough for a lightly clothed adult.​</a:t>
            </a:r>
            <a:endParaRPr lang="en-US" sz="2200" dirty="0">
              <a:cs typeface="Calibri"/>
            </a:endParaRPr>
          </a:p>
          <a:p>
            <a:pPr>
              <a:lnSpc>
                <a:spcPct val="100000"/>
              </a:lnSpc>
              <a:spcBef>
                <a:spcPts val="1200"/>
              </a:spcBef>
              <a:spcAft>
                <a:spcPts val="600"/>
              </a:spcAft>
            </a:pPr>
            <a:r>
              <a:rPr lang="en-US" sz="2200" dirty="0"/>
              <a:t>Use a lightweight sleep sack instead of a blanket.​ </a:t>
            </a:r>
            <a:endParaRPr lang="en-US" sz="2200" dirty="0">
              <a:cs typeface="Calibri"/>
            </a:endParaRPr>
          </a:p>
          <a:p>
            <a:pPr>
              <a:lnSpc>
                <a:spcPct val="100000"/>
              </a:lnSpc>
              <a:spcBef>
                <a:spcPts val="1200"/>
              </a:spcBef>
              <a:spcAft>
                <a:spcPts val="600"/>
              </a:spcAft>
            </a:pPr>
            <a:r>
              <a:rPr lang="en-US" sz="2200" dirty="0"/>
              <a:t>Keep your baby's head free of hats or other covering when indoors. A sweaty or damp baby is too hot.</a:t>
            </a:r>
            <a:endParaRPr lang="en-US" sz="2200" dirty="0">
              <a:cs typeface="Calibri"/>
            </a:endParaRPr>
          </a:p>
        </p:txBody>
      </p:sp>
      <p:pic>
        <p:nvPicPr>
          <p:cNvPr id="6" name="Picture 5" descr="A white thermostat with a digital display&#10;&#10;Description automatically generated">
            <a:extLst>
              <a:ext uri="{FF2B5EF4-FFF2-40B4-BE49-F238E27FC236}">
                <a16:creationId xmlns:a16="http://schemas.microsoft.com/office/drawing/2014/main" id="{4606A13A-EFB4-4E89-A555-92C50E5DE6D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338473" y="1769180"/>
            <a:ext cx="5430391" cy="4440276"/>
          </a:xfrm>
          <a:prstGeom prst="rect">
            <a:avLst/>
          </a:prstGeom>
          <a:noFill/>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A998C25-990C-4F77-9572-FA0ED3D44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390" y="324801"/>
            <a:ext cx="1026143" cy="1015564"/>
          </a:xfrm>
          <a:prstGeom prst="rect">
            <a:avLst/>
          </a:prstGeom>
        </p:spPr>
      </p:pic>
      <p:sp>
        <p:nvSpPr>
          <p:cNvPr id="4" name="Footer Placeholder 4">
            <a:extLst>
              <a:ext uri="{FF2B5EF4-FFF2-40B4-BE49-F238E27FC236}">
                <a16:creationId xmlns:a16="http://schemas.microsoft.com/office/drawing/2014/main" id="{41B0FA1B-51E3-BE05-5ABB-C5829BF7D5D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92885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regnant person holding a cigarette&#10;&#10;Description automatically generated">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588754" y="10"/>
            <a:ext cx="5603246" cy="6857990"/>
          </a:xfrm>
          <a:prstGeom prst="rect">
            <a:avLst/>
          </a:prstGeom>
          <a:noFill/>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600" y="365125"/>
            <a:ext cx="4734832" cy="1337658"/>
          </a:xfrm>
        </p:spPr>
        <p:txBody>
          <a:bodyPr anchor="ctr">
            <a:normAutofit/>
          </a:bodyPr>
          <a:lstStyle/>
          <a:p>
            <a:r>
              <a:rPr lang="en-US" sz="3100">
                <a:latin typeface="Fira Sans"/>
              </a:rPr>
              <a:t>Stay Smoke- and </a:t>
            </a:r>
            <a:br>
              <a:rPr lang="en-US" sz="3100">
                <a:latin typeface="Fira Sans"/>
              </a:rPr>
            </a:br>
            <a:r>
              <a:rPr lang="en-US" sz="3100">
                <a:latin typeface="Fira Sans"/>
              </a:rPr>
              <a:t>Vape-Free While Pregnant and After Birth</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839788" y="2128315"/>
            <a:ext cx="5157787" cy="4281841"/>
          </a:xfrm>
        </p:spPr>
        <p:txBody>
          <a:bodyPr vert="horz" lIns="0" tIns="0" rIns="0" bIns="0" rtlCol="0" anchor="t">
            <a:normAutofit/>
          </a:bodyPr>
          <a:lstStyle/>
          <a:p>
            <a:pPr>
              <a:spcBef>
                <a:spcPts val="2400"/>
              </a:spcBef>
            </a:pPr>
            <a:r>
              <a:rPr lang="en-US" dirty="0"/>
              <a:t>Smoking during pregnancy increases the risk of your baby dying from SIDS.</a:t>
            </a:r>
          </a:p>
          <a:p>
            <a:pPr>
              <a:spcBef>
                <a:spcPts val="2400"/>
              </a:spcBef>
            </a:pPr>
            <a:r>
              <a:rPr lang="en-US" dirty="0"/>
              <a:t>Exposure to smoke after birth may also increase your baby’s risk of dying from SIDS.</a:t>
            </a:r>
            <a:endParaRPr lang="en-US" dirty="0">
              <a:cs typeface="Calibri"/>
            </a:endParaRPr>
          </a:p>
          <a:p>
            <a:pPr>
              <a:spcBef>
                <a:spcPts val="2400"/>
              </a:spcBef>
            </a:pPr>
            <a:r>
              <a:rPr lang="en-US" dirty="0"/>
              <a:t>Do not let anyone smoke or vape around your baby.</a:t>
            </a:r>
            <a:endParaRPr lang="en-US" dirty="0">
              <a:cs typeface="Calibri"/>
            </a:endParaRPr>
          </a:p>
          <a:p>
            <a:pPr>
              <a:spcBef>
                <a:spcPts val="2400"/>
              </a:spcBef>
            </a:pPr>
            <a:endParaRPr lang="en-US" sz="2800" dirty="0"/>
          </a:p>
        </p:txBody>
      </p:sp>
      <p:cxnSp>
        <p:nvCxnSpPr>
          <p:cNvPr id="7" name="Straight Arrow Connector 6">
            <a:extLst>
              <a:ext uri="{FF2B5EF4-FFF2-40B4-BE49-F238E27FC236}">
                <a16:creationId xmlns:a16="http://schemas.microsoft.com/office/drawing/2014/main" id="{A202EA9E-DB6A-4B0B-AC63-98D4AF3C7EBE}"/>
              </a:ext>
            </a:extLst>
          </p:cNvPr>
          <p:cNvCxnSpPr>
            <a:cxnSpLocks/>
          </p:cNvCxnSpPr>
          <p:nvPr/>
        </p:nvCxnSpPr>
        <p:spPr>
          <a:xfrm>
            <a:off x="0" y="1769711"/>
            <a:ext cx="599757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6AABEA56-C976-42A5-969B-EC647339E0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357" y="449440"/>
            <a:ext cx="971685" cy="961668"/>
          </a:xfrm>
          <a:prstGeom prst="rect">
            <a:avLst/>
          </a:prstGeom>
        </p:spPr>
      </p:pic>
      <p:sp>
        <p:nvSpPr>
          <p:cNvPr id="4" name="Footer Placeholder 4">
            <a:extLst>
              <a:ext uri="{FF2B5EF4-FFF2-40B4-BE49-F238E27FC236}">
                <a16:creationId xmlns:a16="http://schemas.microsoft.com/office/drawing/2014/main" id="{7AD1D89F-1B0D-518B-167C-3BE15EBC05D9}"/>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59823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0FEFD6E5-7DA2-455C-968A-38B4D1029F6B}"/>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18A35D2-3BF4-4764-B306-F75E8C65B0FE}"/>
              </a:ext>
            </a:extLst>
          </p:cNvPr>
          <p:cNvSpPr>
            <a:spLocks noGrp="1"/>
          </p:cNvSpPr>
          <p:nvPr>
            <p:ph type="title"/>
          </p:nvPr>
        </p:nvSpPr>
        <p:spPr>
          <a:xfrm>
            <a:off x="413657" y="322734"/>
            <a:ext cx="11162235" cy="975340"/>
          </a:xfrm>
        </p:spPr>
        <p:txBody>
          <a:bodyPr anchor="ctr">
            <a:noAutofit/>
          </a:bodyPr>
          <a:lstStyle/>
          <a:p>
            <a:r>
              <a:rPr lang="en-US">
                <a:effectLst/>
                <a:latin typeface="Segoe UI"/>
                <a:cs typeface="Segoe UI"/>
              </a:rPr>
              <a:t>What Else </a:t>
            </a:r>
            <a:r>
              <a:rPr lang="en-US">
                <a:latin typeface="Segoe UI"/>
                <a:cs typeface="Segoe UI"/>
              </a:rPr>
              <a:t>C</a:t>
            </a:r>
            <a:r>
              <a:rPr lang="en-US">
                <a:effectLst/>
                <a:latin typeface="Segoe UI"/>
                <a:cs typeface="Segoe UI"/>
              </a:rPr>
              <a:t>an I Do </a:t>
            </a:r>
            <a:r>
              <a:rPr lang="en-US">
                <a:latin typeface="Segoe UI"/>
                <a:cs typeface="Segoe UI"/>
              </a:rPr>
              <a:t>To</a:t>
            </a:r>
            <a:r>
              <a:rPr lang="en-US">
                <a:effectLst/>
                <a:latin typeface="Segoe UI"/>
                <a:cs typeface="Segoe UI"/>
              </a:rPr>
              <a:t> </a:t>
            </a:r>
            <a:r>
              <a:rPr lang="en-US">
                <a:latin typeface="Segoe UI"/>
                <a:cs typeface="Segoe UI"/>
              </a:rPr>
              <a:t>K</a:t>
            </a:r>
            <a:r>
              <a:rPr lang="en-US">
                <a:effectLst/>
                <a:latin typeface="Segoe UI"/>
                <a:cs typeface="Segoe UI"/>
              </a:rPr>
              <a:t>eep </a:t>
            </a:r>
            <a:r>
              <a:rPr lang="en-US">
                <a:latin typeface="Segoe UI"/>
                <a:cs typeface="Segoe UI"/>
              </a:rPr>
              <a:t>M</a:t>
            </a:r>
            <a:r>
              <a:rPr lang="en-US">
                <a:effectLst/>
                <a:latin typeface="Segoe UI"/>
                <a:cs typeface="Segoe UI"/>
              </a:rPr>
              <a:t>y </a:t>
            </a:r>
            <a:r>
              <a:rPr lang="en-US">
                <a:latin typeface="Segoe UI"/>
                <a:cs typeface="Segoe UI"/>
              </a:rPr>
              <a:t>B</a:t>
            </a:r>
            <a:r>
              <a:rPr lang="en-US">
                <a:effectLst/>
                <a:latin typeface="Segoe UI"/>
                <a:cs typeface="Segoe UI"/>
              </a:rPr>
              <a:t>aby </a:t>
            </a:r>
            <a:r>
              <a:rPr lang="en-US">
                <a:latin typeface="Segoe UI"/>
                <a:cs typeface="Segoe UI"/>
              </a:rPr>
              <a:t>S</a:t>
            </a:r>
            <a:r>
              <a:rPr lang="en-US">
                <a:effectLst/>
                <a:latin typeface="Segoe UI"/>
                <a:cs typeface="Segoe UI"/>
              </a:rPr>
              <a:t>afe </a:t>
            </a:r>
            <a:r>
              <a:rPr lang="en-US">
                <a:latin typeface="Segoe UI"/>
                <a:cs typeface="Segoe UI"/>
              </a:rPr>
              <a:t>D</a:t>
            </a:r>
            <a:r>
              <a:rPr lang="en-US">
                <a:effectLst/>
                <a:latin typeface="Segoe UI"/>
                <a:cs typeface="Segoe UI"/>
              </a:rPr>
              <a:t>uring </a:t>
            </a:r>
            <a:r>
              <a:rPr lang="en-US">
                <a:latin typeface="Segoe UI"/>
                <a:cs typeface="Segoe UI"/>
              </a:rPr>
              <a:t>S</a:t>
            </a:r>
            <a:r>
              <a:rPr lang="en-US">
                <a:effectLst/>
                <a:latin typeface="Segoe UI"/>
                <a:cs typeface="Segoe UI"/>
              </a:rPr>
              <a:t>leep?</a:t>
            </a:r>
            <a:endParaRPr lang="en-US">
              <a:latin typeface="Segoe UI"/>
              <a:cs typeface="Segoe UI"/>
            </a:endParaRPr>
          </a:p>
        </p:txBody>
      </p:sp>
      <p:pic>
        <p:nvPicPr>
          <p:cNvPr id="6" name="Picture 5" descr="A person putting a baby in a crib&#10;&#10;Description automatically generated">
            <a:extLst>
              <a:ext uri="{FF2B5EF4-FFF2-40B4-BE49-F238E27FC236}">
                <a16:creationId xmlns:a16="http://schemas.microsoft.com/office/drawing/2014/main" id="{731DE42F-B6BB-41C6-A706-308825E1FC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54587" y="1783862"/>
            <a:ext cx="5121305" cy="4543051"/>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F3FED76B-B833-48DE-BF6F-9CBA295132AA}"/>
              </a:ext>
            </a:extLst>
          </p:cNvPr>
          <p:cNvSpPr>
            <a:spLocks noGrp="1"/>
          </p:cNvSpPr>
          <p:nvPr>
            <p:ph sz="half" idx="2"/>
          </p:nvPr>
        </p:nvSpPr>
        <p:spPr>
          <a:xfrm>
            <a:off x="413656" y="1783862"/>
            <a:ext cx="5323757" cy="4371784"/>
          </a:xfrm>
        </p:spPr>
        <p:txBody>
          <a:bodyPr vert="horz" lIns="0" tIns="0" rIns="0" bIns="0" rtlCol="0" anchor="t">
            <a:normAutofit/>
          </a:bodyPr>
          <a:lstStyle/>
          <a:p>
            <a:pPr>
              <a:spcBef>
                <a:spcPts val="1200"/>
              </a:spcBef>
            </a:pPr>
            <a:r>
              <a:rPr lang="en-US" sz="2200"/>
              <a:t>Once breastfeeding is well established, offer pacifier when laying the baby down for sleep (naps and at night).</a:t>
            </a:r>
          </a:p>
          <a:p>
            <a:pPr>
              <a:spcBef>
                <a:spcPts val="1200"/>
              </a:spcBef>
            </a:pPr>
            <a:r>
              <a:rPr lang="en-US" sz="2200"/>
              <a:t>Stay drug- and alcohol-free during pregnancy, and make sure anyone caring for the baby is drug- and alcohol-free.</a:t>
            </a:r>
            <a:endParaRPr lang="en-US" sz="2200">
              <a:cs typeface="Calibri"/>
            </a:endParaRPr>
          </a:p>
          <a:p>
            <a:pPr>
              <a:spcBef>
                <a:spcPts val="1200"/>
              </a:spcBef>
            </a:pPr>
            <a:r>
              <a:rPr lang="en-US" sz="2200"/>
              <a:t>Get regular medical care throughout pregnancy.</a:t>
            </a:r>
            <a:endParaRPr lang="en-US" sz="2200">
              <a:cs typeface="Calibri"/>
            </a:endParaRPr>
          </a:p>
          <a:p>
            <a:pPr>
              <a:spcBef>
                <a:spcPts val="1200"/>
              </a:spcBef>
            </a:pPr>
            <a:r>
              <a:rPr lang="en-US" sz="2200"/>
              <a:t>Follow health care provider advice on vaccines, checkups, and other health issues for the baby.</a:t>
            </a:r>
            <a:endParaRPr lang="en-US" sz="2200">
              <a:cs typeface="Calibri"/>
            </a:endParaRPr>
          </a:p>
        </p:txBody>
      </p:sp>
      <p:sp>
        <p:nvSpPr>
          <p:cNvPr id="4" name="Slide Number Placeholder 3">
            <a:extLst>
              <a:ext uri="{FF2B5EF4-FFF2-40B4-BE49-F238E27FC236}">
                <a16:creationId xmlns:a16="http://schemas.microsoft.com/office/drawing/2014/main" id="{9A5B3EB7-500B-4116-8B49-B34A7A72C5A1}"/>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48F63A3B-78C7-47BE-AE5E-E10140E04643}" type="slidenum">
              <a:rPr lang="en-US" smtClean="0"/>
              <a:pPr algn="l">
                <a:spcAft>
                  <a:spcPts val="600"/>
                </a:spcAft>
              </a:pPr>
              <a:t>44</a:t>
            </a:fld>
            <a:endParaRPr lang="en-US">
              <a:solidFill>
                <a:srgbClr val="FFFFFF"/>
              </a:solidFill>
            </a:endParaRPr>
          </a:p>
        </p:txBody>
      </p:sp>
      <p:sp>
        <p:nvSpPr>
          <p:cNvPr id="5" name="Footer Placeholder 4">
            <a:extLst>
              <a:ext uri="{FF2B5EF4-FFF2-40B4-BE49-F238E27FC236}">
                <a16:creationId xmlns:a16="http://schemas.microsoft.com/office/drawing/2014/main" id="{A0B14408-91A6-5A02-E389-55BBCAF8EEC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51719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EAD4-0E3B-4758-8FE8-751874B04B89}"/>
              </a:ext>
            </a:extLst>
          </p:cNvPr>
          <p:cNvSpPr>
            <a:spLocks noGrp="1"/>
          </p:cNvSpPr>
          <p:nvPr>
            <p:ph type="title"/>
          </p:nvPr>
        </p:nvSpPr>
        <p:spPr>
          <a:xfrm>
            <a:off x="388526" y="421575"/>
            <a:ext cx="3932237" cy="1011161"/>
          </a:xfrm>
        </p:spPr>
        <p:txBody>
          <a:bodyPr anchor="ctr">
            <a:normAutofit fontScale="90000"/>
          </a:bodyPr>
          <a:lstStyle/>
          <a:p>
            <a:r>
              <a:rPr lang="en-US" sz="3600">
                <a:latin typeface="Fira Sans"/>
              </a:rPr>
              <a:t>Other Recommendations </a:t>
            </a:r>
          </a:p>
        </p:txBody>
      </p:sp>
      <p:sp>
        <p:nvSpPr>
          <p:cNvPr id="4" name="Content Placeholder 2">
            <a:extLst>
              <a:ext uri="{FF2B5EF4-FFF2-40B4-BE49-F238E27FC236}">
                <a16:creationId xmlns:a16="http://schemas.microsoft.com/office/drawing/2014/main" id="{CAE00E12-0FE9-41E2-AC2B-0B6B21E2F2BC}"/>
              </a:ext>
            </a:extLst>
          </p:cNvPr>
          <p:cNvSpPr>
            <a:spLocks noGrp="1"/>
          </p:cNvSpPr>
          <p:nvPr>
            <p:ph idx="1"/>
          </p:nvPr>
        </p:nvSpPr>
        <p:spPr>
          <a:xfrm>
            <a:off x="262741" y="1662547"/>
            <a:ext cx="5164281" cy="4381992"/>
          </a:xfrm>
        </p:spPr>
        <p:txBody>
          <a:bodyPr vert="horz" lIns="0" tIns="0" rIns="0" bIns="0" rtlCol="0" anchor="t">
            <a:normAutofit/>
          </a:bodyPr>
          <a:lstStyle/>
          <a:p>
            <a:pPr>
              <a:spcBef>
                <a:spcPts val="1200"/>
              </a:spcBef>
            </a:pPr>
            <a:r>
              <a:rPr lang="en-US" sz="2400">
                <a:effectLst/>
              </a:rPr>
              <a:t>If you are using a monitor or other device for reasons other than to detect SIDS, make sure you also follow all safe sleep practices.​</a:t>
            </a:r>
          </a:p>
          <a:p>
            <a:pPr>
              <a:spcBef>
                <a:spcPts val="1200"/>
              </a:spcBef>
            </a:pPr>
            <a:r>
              <a:rPr lang="en-US" sz="2400"/>
              <a:t>Avoid swaddling once your baby starts to roll over, and keep in mind that swaddling does not reduce SIDS risk.</a:t>
            </a:r>
            <a:endParaRPr lang="en-US" sz="2400">
              <a:cs typeface="Calibri"/>
            </a:endParaRPr>
          </a:p>
          <a:p>
            <a:pPr>
              <a:spcBef>
                <a:spcPts val="1200"/>
              </a:spcBef>
            </a:pPr>
            <a:r>
              <a:rPr lang="en-US" sz="2400"/>
              <a:t>If your baby is placed on his or her stomach or rolls onto his or her stomach while swaddled, baby's risk of death is higher. </a:t>
            </a:r>
            <a:endParaRPr lang="en-US" sz="2400">
              <a:cs typeface="Calibri"/>
            </a:endParaRPr>
          </a:p>
        </p:txBody>
      </p:sp>
      <p:cxnSp>
        <p:nvCxnSpPr>
          <p:cNvPr id="6" name="Straight Arrow Connector 5">
            <a:extLst>
              <a:ext uri="{FF2B5EF4-FFF2-40B4-BE49-F238E27FC236}">
                <a16:creationId xmlns:a16="http://schemas.microsoft.com/office/drawing/2014/main" id="{9842E273-5E66-45D9-B31C-D857182CF23A}"/>
              </a:ext>
            </a:extLst>
          </p:cNvPr>
          <p:cNvCxnSpPr>
            <a:cxnSpLocks/>
          </p:cNvCxnSpPr>
          <p:nvPr/>
        </p:nvCxnSpPr>
        <p:spPr>
          <a:xfrm>
            <a:off x="0" y="1439696"/>
            <a:ext cx="4953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7" name="Picture 6" descr="A person standing next to a baby&#10;&#10;Description automatically generated">
            <a:extLst>
              <a:ext uri="{FF2B5EF4-FFF2-40B4-BE49-F238E27FC236}">
                <a16:creationId xmlns:a16="http://schemas.microsoft.com/office/drawing/2014/main" id="{9AFE8781-E704-CAA2-B2E6-98E30A56B88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5699931" y="1"/>
            <a:ext cx="6492069" cy="6858000"/>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FD89BED2-364E-6B5D-2552-9D577D38113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80305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136525"/>
            <a:ext cx="9694333" cy="1325563"/>
          </a:xfrm>
        </p:spPr>
        <p:txBody>
          <a:bodyPr vert="horz" lIns="91440" tIns="45720" rIns="91440" bIns="45720" rtlCol="0" anchor="ctr">
            <a:normAutofit/>
          </a:bodyPr>
          <a:lstStyle/>
          <a:p>
            <a:r>
              <a:rPr lang="en-US">
                <a:latin typeface="Fira Sans"/>
              </a:rPr>
              <a:t>What Does </a:t>
            </a:r>
            <a:r>
              <a:rPr lang="en-US">
                <a:solidFill>
                  <a:srgbClr val="008E8C"/>
                </a:solidFill>
                <a:latin typeface="Fira Sans"/>
              </a:rPr>
              <a:t>Tummy Time</a:t>
            </a:r>
            <a:r>
              <a:rPr lang="en-US">
                <a:latin typeface="Fira Sans"/>
              </a:rPr>
              <a:t> Have To Do With Safe Infant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04800" y="1806064"/>
            <a:ext cx="5181600" cy="4236847"/>
          </a:xfrm>
        </p:spPr>
        <p:txBody>
          <a:bodyPr vert="horz" lIns="91440" tIns="45720" rIns="91440" bIns="45720" rtlCol="0" anchor="t">
            <a:normAutofit/>
          </a:bodyPr>
          <a:lstStyle/>
          <a:p>
            <a:pPr>
              <a:spcBef>
                <a:spcPts val="2400"/>
              </a:spcBef>
            </a:pPr>
            <a:r>
              <a:rPr lang="en-US" sz="2200"/>
              <a:t>Tummy time helps your baby develop arm, shoulder, and neck strength. This helps them move better too!​</a:t>
            </a:r>
          </a:p>
          <a:p>
            <a:pPr>
              <a:spcBef>
                <a:spcPts val="2400"/>
              </a:spcBef>
            </a:pPr>
            <a:r>
              <a:rPr lang="en-US" sz="2200"/>
              <a:t>Supervised tummy time helps your baby's brain grow by learning and playing.​</a:t>
            </a:r>
            <a:endParaRPr lang="en-US" sz="2200">
              <a:cs typeface="Calibri"/>
            </a:endParaRPr>
          </a:p>
          <a:p>
            <a:pPr>
              <a:spcBef>
                <a:spcPts val="2400"/>
              </a:spcBef>
            </a:pPr>
            <a:r>
              <a:rPr lang="en-US" sz="2200"/>
              <a:t>Give your baby tummy time each day and ask your baby's caregivers to use tummy time too.</a:t>
            </a:r>
            <a:endParaRPr lang="en-US" sz="2200">
              <a:cs typeface="Calibri"/>
            </a:endParaRPr>
          </a:p>
        </p:txBody>
      </p:sp>
      <p:pic>
        <p:nvPicPr>
          <p:cNvPr id="11" name="Picture 10" descr="A person and person playing with a baby&#10;&#10;Description automatically generated">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624723" y="1492091"/>
            <a:ext cx="5040458" cy="4561964"/>
          </a:xfrm>
          <a:prstGeom prst="rect">
            <a:avLst/>
          </a:prstGeom>
          <a:noFill/>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46</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233" y="247393"/>
            <a:ext cx="961933" cy="952016"/>
          </a:xfrm>
          <a:prstGeom prst="rect">
            <a:avLst/>
          </a:prstGeom>
        </p:spPr>
      </p:pic>
      <p:sp>
        <p:nvSpPr>
          <p:cNvPr id="3" name="Footer Placeholder 4">
            <a:extLst>
              <a:ext uri="{FF2B5EF4-FFF2-40B4-BE49-F238E27FC236}">
                <a16:creationId xmlns:a16="http://schemas.microsoft.com/office/drawing/2014/main" id="{8DF5FA98-6545-1E0D-FB6C-FAA7C30E750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cxnSp>
        <p:nvCxnSpPr>
          <p:cNvPr id="8" name="Straight Arrow Connector 7">
            <a:extLst>
              <a:ext uri="{FF2B5EF4-FFF2-40B4-BE49-F238E27FC236}">
                <a16:creationId xmlns:a16="http://schemas.microsoft.com/office/drawing/2014/main" id="{4348AFEF-E420-BF23-0FCB-455CA458446A}"/>
              </a:ext>
            </a:extLst>
          </p:cNvPr>
          <p:cNvCxnSpPr>
            <a:cxnSpLocks/>
          </p:cNvCxnSpPr>
          <p:nvPr/>
        </p:nvCxnSpPr>
        <p:spPr>
          <a:xfrm flipV="1">
            <a:off x="0" y="1480193"/>
            <a:ext cx="6093591" cy="1858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16118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269489"/>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29429" y="1550024"/>
            <a:ext cx="4885121" cy="4236847"/>
          </a:xfrm>
        </p:spPr>
        <p:txBody>
          <a:bodyPr vert="horz" lIns="91440" tIns="45720" rIns="91440" bIns="45720" rtlCol="0" anchor="t">
            <a:normAutofit/>
          </a:bodyPr>
          <a:lstStyle/>
          <a:p>
            <a:pPr marL="0" indent="0">
              <a:spcBef>
                <a:spcPts val="2400"/>
              </a:spcBef>
              <a:buNone/>
            </a:pPr>
            <a:r>
              <a:rPr lang="en-US" sz="2200"/>
              <a:t>You may be concerned about the following issues:</a:t>
            </a:r>
            <a:endParaRPr lang="en-US"/>
          </a:p>
          <a:p>
            <a:pPr lvl="1">
              <a:spcBef>
                <a:spcPts val="2400"/>
              </a:spcBef>
            </a:pPr>
            <a:r>
              <a:rPr lang="en-US" sz="2200">
                <a:cs typeface="Calibri"/>
              </a:rPr>
              <a:t>How your baby eats</a:t>
            </a:r>
          </a:p>
          <a:p>
            <a:pPr lvl="1">
              <a:spcBef>
                <a:spcPts val="2400"/>
              </a:spcBef>
            </a:pPr>
            <a:r>
              <a:rPr lang="en-US" sz="2200"/>
              <a:t>How well your baby sleeps</a:t>
            </a:r>
            <a:endParaRPr lang="en-US" sz="2200">
              <a:cs typeface="Calibri"/>
            </a:endParaRPr>
          </a:p>
          <a:p>
            <a:pPr lvl="1">
              <a:spcBef>
                <a:spcPts val="2400"/>
              </a:spcBef>
            </a:pPr>
            <a:r>
              <a:rPr lang="en-US" sz="2200"/>
              <a:t>Why your baby cries</a:t>
            </a:r>
            <a:endParaRPr lang="en-US" sz="2200">
              <a:cs typeface="Calibri"/>
            </a:endParaRPr>
          </a:p>
          <a:p>
            <a:pPr marL="0" indent="0">
              <a:spcBef>
                <a:spcPts val="2400"/>
              </a:spcBef>
              <a:buNone/>
            </a:pPr>
            <a:r>
              <a:rPr lang="en-US" sz="2200">
                <a:cs typeface="Calibri"/>
              </a:rPr>
              <a:t>Knowing how to tell what your baby is asking for is a great way to stick to your safe sleep plan.</a:t>
            </a:r>
          </a:p>
        </p:txBody>
      </p:sp>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47</a:t>
            </a:fld>
            <a:endParaRPr lang="en-US">
              <a:solidFill>
                <a:prstClr val="black">
                  <a:tint val="75000"/>
                </a:prstClr>
              </a:solidFill>
              <a:latin typeface="Calibri" panose="020F0502020204030204"/>
            </a:endParaRPr>
          </a:p>
        </p:txBody>
      </p:sp>
      <p:sp>
        <p:nvSpPr>
          <p:cNvPr id="3" name="Footer Placeholder 4">
            <a:extLst>
              <a:ext uri="{FF2B5EF4-FFF2-40B4-BE49-F238E27FC236}">
                <a16:creationId xmlns:a16="http://schemas.microsoft.com/office/drawing/2014/main" id="{566D6DDB-5F77-3CE3-157C-AEFF56E9BC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6" name="Picture 5" descr="A person looking at a baby&#10;&#10;Description automatically generated">
            <a:extLst>
              <a:ext uri="{FF2B5EF4-FFF2-40B4-BE49-F238E27FC236}">
                <a16:creationId xmlns:a16="http://schemas.microsoft.com/office/drawing/2014/main" id="{3D4E44D1-B6E8-76C9-EAAE-5F49F0B32D49}"/>
              </a:ext>
            </a:extLst>
          </p:cNvPr>
          <p:cNvPicPr>
            <a:picLocks noChangeAspect="1"/>
          </p:cNvPicPr>
          <p:nvPr/>
        </p:nvPicPr>
        <p:blipFill>
          <a:blip r:embed="rId3"/>
          <a:stretch>
            <a:fillRect/>
          </a:stretch>
        </p:blipFill>
        <p:spPr>
          <a:xfrm>
            <a:off x="5660505" y="1742303"/>
            <a:ext cx="6323162" cy="4334219"/>
          </a:xfrm>
          <a:prstGeom prst="rect">
            <a:avLst/>
          </a:prstGeom>
        </p:spPr>
      </p:pic>
      <p:cxnSp>
        <p:nvCxnSpPr>
          <p:cNvPr id="8" name="Straight Arrow Connector 7">
            <a:extLst>
              <a:ext uri="{FF2B5EF4-FFF2-40B4-BE49-F238E27FC236}">
                <a16:creationId xmlns:a16="http://schemas.microsoft.com/office/drawing/2014/main" id="{69321BE5-32E8-6C82-DECA-CDFB1D124B48}"/>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1443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A3B92BE9-9C7F-6CBD-4764-E4E0E207234F}"/>
              </a:ext>
            </a:extLst>
          </p:cNvPr>
          <p:cNvCxnSpPr>
            <a:cxnSpLocks/>
          </p:cNvCxnSpPr>
          <p:nvPr/>
        </p:nvCxnSpPr>
        <p:spPr>
          <a:xfrm>
            <a:off x="0" y="1573119"/>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DB106219-57D6-4FDF-AD45-73F1B1967D19}"/>
              </a:ext>
            </a:extLst>
          </p:cNvPr>
          <p:cNvSpPr>
            <a:spLocks noGrp="1"/>
          </p:cNvSpPr>
          <p:nvPr>
            <p:ph type="title"/>
          </p:nvPr>
        </p:nvSpPr>
        <p:spPr>
          <a:xfrm>
            <a:off x="839788" y="253613"/>
            <a:ext cx="5157787" cy="1325563"/>
          </a:xfrm>
        </p:spPr>
        <p:txBody>
          <a:bodyPr anchor="ctr">
            <a:normAutofit fontScale="90000"/>
          </a:bodyPr>
          <a:lstStyle/>
          <a:p>
            <a:r>
              <a:rPr lang="en-US"/>
              <a:t>What Does “Normal” Infant Sleep Look Like?</a:t>
            </a:r>
          </a:p>
        </p:txBody>
      </p:sp>
      <p:sp>
        <p:nvSpPr>
          <p:cNvPr id="8" name="Content Placeholder 7">
            <a:extLst>
              <a:ext uri="{FF2B5EF4-FFF2-40B4-BE49-F238E27FC236}">
                <a16:creationId xmlns:a16="http://schemas.microsoft.com/office/drawing/2014/main" id="{40C1324E-8FAF-4C0D-BFB7-5D8EEE0407E8}"/>
              </a:ext>
            </a:extLst>
          </p:cNvPr>
          <p:cNvSpPr>
            <a:spLocks noGrp="1"/>
          </p:cNvSpPr>
          <p:nvPr>
            <p:ph type="body" idx="1"/>
          </p:nvPr>
        </p:nvSpPr>
        <p:spPr>
          <a:xfrm>
            <a:off x="839788" y="1434163"/>
            <a:ext cx="5157787" cy="823912"/>
          </a:xfrm>
        </p:spPr>
        <p:txBody>
          <a:bodyPr anchor="ctr">
            <a:normAutofit/>
          </a:bodyPr>
          <a:lstStyle/>
          <a:p>
            <a:r>
              <a:rPr lang="en-US" b="0"/>
              <a:t>Facts about normal infant sleep:</a:t>
            </a:r>
          </a:p>
        </p:txBody>
      </p:sp>
      <p:sp>
        <p:nvSpPr>
          <p:cNvPr id="6"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838200" y="2130209"/>
            <a:ext cx="5354639" cy="3684588"/>
          </a:xfrm>
        </p:spPr>
        <p:txBody>
          <a:bodyPr vert="horz" lIns="0" tIns="0" rIns="0" bIns="0" rtlCol="0" anchor="t">
            <a:normAutofit fontScale="92500" lnSpcReduction="20000"/>
          </a:bodyPr>
          <a:lstStyle/>
          <a:p>
            <a:pPr>
              <a:spcBef>
                <a:spcPts val="2400"/>
              </a:spcBef>
            </a:pPr>
            <a:r>
              <a:rPr lang="en-US" sz="2400"/>
              <a:t>It is normal for infants to wake up often at night.</a:t>
            </a:r>
          </a:p>
          <a:p>
            <a:pPr>
              <a:spcBef>
                <a:spcPts val="2400"/>
              </a:spcBef>
            </a:pPr>
            <a:r>
              <a:rPr lang="en-US" sz="2400"/>
              <a:t>Newborns spend more time in light and active sleep which helps them wake more easily to eat, stay warm, and move when </a:t>
            </a:r>
            <a:r>
              <a:rPr lang="en-US"/>
              <a:t>needed</a:t>
            </a:r>
            <a:r>
              <a:rPr lang="en-US" sz="2400"/>
              <a:t>.</a:t>
            </a:r>
            <a:endParaRPr lang="en-US" sz="2400">
              <a:cs typeface="Calibri"/>
            </a:endParaRPr>
          </a:p>
          <a:p>
            <a:pPr>
              <a:spcBef>
                <a:spcPts val="2400"/>
              </a:spcBef>
            </a:pPr>
            <a:r>
              <a:rPr lang="en-US" sz="2400"/>
              <a:t>As your baby gets older, </a:t>
            </a:r>
            <a:r>
              <a:rPr lang="en-US"/>
              <a:t>your</a:t>
            </a:r>
            <a:r>
              <a:rPr lang="en-US" sz="2400"/>
              <a:t> </a:t>
            </a:r>
            <a:r>
              <a:rPr lang="en-US"/>
              <a:t>baby </a:t>
            </a:r>
            <a:r>
              <a:rPr lang="en-US" sz="2400"/>
              <a:t>will sleep for longer stretches of time and spend more time in deep sleep.</a:t>
            </a:r>
            <a:endParaRPr lang="en-US" sz="2400">
              <a:cs typeface="Calibri"/>
            </a:endParaRPr>
          </a:p>
          <a:p>
            <a:pPr>
              <a:spcBef>
                <a:spcPts val="2400"/>
              </a:spcBef>
            </a:pPr>
            <a:r>
              <a:rPr lang="en-US" sz="2400"/>
              <a:t>Dreaming happens more in light sleep which helps the brain to grow.</a:t>
            </a:r>
            <a:endParaRPr lang="en-US" sz="2400">
              <a:cs typeface="Calibri"/>
            </a:endParaRPr>
          </a:p>
        </p:txBody>
      </p:sp>
      <p:pic>
        <p:nvPicPr>
          <p:cNvPr id="18" name="Picture Placeholder 17" descr="A baby lying on a crib&#10;&#10;Description automatically generated">
            <a:extLst>
              <a:ext uri="{FF2B5EF4-FFF2-40B4-BE49-F238E27FC236}">
                <a16:creationId xmlns:a16="http://schemas.microsoft.com/office/drawing/2014/main" id="{E13EB60C-5B46-6722-8044-5F6C20D41FC7}"/>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rot="16200000">
            <a:off x="5961063" y="627063"/>
            <a:ext cx="6858000" cy="5603875"/>
          </a:xfrm>
        </p:spPr>
      </p:pic>
      <p:sp>
        <p:nvSpPr>
          <p:cNvPr id="19" name="Footer Placeholder 4">
            <a:extLst>
              <a:ext uri="{FF2B5EF4-FFF2-40B4-BE49-F238E27FC236}">
                <a16:creationId xmlns:a16="http://schemas.microsoft.com/office/drawing/2014/main" id="{A74F014F-8304-1DDA-74F6-E22F165217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95518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74250"/>
            <a:ext cx="5250621" cy="3933606"/>
          </a:xfrm>
        </p:spPr>
        <p:txBody>
          <a:bodyPr vert="horz" lIns="91440" tIns="45720" rIns="91440" bIns="45720" rtlCol="0" anchor="t">
            <a:normAutofit/>
          </a:bodyPr>
          <a:lstStyle/>
          <a:p>
            <a:pPr marL="0" indent="0" fontAlgn="base">
              <a:buNone/>
            </a:pPr>
            <a:r>
              <a:rPr lang="en-US" i="0" u="none" strike="noStrike">
                <a:solidFill>
                  <a:srgbClr val="000000"/>
                </a:solidFill>
                <a:effectLst/>
                <a:cs typeface="Calibri"/>
              </a:rPr>
              <a:t>When your baby wakes at night</a:t>
            </a:r>
            <a:r>
              <a:rPr lang="en-US">
                <a:solidFill>
                  <a:srgbClr val="000000"/>
                </a:solidFill>
                <a:cs typeface="Calibri"/>
              </a:rPr>
              <a:t>,</a:t>
            </a:r>
            <a:r>
              <a:rPr lang="en-US" i="0" u="none" strike="noStrike">
                <a:solidFill>
                  <a:srgbClr val="000000"/>
                </a:solidFill>
                <a:effectLst/>
                <a:cs typeface="Calibri"/>
              </a:rPr>
              <a:t> </a:t>
            </a:r>
            <a:r>
              <a:rPr lang="en-US">
                <a:solidFill>
                  <a:srgbClr val="000000"/>
                </a:solidFill>
                <a:cs typeface="Calibri"/>
              </a:rPr>
              <a:t>the baby is </a:t>
            </a:r>
            <a:r>
              <a:rPr lang="en-US" i="0" u="none" strike="noStrike">
                <a:solidFill>
                  <a:srgbClr val="000000"/>
                </a:solidFill>
                <a:effectLst/>
                <a:cs typeface="Calibri"/>
              </a:rPr>
              <a:t>signaling a need. </a:t>
            </a:r>
            <a:r>
              <a:rPr lang="en-US">
                <a:solidFill>
                  <a:srgbClr val="000000"/>
                </a:solidFill>
                <a:cs typeface="Calibri"/>
              </a:rPr>
              <a:t>The baby</a:t>
            </a:r>
            <a:r>
              <a:rPr lang="en-US" i="0" u="none" strike="noStrike">
                <a:solidFill>
                  <a:srgbClr val="000000"/>
                </a:solidFill>
                <a:effectLst/>
                <a:cs typeface="Calibri"/>
              </a:rPr>
              <a:t> may wake up less at night as </a:t>
            </a:r>
            <a:r>
              <a:rPr lang="en-US">
                <a:solidFill>
                  <a:srgbClr val="000000"/>
                </a:solidFill>
                <a:cs typeface="Calibri"/>
              </a:rPr>
              <a:t>your baby</a:t>
            </a:r>
            <a:r>
              <a:rPr lang="en-US" i="0" u="none" strike="noStrike">
                <a:solidFill>
                  <a:srgbClr val="000000"/>
                </a:solidFill>
                <a:effectLst/>
                <a:cs typeface="Calibri"/>
              </a:rPr>
              <a:t> </a:t>
            </a:r>
            <a:r>
              <a:rPr lang="en-US">
                <a:solidFill>
                  <a:srgbClr val="000000"/>
                </a:solidFill>
                <a:cs typeface="Calibri"/>
              </a:rPr>
              <a:t>gets</a:t>
            </a:r>
            <a:r>
              <a:rPr lang="en-US" i="0" u="none" strike="noStrike">
                <a:solidFill>
                  <a:srgbClr val="000000"/>
                </a:solidFill>
                <a:effectLst/>
                <a:cs typeface="Calibri"/>
              </a:rPr>
              <a:t> older.</a:t>
            </a:r>
            <a:r>
              <a:rPr lang="en-US">
                <a:solidFill>
                  <a:srgbClr val="000000"/>
                </a:solidFill>
                <a:cs typeface="Calibri"/>
              </a:rPr>
              <a:t> </a:t>
            </a:r>
            <a:endParaRPr lang="en-US" i="0" u="none" strike="noStrike">
              <a:solidFill>
                <a:srgbClr val="000000"/>
              </a:solidFill>
              <a:effectLst/>
              <a:cs typeface="Calibri"/>
            </a:endParaRPr>
          </a:p>
          <a:p>
            <a:pPr marL="0" indent="0" algn="l" rtl="0" fontAlgn="base">
              <a:buNone/>
            </a:pPr>
            <a:endParaRPr lang="en-US" b="1" i="0" u="none" strike="noStrike">
              <a:solidFill>
                <a:srgbClr val="000000"/>
              </a:solidFill>
              <a:effectLst/>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a:effectLst/>
              </a:rPr>
              <a:t>​</a:t>
            </a:r>
            <a:r>
              <a:rPr kumimoji="0" lang="en-US" b="0" i="0" u="none" strike="noStrike" kern="1200" cap="none" spc="0" normalizeH="0" baseline="0" noProof="0">
                <a:ln>
                  <a:noFill/>
                </a:ln>
                <a:effectLst/>
                <a:uLnTx/>
                <a:uFillTx/>
                <a:ea typeface="+mn-ea"/>
                <a:cs typeface="+mn-cs"/>
              </a:rPr>
              <a:t>It is normal for your baby to wake up often at night.​</a:t>
            </a:r>
            <a:endParaRPr lang="en-US" b="0" i="0" u="none" strike="noStrike" kern="1200" cap="none" spc="0" normalizeH="0" baseline="0" noProof="0">
              <a:ln>
                <a:noFill/>
              </a:ln>
              <a:effectLst/>
              <a:uLnTx/>
              <a:uFillTx/>
              <a:cs typeface="Calibri"/>
            </a:endParaRPr>
          </a:p>
          <a:p>
            <a:pPr marL="285750" indent="-285750">
              <a:lnSpc>
                <a:spcPct val="100000"/>
              </a:lnSpc>
              <a:spcBef>
                <a:spcPts val="0"/>
              </a:spcBef>
              <a:defRPr/>
            </a:pPr>
            <a:r>
              <a:rPr kumimoji="0" lang="en-US" b="0" i="0" u="none" strike="noStrike" kern="1200" cap="none" spc="0" normalizeH="0" baseline="0" noProof="0">
                <a:ln>
                  <a:noFill/>
                </a:ln>
                <a:effectLst/>
                <a:uLnTx/>
                <a:uFillTx/>
                <a:ea typeface="+mn-ea"/>
                <a:cs typeface="+mn-cs"/>
              </a:rPr>
              <a:t>Newborn babies spend more time in light sleep, which also helps to protect </a:t>
            </a:r>
            <a:r>
              <a:rPr lang="en-US"/>
              <a:t>their health</a:t>
            </a:r>
            <a:r>
              <a:rPr kumimoji="0" lang="en-US" b="0" i="0" u="none" strike="noStrike" kern="1200" cap="none" spc="0" normalizeH="0" baseline="0" noProof="0">
                <a:ln>
                  <a:noFill/>
                </a:ln>
                <a:effectLst/>
                <a:uLnTx/>
                <a:uFillTx/>
                <a:ea typeface="+mn-ea"/>
                <a:cs typeface="+mn-cs"/>
              </a:rPr>
              <a:t>. ​</a:t>
            </a:r>
          </a:p>
          <a:p>
            <a:pPr marL="0" indent="0" algn="l" rtl="0" fontAlgn="base">
              <a:buNone/>
            </a:pPr>
            <a:endParaRPr lang="en-US" sz="2400" b="0" i="0">
              <a:solidFill>
                <a:srgbClr val="25408F"/>
              </a:solidFill>
              <a:effectLst/>
              <a:latin typeface="Fira Sans" panose="020B0503050000020004" pitchFamily="34" charset="0"/>
            </a:endParaRPr>
          </a:p>
        </p:txBody>
      </p:sp>
      <p:pic>
        <p:nvPicPr>
          <p:cNvPr id="11" name="Picture 10">
            <a:extLst>
              <a:ext uri="{FF2B5EF4-FFF2-40B4-BE49-F238E27FC236}">
                <a16:creationId xmlns:a16="http://schemas.microsoft.com/office/drawing/2014/main" id="{83DAB1F3-9D8C-4717-BCD6-A066292FC44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98166" y="1774249"/>
            <a:ext cx="4929248" cy="3933607"/>
          </a:xfrm>
          <a:prstGeom prst="rect">
            <a:avLst/>
          </a:prstGeom>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0580" y="445331"/>
            <a:ext cx="950839" cy="952016"/>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cxnSp>
        <p:nvCxnSpPr>
          <p:cNvPr id="8" name="Straight Arrow Connector 7">
            <a:extLst>
              <a:ext uri="{FF2B5EF4-FFF2-40B4-BE49-F238E27FC236}">
                <a16:creationId xmlns:a16="http://schemas.microsoft.com/office/drawing/2014/main" id="{C6ABA034-35D8-77F1-22D2-538D0ABD7879}"/>
              </a:ext>
            </a:extLst>
          </p:cNvPr>
          <p:cNvCxnSpPr>
            <a:cxnSpLocks/>
          </p:cNvCxnSpPr>
          <p:nvPr/>
        </p:nvCxnSpPr>
        <p:spPr>
          <a:xfrm>
            <a:off x="0" y="1489486"/>
            <a:ext cx="7942834"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46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latin typeface="Fira Sans"/>
              </a:rPr>
              <a:t>Sleep-Related Infant Deaths</a:t>
            </a:r>
            <a:endParaRPr lang="en-US"/>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4294967295"/>
          </p:nvPr>
        </p:nvSpPr>
        <p:spPr>
          <a:xfrm>
            <a:off x="838200" y="1725318"/>
            <a:ext cx="10131719" cy="3407363"/>
          </a:xfrm>
        </p:spPr>
        <p:txBody>
          <a:bodyPr vert="horz" lIns="0" tIns="0" rIns="0" bIns="0" rtlCol="0" anchor="t">
            <a:normAutofit fontScale="25000" lnSpcReduction="20000"/>
          </a:bodyPr>
          <a:lstStyle/>
          <a:p>
            <a:pPr>
              <a:lnSpc>
                <a:spcPct val="120000"/>
              </a:lnSpc>
              <a:spcBef>
                <a:spcPts val="2400"/>
              </a:spcBef>
            </a:pPr>
            <a:r>
              <a:rPr lang="en-US" sz="9600"/>
              <a:t>Every year, approximately 3,500 infants die in the United States due to sleep-related death.</a:t>
            </a:r>
            <a:endParaRPr lang="en-US" sz="9600">
              <a:cs typeface="Calibri"/>
            </a:endParaRPr>
          </a:p>
          <a:p>
            <a:pPr>
              <a:lnSpc>
                <a:spcPct val="120000"/>
              </a:lnSpc>
              <a:spcBef>
                <a:spcPts val="2400"/>
              </a:spcBef>
            </a:pPr>
            <a:r>
              <a:rPr lang="en-US" sz="8000">
                <a:solidFill>
                  <a:srgbClr val="1A1A1A"/>
                </a:solidFill>
                <a:latin typeface="Open Sans"/>
                <a:ea typeface="Open Sans"/>
                <a:cs typeface="Open Sans"/>
              </a:rPr>
              <a:t>Sudden infant death syndrome (SIDS),</a:t>
            </a:r>
            <a:r>
              <a:rPr lang="en-US" sz="8000" i="0">
                <a:solidFill>
                  <a:srgbClr val="1A1A1A"/>
                </a:solidFill>
                <a:effectLst/>
                <a:latin typeface="Open Sans"/>
                <a:ea typeface="Open Sans"/>
                <a:cs typeface="Open Sans"/>
              </a:rPr>
              <a:t> unknown or unexplained cause, and accidental suffocation and strangulation in bed were the second, third, and fourth most common causes of overall infant death (AAP, 2022).</a:t>
            </a:r>
          </a:p>
          <a:p>
            <a:pPr>
              <a:lnSpc>
                <a:spcPct val="120000"/>
              </a:lnSpc>
              <a:spcBef>
                <a:spcPts val="2400"/>
              </a:spcBef>
            </a:pPr>
            <a:r>
              <a:rPr lang="en-US" sz="8000" i="0">
                <a:solidFill>
                  <a:srgbClr val="333333"/>
                </a:solidFill>
                <a:effectLst/>
                <a:latin typeface="Open Sans"/>
                <a:ea typeface="Open Sans"/>
                <a:cs typeface="Open Sans"/>
              </a:rPr>
              <a:t>86% of sleep-related deaths occurred in the first</a:t>
            </a:r>
            <a:r>
              <a:rPr lang="en-US" sz="8000">
                <a:latin typeface="Open Sans"/>
                <a:ea typeface="Open Sans"/>
                <a:cs typeface="Open Sans"/>
              </a:rPr>
              <a:t> five</a:t>
            </a:r>
            <a:r>
              <a:rPr lang="en-US" sz="8000" i="0">
                <a:solidFill>
                  <a:srgbClr val="333333"/>
                </a:solidFill>
                <a:effectLst/>
                <a:latin typeface="Open Sans"/>
                <a:ea typeface="Open Sans"/>
                <a:cs typeface="Open Sans"/>
              </a:rPr>
              <a:t> months of life (</a:t>
            </a:r>
            <a:r>
              <a:rPr lang="en-US" sz="8000">
                <a:latin typeface="Open Sans"/>
                <a:ea typeface="Open Sans"/>
                <a:cs typeface="Open Sans"/>
              </a:rPr>
              <a:t>NCFRP</a:t>
            </a:r>
            <a:r>
              <a:rPr lang="en-US" sz="8000" i="0">
                <a:solidFill>
                  <a:srgbClr val="333333"/>
                </a:solidFill>
                <a:effectLst/>
                <a:latin typeface="Open Sans"/>
                <a:ea typeface="Open Sans"/>
                <a:cs typeface="Open Sans"/>
              </a:rPr>
              <a:t>, 2021).</a:t>
            </a:r>
            <a:endParaRPr lang="en-US" sz="9600">
              <a:latin typeface="Open Sans"/>
              <a:ea typeface="Open Sans"/>
              <a:cs typeface="Open Sans"/>
            </a:endParaRPr>
          </a:p>
          <a:p>
            <a:pPr>
              <a:lnSpc>
                <a:spcPct val="120000"/>
              </a:lnSpc>
            </a:pPr>
            <a:r>
              <a:rPr lang="en-US" sz="9600"/>
              <a:t>SIDS is the fourth most common cause of death for infants under one year in Texas.</a:t>
            </a:r>
            <a:endParaRPr lang="en-US" sz="9600">
              <a:cs typeface="Calibri"/>
            </a:endParaRPr>
          </a:p>
          <a:p>
            <a:pPr marL="0" indent="0">
              <a:buNone/>
            </a:pPr>
            <a:endParaRPr lang="en-US" sz="2400" b="1">
              <a:latin typeface="Calibri"/>
              <a:cs typeface="Segoe UI"/>
            </a:endParaRPr>
          </a:p>
          <a:p>
            <a:pPr marL="0" indent="0">
              <a:buNone/>
            </a:pPr>
            <a:endParaRPr lang="en-US" b="1">
              <a:latin typeface="Calibri"/>
              <a:cs typeface="Segoe UI"/>
            </a:endParaRPr>
          </a:p>
          <a:p>
            <a:pPr marL="342900" indent="-342900"/>
            <a:endParaRPr lang="en-US">
              <a:latin typeface="Calibri"/>
              <a:cs typeface="Segoe UI"/>
            </a:endParaRPr>
          </a:p>
        </p:txBody>
      </p:sp>
    </p:spTree>
    <p:extLst>
      <p:ext uri="{BB962C8B-B14F-4D97-AF65-F5344CB8AC3E}">
        <p14:creationId xmlns:p14="http://schemas.microsoft.com/office/powerpoint/2010/main" val="2099838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Crying</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42223"/>
            <a:ext cx="6064733" cy="4268662"/>
          </a:xfrm>
        </p:spPr>
        <p:txBody>
          <a:bodyPr vert="horz" lIns="91440" tIns="45720" rIns="91440" bIns="45720" rtlCol="0" anchor="t">
            <a:normAutofit/>
          </a:bodyPr>
          <a:lstStyle/>
          <a:p>
            <a:pPr marL="0" indent="0" algn="l" rtl="0" fontAlgn="base">
              <a:buNone/>
            </a:pPr>
            <a:r>
              <a:rPr lang="en-US" sz="2200" i="0" u="none" strike="noStrike">
                <a:solidFill>
                  <a:srgbClr val="000000"/>
                </a:solidFill>
                <a:effectLst/>
                <a:latin typeface="Calibri"/>
                <a:cs typeface="Calibri"/>
              </a:rPr>
              <a:t>Crying is your baby's way of saying, "something needs to change now!“</a:t>
            </a:r>
          </a:p>
          <a:p>
            <a:pPr marL="0" indent="0" fontAlgn="base">
              <a:buNone/>
            </a:pPr>
            <a:r>
              <a:rPr lang="en-US" sz="2200">
                <a:solidFill>
                  <a:srgbClr val="000000"/>
                </a:solidFill>
                <a:cs typeface="Calibri"/>
              </a:rPr>
              <a:t>Ways</a:t>
            </a:r>
            <a:r>
              <a:rPr lang="en-US" sz="2200" b="0" i="0" u="none" strike="noStrike">
                <a:solidFill>
                  <a:srgbClr val="000000"/>
                </a:solidFill>
                <a:effectLst/>
                <a:cs typeface="Calibri"/>
              </a:rPr>
              <a:t> to calm </a:t>
            </a:r>
            <a:r>
              <a:rPr lang="en-US" sz="2200">
                <a:solidFill>
                  <a:srgbClr val="000000"/>
                </a:solidFill>
                <a:cs typeface="Calibri"/>
              </a:rPr>
              <a:t>your </a:t>
            </a:r>
            <a:r>
              <a:rPr lang="en-US" sz="2200" b="0" i="0" u="none" strike="noStrike">
                <a:solidFill>
                  <a:srgbClr val="000000"/>
                </a:solidFill>
                <a:effectLst/>
                <a:cs typeface="Calibri"/>
              </a:rPr>
              <a:t>baby </a:t>
            </a:r>
            <a:r>
              <a:rPr lang="en-US" sz="2200">
                <a:solidFill>
                  <a:srgbClr val="000000"/>
                </a:solidFill>
                <a:cs typeface="Calibri"/>
              </a:rPr>
              <a:t>can include</a:t>
            </a:r>
            <a:r>
              <a:rPr lang="en-US" sz="2200" b="0" i="0" u="none" strike="noStrike">
                <a:solidFill>
                  <a:srgbClr val="000000"/>
                </a:solidFill>
                <a:effectLst/>
                <a:cs typeface="Calibri"/>
              </a:rPr>
              <a:t>:</a:t>
            </a:r>
          </a:p>
          <a:p>
            <a:pPr algn="l" rtl="0" fontAlgn="base">
              <a:buFont typeface="Arial" panose="020B0604020202020204" pitchFamily="34" charset="0"/>
              <a:buChar char="•"/>
            </a:pPr>
            <a:r>
              <a:rPr lang="en-US" sz="2200">
                <a:solidFill>
                  <a:srgbClr val="000000"/>
                </a:solidFill>
              </a:rPr>
              <a:t>Holding</a:t>
            </a:r>
            <a:r>
              <a:rPr lang="en-US" sz="2200" b="0" i="0" u="none" strike="noStrike">
                <a:solidFill>
                  <a:srgbClr val="000000"/>
                </a:solidFill>
                <a:effectLst/>
              </a:rPr>
              <a:t> your baby close or in skin-to-skin contact</a:t>
            </a:r>
            <a:r>
              <a:rPr lang="en-US" sz="2200" b="0" i="0">
                <a:solidFill>
                  <a:srgbClr val="000000"/>
                </a:solidFill>
                <a:effectLst/>
              </a:rPr>
              <a:t>​</a:t>
            </a:r>
            <a:r>
              <a:rPr lang="en-US" sz="2200">
                <a:solidFill>
                  <a:srgbClr val="000000"/>
                </a:solidFill>
              </a:rPr>
              <a:t>.</a:t>
            </a:r>
            <a:endParaRPr lang="en-US" sz="2200" b="0" i="0">
              <a:solidFill>
                <a:srgbClr val="000000"/>
              </a:solidFill>
              <a:effectLst/>
              <a:cs typeface="Calibri"/>
            </a:endParaRPr>
          </a:p>
          <a:p>
            <a:pPr algn="l" rtl="0" fontAlgn="base">
              <a:buFont typeface="Arial" panose="020B0604020202020204" pitchFamily="34" charset="0"/>
              <a:buChar char="•"/>
            </a:pPr>
            <a:r>
              <a:rPr lang="en-US" sz="2200">
                <a:solidFill>
                  <a:srgbClr val="000000"/>
                </a:solidFill>
              </a:rPr>
              <a:t>Speaking</a:t>
            </a:r>
            <a:r>
              <a:rPr lang="en-US" sz="2200" b="0" i="0" u="none" strike="noStrike">
                <a:solidFill>
                  <a:srgbClr val="000000"/>
                </a:solidFill>
                <a:effectLst/>
              </a:rPr>
              <a:t> or </a:t>
            </a:r>
            <a:r>
              <a:rPr lang="en-US" sz="2200">
                <a:solidFill>
                  <a:srgbClr val="000000"/>
                </a:solidFill>
              </a:rPr>
              <a:t>singing</a:t>
            </a:r>
            <a:r>
              <a:rPr lang="en-US" sz="2200" b="0" i="0" u="none" strike="noStrike">
                <a:solidFill>
                  <a:srgbClr val="000000"/>
                </a:solidFill>
                <a:effectLst/>
              </a:rPr>
              <a:t> softly to your baby using calming sounds or words</a:t>
            </a:r>
            <a:r>
              <a:rPr lang="en-US" sz="2200" b="0" i="0">
                <a:solidFill>
                  <a:srgbClr val="000000"/>
                </a:solidFill>
                <a:effectLst/>
              </a:rPr>
              <a:t>​</a:t>
            </a:r>
            <a:r>
              <a:rPr lang="en-US" sz="2200">
                <a:solidFill>
                  <a:srgbClr val="000000"/>
                </a:solidFill>
              </a:rPr>
              <a:t>.</a:t>
            </a:r>
            <a:endParaRPr lang="en-US" sz="2200" b="0" i="0">
              <a:solidFill>
                <a:srgbClr val="000000"/>
              </a:solidFill>
              <a:effectLst/>
              <a:cs typeface="Calibri"/>
            </a:endParaRPr>
          </a:p>
          <a:p>
            <a:pPr fontAlgn="base"/>
            <a:r>
              <a:rPr lang="en-US" sz="2200">
                <a:solidFill>
                  <a:srgbClr val="000000"/>
                </a:solidFill>
              </a:rPr>
              <a:t>Rocking your</a:t>
            </a:r>
            <a:r>
              <a:rPr lang="en-US" sz="2200" b="0" i="0" u="none" strike="noStrike">
                <a:solidFill>
                  <a:srgbClr val="000000"/>
                </a:solidFill>
                <a:effectLst/>
              </a:rPr>
              <a:t> baby gently with a </a:t>
            </a:r>
            <a:r>
              <a:rPr lang="en-US" sz="2200">
                <a:solidFill>
                  <a:srgbClr val="000000"/>
                </a:solidFill>
              </a:rPr>
              <a:t>back-and-forth</a:t>
            </a:r>
            <a:r>
              <a:rPr lang="en-US" sz="2200" b="0" i="0" u="none" strike="noStrike">
                <a:solidFill>
                  <a:srgbClr val="000000"/>
                </a:solidFill>
                <a:effectLst/>
              </a:rPr>
              <a:t> motion</a:t>
            </a:r>
            <a:r>
              <a:rPr lang="en-US" sz="2200">
                <a:solidFill>
                  <a:srgbClr val="000000"/>
                </a:solidFill>
              </a:rPr>
              <a:t>.</a:t>
            </a:r>
            <a:r>
              <a:rPr lang="en-US" sz="2200" b="0" i="0">
                <a:solidFill>
                  <a:srgbClr val="000000"/>
                </a:solidFill>
                <a:effectLst/>
              </a:rPr>
              <a:t>​</a:t>
            </a:r>
            <a:endParaRPr lang="en-US" sz="2200" b="0" i="0">
              <a:solidFill>
                <a:srgbClr val="000000"/>
              </a:solidFill>
              <a:effectLst/>
              <a:cs typeface="Calibri"/>
            </a:endParaRPr>
          </a:p>
          <a:p>
            <a:pPr algn="l" rtl="0" fontAlgn="base">
              <a:buFont typeface="Arial" panose="020B0604020202020204" pitchFamily="34" charset="0"/>
              <a:buChar char="•"/>
            </a:pPr>
            <a:r>
              <a:rPr lang="en-US" sz="2200" b="0" i="0" u="none" strike="noStrike">
                <a:solidFill>
                  <a:srgbClr val="000000"/>
                </a:solidFill>
                <a:effectLst/>
              </a:rPr>
              <a:t>Gently </a:t>
            </a:r>
            <a:r>
              <a:rPr lang="en-US" sz="2200">
                <a:solidFill>
                  <a:srgbClr val="000000"/>
                </a:solidFill>
              </a:rPr>
              <a:t>massaging</a:t>
            </a:r>
            <a:r>
              <a:rPr lang="en-US" sz="2200" b="0" i="0" u="none" strike="noStrike">
                <a:solidFill>
                  <a:srgbClr val="000000"/>
                </a:solidFill>
                <a:effectLst/>
              </a:rPr>
              <a:t> your baby's back, arms</a:t>
            </a:r>
            <a:r>
              <a:rPr lang="en-US" sz="2200">
                <a:solidFill>
                  <a:srgbClr val="000000"/>
                </a:solidFill>
              </a:rPr>
              <a:t>,</a:t>
            </a:r>
            <a:r>
              <a:rPr lang="en-US" sz="2200" b="0" i="0" u="none" strike="noStrike">
                <a:solidFill>
                  <a:srgbClr val="000000"/>
                </a:solidFill>
                <a:effectLst/>
              </a:rPr>
              <a:t> and legs</a:t>
            </a:r>
            <a:r>
              <a:rPr lang="en-US" sz="2200">
                <a:solidFill>
                  <a:srgbClr val="000000"/>
                </a:solidFill>
              </a:rPr>
              <a:t>.</a:t>
            </a:r>
            <a:endParaRPr lang="en-US" sz="2200" b="0" i="0">
              <a:solidFill>
                <a:srgbClr val="000000"/>
              </a:solidFill>
              <a:effectLst/>
              <a:cs typeface="Calibri"/>
            </a:endParaRPr>
          </a:p>
          <a:p>
            <a:pPr marL="0" indent="0">
              <a:buNone/>
            </a:pPr>
            <a:r>
              <a:rPr lang="en-US" sz="2200">
                <a:solidFill>
                  <a:srgbClr val="000000"/>
                </a:solidFill>
                <a:cs typeface="Calibri"/>
              </a:rPr>
              <a:t>Crying doesn't always equal hunger.</a:t>
            </a:r>
          </a:p>
        </p:txBody>
      </p:sp>
      <p:pic>
        <p:nvPicPr>
          <p:cNvPr id="11" name="Picture 10" descr="A person and person playing with a baby&#10;&#10;Description automatically generated">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028057" y="1876468"/>
            <a:ext cx="4627235" cy="4175216"/>
          </a:xfrm>
          <a:prstGeom prst="rect">
            <a:avLst/>
          </a:prstGeom>
          <a:noFill/>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cxnSp>
        <p:nvCxnSpPr>
          <p:cNvPr id="8" name="Straight Arrow Connector 7">
            <a:extLst>
              <a:ext uri="{FF2B5EF4-FFF2-40B4-BE49-F238E27FC236}">
                <a16:creationId xmlns:a16="http://schemas.microsoft.com/office/drawing/2014/main" id="{F03210D5-0B8E-DA42-A945-54A8CD16D099}"/>
              </a:ext>
            </a:extLst>
          </p:cNvPr>
          <p:cNvCxnSpPr>
            <a:cxnSpLocks/>
          </p:cNvCxnSpPr>
          <p:nvPr/>
        </p:nvCxnSpPr>
        <p:spPr>
          <a:xfrm>
            <a:off x="0" y="1489486"/>
            <a:ext cx="7952126"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9375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99104"/>
            <a:ext cx="6137906" cy="4268663"/>
          </a:xfrm>
        </p:spPr>
        <p:txBody>
          <a:bodyPr vert="horz" lIns="91440" tIns="45720" rIns="91440" bIns="45720" rtlCol="0" anchor="t">
            <a:noAutofit/>
          </a:bodyPr>
          <a:lstStyle/>
          <a:p>
            <a:pPr marL="0" indent="0" algn="l" rtl="0" fontAlgn="base">
              <a:buNone/>
            </a:pPr>
            <a:r>
              <a:rPr lang="en-US" sz="2000" i="0" u="none" strike="noStrike">
                <a:effectLst/>
              </a:rPr>
              <a:t>Babies use signals or cues to let parents and caregivers know when they want to start or stop eating.</a:t>
            </a:r>
            <a:r>
              <a:rPr lang="en-US" sz="2000" i="0">
                <a:effectLst/>
              </a:rPr>
              <a:t>​</a:t>
            </a:r>
          </a:p>
          <a:p>
            <a:pPr marL="0" indent="0" fontAlgn="base">
              <a:buNone/>
            </a:pPr>
            <a:r>
              <a:rPr lang="en-US" sz="2000" u="none" strike="noStrike">
                <a:effectLst/>
                <a:cs typeface="Calibri"/>
              </a:rPr>
              <a:t>When </a:t>
            </a:r>
            <a:r>
              <a:rPr lang="en-US" sz="2000">
                <a:cs typeface="Calibri"/>
              </a:rPr>
              <a:t>babies are </a:t>
            </a:r>
            <a:r>
              <a:rPr lang="en-US" sz="2000" u="none" strike="noStrike">
                <a:effectLst/>
                <a:cs typeface="Calibri"/>
              </a:rPr>
              <a:t>ready to eat, they may:</a:t>
            </a:r>
          </a:p>
          <a:p>
            <a:pPr lvl="1" fontAlgn="base"/>
            <a:r>
              <a:rPr lang="en-US" sz="2000" i="0" u="none" strike="noStrike">
                <a:solidFill>
                  <a:srgbClr val="000000"/>
                </a:solidFill>
                <a:effectLst/>
              </a:rPr>
              <a:t>Move their hands or fists to their mouth</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Make sucking motions or soft noises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Smack their lips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Nuzzle against you or search for your breast</a:t>
            </a:r>
            <a:r>
              <a:rPr lang="en-US" sz="2000">
                <a:solidFill>
                  <a:srgbClr val="000000"/>
                </a:solidFill>
              </a:rPr>
              <a:t>.</a:t>
            </a:r>
            <a:endParaRPr lang="en-US" sz="2000" i="0">
              <a:solidFill>
                <a:srgbClr val="000000"/>
              </a:solidFill>
              <a:effectLst/>
              <a:cs typeface="Calibri"/>
            </a:endParaRPr>
          </a:p>
          <a:p>
            <a:pPr marL="0" indent="0" fontAlgn="base">
              <a:buNone/>
            </a:pPr>
            <a:r>
              <a:rPr lang="en-US" sz="2000">
                <a:cs typeface="Calibri"/>
              </a:rPr>
              <a:t>When babies are  full and want to stop eating, they may:</a:t>
            </a:r>
          </a:p>
          <a:p>
            <a:pPr lvl="1" fontAlgn="base"/>
            <a:r>
              <a:rPr lang="en-US" sz="2000" i="0" u="none" strike="noStrike">
                <a:solidFill>
                  <a:srgbClr val="000000"/>
                </a:solidFill>
                <a:effectLst/>
              </a:rPr>
              <a:t>Release or "fall off" the breast or bottle</a:t>
            </a:r>
            <a:r>
              <a:rPr lang="en-US" sz="2000">
                <a:solidFill>
                  <a:srgbClr val="000000"/>
                </a:solidFill>
              </a:rPr>
              <a:t>.</a:t>
            </a:r>
            <a:r>
              <a:rPr lang="en-US" sz="2000" i="0">
                <a:solidFill>
                  <a:srgbClr val="000000"/>
                </a:solidFill>
                <a:effectLst/>
              </a:rPr>
              <a:t>​</a:t>
            </a:r>
            <a:endParaRPr lang="en-US" sz="2000" i="0">
              <a:solidFill>
                <a:srgbClr val="000000"/>
              </a:solidFill>
              <a:effectLst/>
              <a:cs typeface="Calibri"/>
            </a:endParaRPr>
          </a:p>
          <a:p>
            <a:pPr lvl="1" fontAlgn="base"/>
            <a:r>
              <a:rPr lang="en-US" sz="2000" i="0" u="none" strike="noStrike">
                <a:solidFill>
                  <a:srgbClr val="000000"/>
                </a:solidFill>
                <a:effectLst/>
              </a:rPr>
              <a:t>Turn away from the breast or nipple</a:t>
            </a:r>
            <a:r>
              <a:rPr lang="en-US" sz="2000" i="0">
                <a:solidFill>
                  <a:srgbClr val="000000"/>
                </a:solidFill>
                <a:effectLst/>
              </a:rPr>
              <a:t>​</a:t>
            </a:r>
            <a:r>
              <a:rPr lang="en-US" sz="2000">
                <a:solidFill>
                  <a:srgbClr val="000000"/>
                </a:solidFill>
              </a:rPr>
              <a:t>.</a:t>
            </a:r>
            <a:endParaRPr lang="en-US" sz="2000" i="0">
              <a:solidFill>
                <a:srgbClr val="000000"/>
              </a:solidFill>
              <a:effectLst/>
            </a:endParaRPr>
          </a:p>
          <a:p>
            <a:pPr lvl="1" fontAlgn="base"/>
            <a:r>
              <a:rPr lang="en-US" sz="2000" i="0" u="none" strike="noStrike">
                <a:solidFill>
                  <a:srgbClr val="000000"/>
                </a:solidFill>
                <a:effectLst/>
              </a:rPr>
              <a:t>Relax their body and open their hands</a:t>
            </a:r>
            <a:r>
              <a:rPr lang="en-US" sz="2000">
                <a:solidFill>
                  <a:srgbClr val="000000"/>
                </a:solidFill>
              </a:rPr>
              <a:t>.</a:t>
            </a:r>
            <a:endParaRPr lang="en-US" sz="2000" i="0">
              <a:solidFill>
                <a:srgbClr val="000000"/>
              </a:solidFill>
              <a:effectLst/>
            </a:endParaRPr>
          </a:p>
        </p:txBody>
      </p:sp>
      <p:pic>
        <p:nvPicPr>
          <p:cNvPr id="11" name="Picture 10">
            <a:extLst>
              <a:ext uri="{FF2B5EF4-FFF2-40B4-BE49-F238E27FC236}">
                <a16:creationId xmlns:a16="http://schemas.microsoft.com/office/drawing/2014/main" id="{83DAB1F3-9D8C-4717-BCD6-A066292FC44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912681" y="1836275"/>
            <a:ext cx="4728931" cy="4268663"/>
          </a:xfrm>
          <a:prstGeom prst="rect">
            <a:avLst/>
          </a:prstGeom>
          <a:noFill/>
          <a:ln>
            <a:noFill/>
          </a:ln>
          <a:effectLst>
            <a:outerShdw blurRad="292100" dist="139700" dir="2700000" algn="tl" rotWithShape="0">
              <a:srgbClr val="333333">
                <a:alpha val="65000"/>
              </a:srgbClr>
            </a:outerShdw>
          </a:effectLst>
        </p:spPr>
      </p:pic>
      <p:sp>
        <p:nvSpPr>
          <p:cNvPr id="4" name="Slide Number Placeholder 3" hidden="1">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cxnSp>
        <p:nvCxnSpPr>
          <p:cNvPr id="8" name="Straight Arrow Connector 7">
            <a:extLst>
              <a:ext uri="{FF2B5EF4-FFF2-40B4-BE49-F238E27FC236}">
                <a16:creationId xmlns:a16="http://schemas.microsoft.com/office/drawing/2014/main" id="{9343BDAB-EF82-7D44-9A98-AF7D3D614D30}"/>
              </a:ext>
            </a:extLst>
          </p:cNvPr>
          <p:cNvCxnSpPr>
            <a:cxnSpLocks/>
          </p:cNvCxnSpPr>
          <p:nvPr/>
        </p:nvCxnSpPr>
        <p:spPr>
          <a:xfrm>
            <a:off x="0" y="1535949"/>
            <a:ext cx="8927858" cy="2787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6737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n-US" sz="4400"/>
              <a:t>Let’s Talk - Special Topics</a:t>
            </a:r>
          </a:p>
        </p:txBody>
      </p:sp>
      <p:sp>
        <p:nvSpPr>
          <p:cNvPr id="3" name="Footer Placeholder 3">
            <a:extLst>
              <a:ext uri="{FF2B5EF4-FFF2-40B4-BE49-F238E27FC236}">
                <a16:creationId xmlns:a16="http://schemas.microsoft.com/office/drawing/2014/main" id="{9F878FC3-8D39-8F70-56AD-ECFEF93F1DD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11" name="Picture 10" descr="A blue and white circle with a person sleeping in a bed&#10;&#10;Description automatically generated">
            <a:extLst>
              <a:ext uri="{FF2B5EF4-FFF2-40B4-BE49-F238E27FC236}">
                <a16:creationId xmlns:a16="http://schemas.microsoft.com/office/drawing/2014/main" id="{67CA81B3-18C7-4A66-6196-D05067756F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7087" y="2186635"/>
            <a:ext cx="1855713" cy="1855713"/>
          </a:xfrm>
          <a:prstGeom prst="rect">
            <a:avLst/>
          </a:prstGeom>
        </p:spPr>
      </p:pic>
      <p:pic>
        <p:nvPicPr>
          <p:cNvPr id="13" name="Picture 12" descr="A blue and white circle with icons on it&#10;&#10;Description automatically generated">
            <a:extLst>
              <a:ext uri="{FF2B5EF4-FFF2-40B4-BE49-F238E27FC236}">
                <a16:creationId xmlns:a16="http://schemas.microsoft.com/office/drawing/2014/main" id="{CCC49CC0-487D-0244-F11A-3952065309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8143" y="2186635"/>
            <a:ext cx="1855713" cy="1855713"/>
          </a:xfrm>
          <a:prstGeom prst="rect">
            <a:avLst/>
          </a:prstGeom>
        </p:spPr>
      </p:pic>
      <p:pic>
        <p:nvPicPr>
          <p:cNvPr id="15" name="Picture 14" descr="A blue and green logo&#10;&#10;Description automatically generated">
            <a:extLst>
              <a:ext uri="{FF2B5EF4-FFF2-40B4-BE49-F238E27FC236}">
                <a16:creationId xmlns:a16="http://schemas.microsoft.com/office/drawing/2014/main" id="{1E40E0F7-C516-AEE6-3381-F9590247104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39199" y="2186635"/>
            <a:ext cx="1855713" cy="1855713"/>
          </a:xfrm>
          <a:prstGeom prst="rect">
            <a:avLst/>
          </a:prstGeom>
        </p:spPr>
      </p:pic>
      <p:sp>
        <p:nvSpPr>
          <p:cNvPr id="16" name="Footer Placeholder 3">
            <a:extLst>
              <a:ext uri="{FF2B5EF4-FFF2-40B4-BE49-F238E27FC236}">
                <a16:creationId xmlns:a16="http://schemas.microsoft.com/office/drawing/2014/main" id="{81887367-46AF-C3FB-2C93-03907285B9B0}"/>
              </a:ext>
            </a:extLst>
          </p:cNvPr>
          <p:cNvSpPr txBox="1">
            <a:spLocks/>
          </p:cNvSpPr>
          <p:nvPr/>
        </p:nvSpPr>
        <p:spPr>
          <a:xfrm>
            <a:off x="1597087"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Sleep Training</a:t>
            </a:r>
            <a:endParaRPr lang="en-US" b="0" i="1" spc="0">
              <a:latin typeface="Fira Sans Light"/>
            </a:endParaRPr>
          </a:p>
        </p:txBody>
      </p:sp>
      <p:sp>
        <p:nvSpPr>
          <p:cNvPr id="23" name="Footer Placeholder 3">
            <a:extLst>
              <a:ext uri="{FF2B5EF4-FFF2-40B4-BE49-F238E27FC236}">
                <a16:creationId xmlns:a16="http://schemas.microsoft.com/office/drawing/2014/main" id="{307C43F0-46E0-5211-EE67-C3B5440988A0}"/>
              </a:ext>
            </a:extLst>
          </p:cNvPr>
          <p:cNvSpPr txBox="1">
            <a:spLocks/>
          </p:cNvSpPr>
          <p:nvPr/>
        </p:nvSpPr>
        <p:spPr>
          <a:xfrm>
            <a:off x="5168143"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Emergencies</a:t>
            </a:r>
            <a:endParaRPr lang="en-US" b="0" i="1" spc="0">
              <a:latin typeface="Fira Sans Light"/>
            </a:endParaRPr>
          </a:p>
        </p:txBody>
      </p:sp>
      <p:sp>
        <p:nvSpPr>
          <p:cNvPr id="24" name="Footer Placeholder 3">
            <a:extLst>
              <a:ext uri="{FF2B5EF4-FFF2-40B4-BE49-F238E27FC236}">
                <a16:creationId xmlns:a16="http://schemas.microsoft.com/office/drawing/2014/main" id="{13DBACD4-AF75-DA13-B66B-D186907F57A8}"/>
              </a:ext>
            </a:extLst>
          </p:cNvPr>
          <p:cNvSpPr txBox="1">
            <a:spLocks/>
          </p:cNvSpPr>
          <p:nvPr/>
        </p:nvSpPr>
        <p:spPr>
          <a:xfrm>
            <a:off x="8739199"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Special Health Conditions</a:t>
            </a:r>
            <a:endParaRPr lang="en-US" b="0" i="1" spc="0">
              <a:latin typeface="Fira Sans Light"/>
            </a:endParaRPr>
          </a:p>
        </p:txBody>
      </p:sp>
    </p:spTree>
    <p:extLst>
      <p:ext uri="{BB962C8B-B14F-4D97-AF65-F5344CB8AC3E}">
        <p14:creationId xmlns:p14="http://schemas.microsoft.com/office/powerpoint/2010/main" val="2226045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5400" i="1"/>
              <a:t>How Can I Plan for Safe Infant Sleep?</a:t>
            </a:r>
            <a:endParaRPr lang="en-US" sz="5400"/>
          </a:p>
        </p:txBody>
      </p:sp>
      <p:pic>
        <p:nvPicPr>
          <p:cNvPr id="7" name="Picture Placeholder 6" descr="A baby lying in a crib&#10;&#10;Description automatically generated">
            <a:extLst>
              <a:ext uri="{FF2B5EF4-FFF2-40B4-BE49-F238E27FC236}">
                <a16:creationId xmlns:a16="http://schemas.microsoft.com/office/drawing/2014/main" id="{54E7C44D-47CC-719A-7BB1-726E5C5919BE}"/>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prstGeom prst="rect">
            <a:avLst/>
          </a:prstGeom>
          <a:ln>
            <a:noFill/>
          </a:ln>
          <a:effectLst>
            <a:outerShdw blurRad="292100" dist="139700" dir="2700000" algn="tl" rotWithShape="0">
              <a:srgbClr val="333333">
                <a:alpha val="65000"/>
              </a:srgbClr>
            </a:outerShdw>
          </a:effectLst>
        </p:spPr>
      </p:pic>
      <p:sp>
        <p:nvSpPr>
          <p:cNvPr id="2" name="Footer Placeholder 4">
            <a:extLst>
              <a:ext uri="{FF2B5EF4-FFF2-40B4-BE49-F238E27FC236}">
                <a16:creationId xmlns:a16="http://schemas.microsoft.com/office/drawing/2014/main" id="{EAEBB663-E2BB-7C69-AD3A-54AF94F3EEA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4946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9072282" cy="1325563"/>
          </a:xfrm>
        </p:spPr>
        <p:txBody>
          <a:bodyPr/>
          <a:lstStyle/>
          <a:p>
            <a:r>
              <a:rPr lang="en-US" sz="4000"/>
              <a:t>What Challenges </a:t>
            </a:r>
            <a:r>
              <a:rPr lang="en-US"/>
              <a:t>D</a:t>
            </a:r>
            <a:r>
              <a:rPr lang="en-US" sz="4000"/>
              <a:t>o I Have?</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2133776"/>
            <a:ext cx="10518776" cy="3258495"/>
          </a:xfrm>
        </p:spPr>
        <p:txBody>
          <a:bodyPr vert="horz" lIns="0" tIns="0" rIns="0" bIns="0" rtlCol="0" anchor="t">
            <a:normAutofit lnSpcReduction="10000"/>
          </a:bodyPr>
          <a:lstStyle/>
          <a:p>
            <a:pPr>
              <a:lnSpc>
                <a:spcPct val="150000"/>
              </a:lnSpc>
            </a:pPr>
            <a:r>
              <a:rPr lang="en-US" sz="2800">
                <a:effectLst/>
                <a:latin typeface="Segoe UI"/>
                <a:cs typeface="Segoe UI"/>
              </a:rPr>
              <a:t>Which of the actions</a:t>
            </a:r>
            <a:r>
              <a:rPr lang="en-US" sz="2800">
                <a:latin typeface="Segoe UI"/>
                <a:cs typeface="Segoe UI"/>
              </a:rPr>
              <a:t> that we</a:t>
            </a:r>
            <a:r>
              <a:rPr lang="en-US" sz="2800">
                <a:effectLst/>
                <a:latin typeface="Segoe UI"/>
                <a:cs typeface="Segoe UI"/>
              </a:rPr>
              <a:t> discussed may be hard for me?</a:t>
            </a:r>
            <a:endParaRPr lang="en-US" sz="2800">
              <a:latin typeface="Segoe UI"/>
              <a:cs typeface="Segoe UI"/>
            </a:endParaRPr>
          </a:p>
          <a:p>
            <a:pPr>
              <a:lnSpc>
                <a:spcPct val="150000"/>
              </a:lnSpc>
            </a:pPr>
            <a:r>
              <a:rPr lang="en-US" sz="2800">
                <a:effectLst/>
                <a:latin typeface="Segoe UI"/>
                <a:cs typeface="Segoe UI"/>
              </a:rPr>
              <a:t>Do I need more information about how to keep my baby safe during sleep?</a:t>
            </a:r>
          </a:p>
          <a:p>
            <a:pPr>
              <a:lnSpc>
                <a:spcPct val="150000"/>
              </a:lnSpc>
            </a:pPr>
            <a:r>
              <a:rPr lang="en-US" sz="2800">
                <a:effectLst/>
                <a:latin typeface="Segoe UI"/>
                <a:cs typeface="Segoe UI"/>
              </a:rPr>
              <a:t>Do all my baby's caregivers understand how to keep my baby safe during sleep?</a:t>
            </a:r>
            <a:endParaRPr lang="en-US" sz="3200">
              <a:effectLst/>
              <a:latin typeface="Segoe UI"/>
              <a:cs typeface="Segoe UI"/>
            </a:endParaRP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 name="Footer Placeholder 4">
            <a:extLst>
              <a:ext uri="{FF2B5EF4-FFF2-40B4-BE49-F238E27FC236}">
                <a16:creationId xmlns:a16="http://schemas.microsoft.com/office/drawing/2014/main" id="{5C912327-0F69-3853-BAAD-681C215D595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66414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Creating a Safe Sleep Plan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102379"/>
            <a:ext cx="4535310" cy="4074584"/>
          </a:xfrm>
        </p:spPr>
        <p:txBody>
          <a:bodyPr>
            <a:normAutofit/>
          </a:bodyPr>
          <a:lstStyle/>
          <a:p>
            <a:pPr>
              <a:lnSpc>
                <a:spcPct val="100000"/>
              </a:lnSpc>
            </a:pPr>
            <a:r>
              <a:rPr lang="en-US" sz="2200"/>
              <a:t>Where will my baby sleep at home?</a:t>
            </a:r>
          </a:p>
          <a:p>
            <a:pPr>
              <a:lnSpc>
                <a:spcPct val="100000"/>
              </a:lnSpc>
            </a:pPr>
            <a:r>
              <a:rPr lang="en-US" sz="2200"/>
              <a:t>Where will my baby sleep when staying with other caregivers (grandparents, aunts, uncles, babysitters, etc.)? </a:t>
            </a:r>
          </a:p>
          <a:p>
            <a:pPr>
              <a:lnSpc>
                <a:spcPct val="100000"/>
              </a:lnSpc>
            </a:pPr>
            <a:r>
              <a:rPr lang="en-US" sz="2200"/>
              <a:t>Where will I feed my baby at night?</a:t>
            </a:r>
          </a:p>
          <a:p>
            <a:pPr>
              <a:lnSpc>
                <a:spcPct val="100000"/>
              </a:lnSpc>
            </a:pPr>
            <a:r>
              <a:rPr lang="en-US" sz="2200"/>
              <a:t>How will I handle feeding my baby at night when I am sleepy?</a:t>
            </a:r>
          </a:p>
          <a:p>
            <a:pPr>
              <a:lnSpc>
                <a:spcPct val="100000"/>
              </a:lnSpc>
            </a:pPr>
            <a:r>
              <a:rPr lang="en-US" sz="2200"/>
              <a:t>What will I do if I fall asleep while feeding my baby?</a:t>
            </a: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cxnSp>
        <p:nvCxnSpPr>
          <p:cNvPr id="13" name="Straight Arrow Connector 12">
            <a:extLst>
              <a:ext uri="{FF2B5EF4-FFF2-40B4-BE49-F238E27FC236}">
                <a16:creationId xmlns:a16="http://schemas.microsoft.com/office/drawing/2014/main" id="{903D40D5-16ED-4E37-BF65-1B515DD99B0A}"/>
              </a:ext>
            </a:extLst>
          </p:cNvPr>
          <p:cNvCxnSpPr>
            <a:cxnSpLocks/>
          </p:cNvCxnSpPr>
          <p:nvPr/>
        </p:nvCxnSpPr>
        <p:spPr>
          <a:xfrm>
            <a:off x="0" y="1728372"/>
            <a:ext cx="537351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6E73D19E-193C-36E4-7983-1CF54927092D}"/>
              </a:ext>
            </a:extLst>
          </p:cNvPr>
          <p:cNvPicPr>
            <a:picLocks noChangeAspect="1"/>
          </p:cNvPicPr>
          <p:nvPr/>
        </p:nvPicPr>
        <p:blipFill>
          <a:blip r:embed="rId3"/>
          <a:stretch>
            <a:fillRect/>
          </a:stretch>
        </p:blipFill>
        <p:spPr>
          <a:xfrm>
            <a:off x="5892801" y="1394154"/>
            <a:ext cx="5806852" cy="4476421"/>
          </a:xfrm>
          <a:prstGeom prst="rect">
            <a:avLst/>
          </a:prstGeom>
        </p:spPr>
      </p:pic>
      <p:sp>
        <p:nvSpPr>
          <p:cNvPr id="6" name="Footer Placeholder 4">
            <a:extLst>
              <a:ext uri="{FF2B5EF4-FFF2-40B4-BE49-F238E27FC236}">
                <a16:creationId xmlns:a16="http://schemas.microsoft.com/office/drawing/2014/main" id="{09411C7B-71C3-F4A6-546B-4AD4ACB5A36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2" name="TextBox 1">
            <a:extLst>
              <a:ext uri="{FF2B5EF4-FFF2-40B4-BE49-F238E27FC236}">
                <a16:creationId xmlns:a16="http://schemas.microsoft.com/office/drawing/2014/main" id="{A2445789-1B26-7C8C-D7B6-1AFBCFF9723B}"/>
              </a:ext>
            </a:extLst>
          </p:cNvPr>
          <p:cNvSpPr txBox="1"/>
          <p:nvPr/>
        </p:nvSpPr>
        <p:spPr>
          <a:xfrm>
            <a:off x="5892801" y="5890701"/>
            <a:ext cx="2115128" cy="369332"/>
          </a:xfrm>
          <a:prstGeom prst="rect">
            <a:avLst/>
          </a:prstGeom>
          <a:noFill/>
        </p:spPr>
        <p:txBody>
          <a:bodyPr wrap="square" rtlCol="0">
            <a:spAutoFit/>
          </a:bodyPr>
          <a:lstStyle/>
          <a:p>
            <a:r>
              <a:rPr lang="en-US" i="1">
                <a:solidFill>
                  <a:srgbClr val="333333"/>
                </a:solidFill>
              </a:rPr>
              <a:t>Image for reference</a:t>
            </a:r>
          </a:p>
        </p:txBody>
      </p:sp>
    </p:spTree>
    <p:extLst>
      <p:ext uri="{BB962C8B-B14F-4D97-AF65-F5344CB8AC3E}">
        <p14:creationId xmlns:p14="http://schemas.microsoft.com/office/powerpoint/2010/main" val="276994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0515600" cy="1325563"/>
          </a:xfrm>
        </p:spPr>
        <p:txBody>
          <a:bodyPr/>
          <a:lstStyle/>
          <a:p>
            <a:r>
              <a:rPr lang="en-US"/>
              <a:t>When Can a Plan Be Helpful?</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494630"/>
            <a:ext cx="4491182" cy="4647551"/>
          </a:xfrm>
        </p:spPr>
        <p:txBody>
          <a:bodyPr vert="horz" lIns="0" tIns="0" rIns="0" bIns="0" rtlCol="0" anchor="t">
            <a:normAutofit/>
          </a:bodyPr>
          <a:lstStyle/>
          <a:p>
            <a:pPr marL="0" indent="0" algn="l" rtl="0" fontAlgn="base">
              <a:buNone/>
            </a:pPr>
            <a:r>
              <a:rPr lang="en-US" sz="2400" i="0" u="none" strike="noStrike">
                <a:solidFill>
                  <a:srgbClr val="333333"/>
                </a:solidFill>
                <a:effectLst/>
              </a:rPr>
              <a:t>Plan for the known or unknown to keep your baby safe:</a:t>
            </a:r>
            <a:endParaRPr lang="en-US" i="0">
              <a:solidFill>
                <a:srgbClr val="00308B"/>
              </a:solidFill>
              <a:effectLst/>
            </a:endParaRPr>
          </a:p>
          <a:p>
            <a:pPr lvl="1" fontAlgn="base"/>
            <a:r>
              <a:rPr lang="en-US" b="0" i="0" u="none" strike="noStrike">
                <a:solidFill>
                  <a:srgbClr val="333333"/>
                </a:solidFill>
                <a:effectLst/>
              </a:rPr>
              <a:t>While traveling</a:t>
            </a:r>
            <a:r>
              <a:rPr lang="en-US" b="0" i="0">
                <a:solidFill>
                  <a:srgbClr val="333333"/>
                </a:solidFill>
                <a:effectLst/>
              </a:rPr>
              <a:t>​.</a:t>
            </a:r>
            <a:endParaRPr lang="en-US" b="0" i="0">
              <a:solidFill>
                <a:srgbClr val="00308B"/>
              </a:solidFill>
              <a:effectLst/>
            </a:endParaRPr>
          </a:p>
          <a:p>
            <a:pPr lvl="1" fontAlgn="base"/>
            <a:r>
              <a:rPr lang="en-US" b="0" i="0" u="none" strike="noStrike">
                <a:solidFill>
                  <a:srgbClr val="333333"/>
                </a:solidFill>
                <a:effectLst/>
              </a:rPr>
              <a:t>When you have to leave your home like during an emergency or natural disaster).</a:t>
            </a:r>
            <a:endParaRPr lang="en-US" b="0" i="0">
              <a:solidFill>
                <a:srgbClr val="00308B"/>
              </a:solidFill>
              <a:effectLst/>
            </a:endParaRPr>
          </a:p>
          <a:p>
            <a:pPr lvl="1" fontAlgn="base"/>
            <a:r>
              <a:rPr lang="en-US" b="0" i="0" u="none" strike="noStrike">
                <a:solidFill>
                  <a:srgbClr val="333333"/>
                </a:solidFill>
                <a:effectLst/>
              </a:rPr>
              <a:t>When someone other than you will be caring for your baby like a family member or child care provider.</a:t>
            </a:r>
            <a:endParaRPr lang="en-US" b="0" i="0">
              <a:solidFill>
                <a:srgbClr val="00308B"/>
              </a:solidFill>
              <a:effectLst/>
            </a:endParaRPr>
          </a:p>
          <a:p>
            <a:pPr lvl="1"/>
            <a:r>
              <a:rPr lang="en-US">
                <a:cs typeface="Calibri"/>
              </a:rPr>
              <a:t>If you leave your home quickly, like in an emergency.</a:t>
            </a:r>
          </a:p>
        </p:txBody>
      </p:sp>
      <p:pic>
        <p:nvPicPr>
          <p:cNvPr id="6" name="Picture 5" descr="A person and person holding a baby&#10;&#10;Description automatically generated">
            <a:extLst>
              <a:ext uri="{FF2B5EF4-FFF2-40B4-BE49-F238E27FC236}">
                <a16:creationId xmlns:a16="http://schemas.microsoft.com/office/drawing/2014/main" id="{AE622FEA-1274-185C-E3AE-412BF0039C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3692" y="1494630"/>
            <a:ext cx="6199574" cy="4133049"/>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52CB3C89-0C6E-E27A-8435-1E3D76B57EF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460134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4400" i="1"/>
              <a:t>Who Can Help Me?</a:t>
            </a:r>
            <a:endParaRPr lang="en-US" sz="4400"/>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p:txBody>
          <a:bodyPr/>
          <a:lstStyle/>
          <a:p>
            <a:r>
              <a:rPr lang="en-US" sz="3200" b="1"/>
              <a:t>Plan for Safe Sleep</a:t>
            </a:r>
          </a:p>
          <a:p>
            <a:endParaRPr lang="en-US"/>
          </a:p>
        </p:txBody>
      </p:sp>
      <p:sp>
        <p:nvSpPr>
          <p:cNvPr id="2" name="Footer Placeholder 4">
            <a:extLst>
              <a:ext uri="{FF2B5EF4-FFF2-40B4-BE49-F238E27FC236}">
                <a16:creationId xmlns:a16="http://schemas.microsoft.com/office/drawing/2014/main" id="{54533C93-9F22-B3AA-DFD2-EAE723C34B6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0" name="Picture Placeholder 9" descr="A person holding a baby&#10;&#10;Description automatically generated">
            <a:extLst>
              <a:ext uri="{FF2B5EF4-FFF2-40B4-BE49-F238E27FC236}">
                <a16:creationId xmlns:a16="http://schemas.microsoft.com/office/drawing/2014/main" id="{B36058E3-C0BE-C502-9461-7CF4B72CD4A4}"/>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2022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607859" cy="1325563"/>
          </a:xfrm>
        </p:spPr>
        <p:txBody>
          <a:bodyPr>
            <a:normAutofit/>
          </a:bodyPr>
          <a:lstStyle/>
          <a:p>
            <a:r>
              <a:rPr lang="en-US" sz="4000"/>
              <a:t>Circle of Support</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5024717" cy="4351338"/>
          </a:xfrm>
        </p:spPr>
        <p:txBody>
          <a:bodyPr>
            <a:normAutofit/>
          </a:bodyPr>
          <a:lstStyle/>
          <a:p>
            <a:r>
              <a:rPr lang="en-US" sz="2800"/>
              <a:t>Before your baby is born</a:t>
            </a:r>
          </a:p>
          <a:p>
            <a:r>
              <a:rPr lang="en-US" sz="2800"/>
              <a:t>Around the time your baby is born</a:t>
            </a:r>
          </a:p>
          <a:p>
            <a:r>
              <a:rPr lang="en-US" sz="2800"/>
              <a:t>After your baby is born</a:t>
            </a:r>
          </a:p>
          <a:p>
            <a:r>
              <a:rPr lang="en-US" sz="2800"/>
              <a:t>Beyond</a:t>
            </a: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cxnSp>
        <p:nvCxnSpPr>
          <p:cNvPr id="9" name="Straight Arrow Connector 8">
            <a:extLst>
              <a:ext uri="{FF2B5EF4-FFF2-40B4-BE49-F238E27FC236}">
                <a16:creationId xmlns:a16="http://schemas.microsoft.com/office/drawing/2014/main" id="{A74CCFD7-1A49-4F29-BC66-CD4C298D64F5}"/>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a:extLst>
              <a:ext uri="{FF2B5EF4-FFF2-40B4-BE49-F238E27FC236}">
                <a16:creationId xmlns:a16="http://schemas.microsoft.com/office/drawing/2014/main" id="{6649BD55-4B8E-E1B1-98F3-A58D275F597F}"/>
              </a:ext>
            </a:extLst>
          </p:cNvPr>
          <p:cNvPicPr>
            <a:picLocks noChangeAspect="1"/>
          </p:cNvPicPr>
          <p:nvPr/>
        </p:nvPicPr>
        <p:blipFill>
          <a:blip r:embed="rId3"/>
          <a:stretch>
            <a:fillRect/>
          </a:stretch>
        </p:blipFill>
        <p:spPr>
          <a:xfrm>
            <a:off x="7228203" y="590261"/>
            <a:ext cx="4125596" cy="5365376"/>
          </a:xfrm>
          <a:prstGeom prst="rect">
            <a:avLst/>
          </a:prstGeom>
        </p:spPr>
      </p:pic>
      <p:sp>
        <p:nvSpPr>
          <p:cNvPr id="10" name="Footer Placeholder 4">
            <a:extLst>
              <a:ext uri="{FF2B5EF4-FFF2-40B4-BE49-F238E27FC236}">
                <a16:creationId xmlns:a16="http://schemas.microsoft.com/office/drawing/2014/main" id="{CA8D955E-5D53-7471-C2B5-CBB247F169B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2" name="TextBox 1">
            <a:extLst>
              <a:ext uri="{FF2B5EF4-FFF2-40B4-BE49-F238E27FC236}">
                <a16:creationId xmlns:a16="http://schemas.microsoft.com/office/drawing/2014/main" id="{ED1FDD2D-CC84-47B4-7BC8-6580E7A714AC}"/>
              </a:ext>
            </a:extLst>
          </p:cNvPr>
          <p:cNvSpPr txBox="1"/>
          <p:nvPr/>
        </p:nvSpPr>
        <p:spPr>
          <a:xfrm>
            <a:off x="7250545" y="5985164"/>
            <a:ext cx="2115128" cy="369332"/>
          </a:xfrm>
          <a:prstGeom prst="rect">
            <a:avLst/>
          </a:prstGeom>
          <a:noFill/>
        </p:spPr>
        <p:txBody>
          <a:bodyPr wrap="square" rtlCol="0">
            <a:spAutoFit/>
          </a:bodyPr>
          <a:lstStyle/>
          <a:p>
            <a:r>
              <a:rPr lang="en-US" i="1">
                <a:solidFill>
                  <a:srgbClr val="333333"/>
                </a:solidFill>
              </a:rPr>
              <a:t>Image for reference</a:t>
            </a:r>
          </a:p>
        </p:txBody>
      </p:sp>
    </p:spTree>
    <p:extLst>
      <p:ext uri="{BB962C8B-B14F-4D97-AF65-F5344CB8AC3E}">
        <p14:creationId xmlns:p14="http://schemas.microsoft.com/office/powerpoint/2010/main" val="4254661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a:t>Community Resources</a:t>
            </a:r>
          </a:p>
        </p:txBody>
      </p:sp>
      <p:sp>
        <p:nvSpPr>
          <p:cNvPr id="8" name="Content Placeholder 2">
            <a:extLst>
              <a:ext uri="{FF2B5EF4-FFF2-40B4-BE49-F238E27FC236}">
                <a16:creationId xmlns:a16="http://schemas.microsoft.com/office/drawing/2014/main" id="{AA4D0341-F134-4063-A963-279BB132DC1A}"/>
              </a:ext>
            </a:extLst>
          </p:cNvPr>
          <p:cNvSpPr txBox="1">
            <a:spLocks/>
          </p:cNvSpPr>
          <p:nvPr/>
        </p:nvSpPr>
        <p:spPr>
          <a:xfrm>
            <a:off x="5183188" y="987425"/>
            <a:ext cx="6172200" cy="48736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026" name="Picture 2">
            <a:extLst>
              <a:ext uri="{FF2B5EF4-FFF2-40B4-BE49-F238E27FC236}">
                <a16:creationId xmlns:a16="http://schemas.microsoft.com/office/drawing/2014/main" id="{B9FB4F95-EC5F-FD9A-A3FA-A5B3988FA0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0072" y="1266796"/>
            <a:ext cx="4058454" cy="50816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71A104-4F23-943C-A01F-E12237F293A8}"/>
              </a:ext>
            </a:extLst>
          </p:cNvPr>
          <p:cNvPicPr>
            <a:picLocks noChangeAspect="1"/>
          </p:cNvPicPr>
          <p:nvPr/>
        </p:nvPicPr>
        <p:blipFill>
          <a:blip r:embed="rId4"/>
          <a:stretch>
            <a:fillRect/>
          </a:stretch>
        </p:blipFill>
        <p:spPr>
          <a:xfrm>
            <a:off x="1851956" y="1419735"/>
            <a:ext cx="3661486" cy="4507828"/>
          </a:xfrm>
          <a:prstGeom prst="rect">
            <a:avLst/>
          </a:prstGeom>
          <a:ln>
            <a:noFill/>
          </a:ln>
          <a:effectLst>
            <a:outerShdw blurRad="292100" dist="139700" dir="2700000" algn="tl" rotWithShape="0">
              <a:srgbClr val="333333">
                <a:alpha val="65000"/>
              </a:srgbClr>
            </a:outerShdw>
          </a:effectLst>
        </p:spPr>
      </p:pic>
      <p:sp>
        <p:nvSpPr>
          <p:cNvPr id="9" name="Footer Placeholder 4">
            <a:extLst>
              <a:ext uri="{FF2B5EF4-FFF2-40B4-BE49-F238E27FC236}">
                <a16:creationId xmlns:a16="http://schemas.microsoft.com/office/drawing/2014/main" id="{88DCBB19-074F-B4DD-3401-8CCCB09578A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2" name="TextBox 1">
            <a:extLst>
              <a:ext uri="{FF2B5EF4-FFF2-40B4-BE49-F238E27FC236}">
                <a16:creationId xmlns:a16="http://schemas.microsoft.com/office/drawing/2014/main" id="{27C14A3E-76C9-ED1F-725C-0ECEBDE51F23}"/>
              </a:ext>
            </a:extLst>
          </p:cNvPr>
          <p:cNvSpPr txBox="1"/>
          <p:nvPr/>
        </p:nvSpPr>
        <p:spPr>
          <a:xfrm>
            <a:off x="7008814" y="6031515"/>
            <a:ext cx="2115128" cy="369332"/>
          </a:xfrm>
          <a:prstGeom prst="rect">
            <a:avLst/>
          </a:prstGeom>
          <a:noFill/>
        </p:spPr>
        <p:txBody>
          <a:bodyPr wrap="square" rtlCol="0">
            <a:spAutoFit/>
          </a:bodyPr>
          <a:lstStyle/>
          <a:p>
            <a:r>
              <a:rPr lang="en-US" i="1">
                <a:solidFill>
                  <a:srgbClr val="333333"/>
                </a:solidFill>
              </a:rPr>
              <a:t>Images for reference</a:t>
            </a:r>
          </a:p>
        </p:txBody>
      </p:sp>
    </p:spTree>
    <p:extLst>
      <p:ext uri="{BB962C8B-B14F-4D97-AF65-F5344CB8AC3E}">
        <p14:creationId xmlns:p14="http://schemas.microsoft.com/office/powerpoint/2010/main" val="57736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t>Let’s Review</a:t>
            </a:r>
          </a:p>
        </p:txBody>
      </p:sp>
      <p:pic>
        <p:nvPicPr>
          <p:cNvPr id="6" name="Picture Placeholder 5" descr="A person and person standing in a crib&#10;&#10;Description automatically generated">
            <a:extLst>
              <a:ext uri="{FF2B5EF4-FFF2-40B4-BE49-F238E27FC236}">
                <a16:creationId xmlns:a16="http://schemas.microsoft.com/office/drawing/2014/main" id="{42106F28-95FE-0C82-0F28-90FABAE5AC6D}"/>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5183188" y="987425"/>
            <a:ext cx="6172200" cy="4873625"/>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057400"/>
            <a:ext cx="4331379" cy="3811588"/>
          </a:xfrm>
        </p:spPr>
        <p:txBody>
          <a:bodyPr vert="horz" lIns="0" tIns="0" rIns="0" bIns="0" rtlCol="0" anchor="t">
            <a:normAutofit/>
          </a:bodyPr>
          <a:lstStyle/>
          <a:p>
            <a:pPr marL="342900" indent="-342900">
              <a:buFont typeface="Arial" panose="020B0604020202020204" pitchFamily="34" charset="0"/>
              <a:buChar char="•"/>
            </a:pPr>
            <a:r>
              <a:rPr lang="en-US" sz="3000"/>
              <a:t>Definitions</a:t>
            </a:r>
            <a:endParaRPr lang="en-US" sz="3000">
              <a:cs typeface="Calibri"/>
            </a:endParaRPr>
          </a:p>
          <a:p>
            <a:pPr marL="342900" indent="-342900">
              <a:buFont typeface="Arial" panose="020B0604020202020204" pitchFamily="34" charset="0"/>
              <a:buChar char="•"/>
            </a:pPr>
            <a:r>
              <a:rPr lang="en-US" sz="3000"/>
              <a:t>What is normal</a:t>
            </a:r>
            <a:endParaRPr lang="en-US" sz="3000">
              <a:cs typeface="Calibri"/>
            </a:endParaRPr>
          </a:p>
          <a:p>
            <a:pPr marL="342900" indent="-342900">
              <a:buFont typeface="Arial" panose="020B0604020202020204" pitchFamily="34" charset="0"/>
              <a:buChar char="•"/>
            </a:pPr>
            <a:r>
              <a:rPr lang="en-US" sz="3000"/>
              <a:t>Myths and Facts Game</a:t>
            </a:r>
            <a:endParaRPr lang="en-US" sz="3000">
              <a:cs typeface="Calibri"/>
            </a:endParaRPr>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39062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2781620"/>
          </a:xfrm>
        </p:spPr>
        <p:txBody>
          <a:bodyPr>
            <a:normAutofit/>
          </a:bodyPr>
          <a:lstStyle/>
          <a:p>
            <a:pPr marL="0" indent="0">
              <a:buNone/>
            </a:pPr>
            <a:r>
              <a:rPr lang="en-US" b="1"/>
              <a:t>DSHS Safe Infant Sleep Website: </a:t>
            </a:r>
          </a:p>
          <a:p>
            <a:pPr marL="0" indent="0">
              <a:buNone/>
            </a:pPr>
            <a:r>
              <a:rPr lang="en-US">
                <a:hlinkClick r:id="rId3"/>
              </a:rPr>
              <a:t>dshs.Texas.gov/SafeInfantSleep</a:t>
            </a:r>
            <a:endParaRPr lang="en-US"/>
          </a:p>
          <a:p>
            <a:pPr marL="0" indent="0">
              <a:buNone/>
            </a:pPr>
            <a:r>
              <a:rPr lang="en-US">
                <a:hlinkClick r:id="rId4"/>
              </a:rPr>
              <a:t>dshs.texas.gov/SuenoInfantilSeguro</a:t>
            </a:r>
            <a:r>
              <a:rPr lang="en-US"/>
              <a:t> </a:t>
            </a:r>
          </a:p>
          <a:p>
            <a:pPr marL="0" indent="0">
              <a:buNone/>
            </a:pPr>
            <a:endParaRPr lang="en-US"/>
          </a:p>
          <a:p>
            <a:pPr marL="0" indent="0">
              <a:buNone/>
            </a:pPr>
            <a:r>
              <a:rPr lang="en-US"/>
              <a:t>For questions, email us at: </a:t>
            </a:r>
            <a:r>
              <a:rPr lang="en-US">
                <a:hlinkClick r:id="rId5"/>
              </a:rPr>
              <a:t>InfantHealth@dshs.Texas.gov</a:t>
            </a:r>
            <a:r>
              <a:rPr lang="en-US"/>
              <a:t> </a:t>
            </a:r>
          </a:p>
          <a:p>
            <a:endParaRPr lang="en-US"/>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2" name="Footer Placeholder 4">
            <a:extLst>
              <a:ext uri="{FF2B5EF4-FFF2-40B4-BE49-F238E27FC236}">
                <a16:creationId xmlns:a16="http://schemas.microsoft.com/office/drawing/2014/main" id="{1B23BE54-838C-1040-8268-60FCC80653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76304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a:bodyPr>
          <a:lstStyle/>
          <a:p>
            <a:pPr marL="0" indent="0">
              <a:buNone/>
            </a:pPr>
            <a:r>
              <a:rPr lang="en-US" sz="2800" b="0" i="1" dirty="0">
                <a:effectLst/>
              </a:rPr>
              <a:t>Images courtesy of:</a:t>
            </a:r>
          </a:p>
          <a:p>
            <a:pPr lvl="1"/>
            <a:r>
              <a:rPr lang="en-US" b="0" i="1" dirty="0">
                <a:effectLst/>
              </a:rPr>
              <a:t>DSHS Maternal Child Health Unit Safe Infant Sleep campaign;</a:t>
            </a:r>
            <a:endParaRPr lang="en-US" b="0" i="1" dirty="0">
              <a:effectLst/>
              <a:ea typeface="Calibri"/>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ea typeface="Calibri"/>
              <a:cs typeface="Calibri"/>
            </a:endParaRPr>
          </a:p>
          <a:p>
            <a:pPr lvl="1"/>
            <a:r>
              <a:rPr lang="en-US" i="1" dirty="0"/>
              <a:t>United States Breastfeeding Committee; and</a:t>
            </a:r>
            <a:endParaRPr lang="en-US" i="1" dirty="0">
              <a:ea typeface="Calibri"/>
              <a:cs typeface="Calibri"/>
            </a:endParaRPr>
          </a:p>
          <a:p>
            <a:pPr marL="457200" lvl="1" indent="0">
              <a:buNone/>
            </a:pPr>
            <a:endParaRPr lang="en-US" i="1" dirty="0">
              <a:ea typeface="Calibri"/>
              <a:cs typeface="Calibri"/>
            </a:endParaRPr>
          </a:p>
          <a:p>
            <a:pPr marL="457200" lvl="1" indent="0">
              <a:buNone/>
            </a:pPr>
            <a:endParaRPr lang="en-US" i="1"/>
          </a:p>
          <a:p>
            <a:pPr marL="0" lvl="1" indent="0">
              <a:buNone/>
            </a:pPr>
            <a:r>
              <a:rPr lang="en-US" i="1" dirty="0"/>
              <a:t>Link to collective Let’s Talk Safe Infant Sleep Toolkit reference page </a:t>
            </a:r>
            <a:endParaRPr lang="en-US"/>
          </a:p>
        </p:txBody>
      </p:sp>
      <p:sp>
        <p:nvSpPr>
          <p:cNvPr id="4" name="Footer Placeholder 3">
            <a:extLst>
              <a:ext uri="{FF2B5EF4-FFF2-40B4-BE49-F238E27FC236}">
                <a16:creationId xmlns:a16="http://schemas.microsoft.com/office/drawing/2014/main" id="{913B2BCE-A4A1-47AA-AB08-2A1AD49E0B91}"/>
              </a:ext>
            </a:extLst>
          </p:cNvPr>
          <p:cNvSpPr>
            <a:spLocks noGrp="1"/>
          </p:cNvSpPr>
          <p:nvPr>
            <p:ph type="ftr" sz="quarter" idx="3"/>
          </p:nvPr>
        </p:nvSpPr>
        <p:spPr/>
        <p:txBody>
          <a:bodyPr/>
          <a:lstStyle/>
          <a:p>
            <a:pPr>
              <a:defRPr/>
            </a:pPr>
            <a:r>
              <a:rPr lang="en-US" spc="0">
                <a:solidFill>
                  <a:srgbClr val="00308B"/>
                </a:solidFill>
                <a:latin typeface="Fira Sans Medium" panose="020B0603050000020004" pitchFamily="34" charset="0"/>
              </a:rPr>
              <a:t>Let’s Talk - </a:t>
            </a:r>
            <a:r>
              <a:rPr lang="en-US" i="1" spc="0">
                <a:solidFill>
                  <a:srgbClr val="00308B"/>
                </a:solidFill>
                <a:latin typeface="Fira Sans Light" panose="020B0403050000020004" pitchFamily="34" charset="0"/>
              </a:rPr>
              <a:t>Safe Infant Sleep</a:t>
            </a:r>
            <a:endParaRPr lang="en-US" b="0" i="1" spc="0">
              <a:solidFill>
                <a:srgbClr val="00308B"/>
              </a:solidFill>
              <a:latin typeface="Fira Sans Medium" panose="020B0603050000020004" pitchFamily="34" charset="0"/>
            </a:endParaRPr>
          </a:p>
        </p:txBody>
      </p:sp>
    </p:spTree>
    <p:extLst>
      <p:ext uri="{BB962C8B-B14F-4D97-AF65-F5344CB8AC3E}">
        <p14:creationId xmlns:p14="http://schemas.microsoft.com/office/powerpoint/2010/main" val="398675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a:latin typeface="Fira Sans"/>
              </a:rPr>
              <a:t>Definitions to Remember</a:t>
            </a:r>
          </a:p>
        </p:txBody>
      </p:sp>
      <p:graphicFrame>
        <p:nvGraphicFramePr>
          <p:cNvPr id="8" name="Table 8">
            <a:extLst>
              <a:ext uri="{FF2B5EF4-FFF2-40B4-BE49-F238E27FC236}">
                <a16:creationId xmlns:a16="http://schemas.microsoft.com/office/drawing/2014/main" id="{FBEA6F50-9046-468B-94A1-57B68671D1B2}"/>
              </a:ext>
            </a:extLst>
          </p:cNvPr>
          <p:cNvGraphicFramePr>
            <a:graphicFrameLocks noGrp="1"/>
          </p:cNvGraphicFramePr>
          <p:nvPr>
            <p:ph idx="1"/>
            <p:extLst>
              <p:ext uri="{D42A27DB-BD31-4B8C-83A1-F6EECF244321}">
                <p14:modId xmlns:p14="http://schemas.microsoft.com/office/powerpoint/2010/main" val="3275846560"/>
              </p:ext>
            </p:extLst>
          </p:nvPr>
        </p:nvGraphicFramePr>
        <p:xfrm>
          <a:off x="838200" y="1463039"/>
          <a:ext cx="10515600" cy="3931921"/>
        </p:xfrm>
        <a:graphic>
          <a:graphicData uri="http://schemas.openxmlformats.org/drawingml/2006/table">
            <a:tbl>
              <a:tblPr firstRow="1" bandRow="1">
                <a:tableStyleId>{0660B408-B3CF-4A94-85FC-2B1E0A45F4A2}</a:tableStyleId>
              </a:tblPr>
              <a:tblGrid>
                <a:gridCol w="2651807">
                  <a:extLst>
                    <a:ext uri="{9D8B030D-6E8A-4147-A177-3AD203B41FA5}">
                      <a16:colId xmlns:a16="http://schemas.microsoft.com/office/drawing/2014/main" val="1096169143"/>
                    </a:ext>
                  </a:extLst>
                </a:gridCol>
                <a:gridCol w="7863793">
                  <a:extLst>
                    <a:ext uri="{9D8B030D-6E8A-4147-A177-3AD203B41FA5}">
                      <a16:colId xmlns:a16="http://schemas.microsoft.com/office/drawing/2014/main" val="164568471"/>
                    </a:ext>
                  </a:extLst>
                </a:gridCol>
              </a:tblGrid>
              <a:tr h="1552943">
                <a:tc>
                  <a:txBody>
                    <a:bodyPr/>
                    <a:lstStyle/>
                    <a:p>
                      <a:r>
                        <a:rPr lang="en-US" sz="2800" b="0" dirty="0"/>
                        <a:t>Room Sharing</a:t>
                      </a:r>
                      <a:endParaRPr lang="en-US" dirty="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When your baby sleeps in your room or the same room as other adult caregivers on a separate sleep surface (crib, bassinet, or play yard). Room-sharing can lower your baby’s risk of SIDS and supports breastfeeding.</a:t>
                      </a:r>
                    </a:p>
                  </a:txBody>
                  <a:tcPr anchor="ctr">
                    <a:solidFill>
                      <a:schemeClr val="tx1"/>
                    </a:solidFill>
                  </a:tcPr>
                </a:tc>
                <a:extLst>
                  <a:ext uri="{0D108BD9-81ED-4DB2-BD59-A6C34878D82A}">
                    <a16:rowId xmlns:a16="http://schemas.microsoft.com/office/drawing/2014/main" val="3403157363"/>
                  </a:ext>
                </a:extLst>
              </a:tr>
              <a:tr h="1189489">
                <a:tc>
                  <a:txBody>
                    <a:bodyPr/>
                    <a:lstStyle/>
                    <a:p>
                      <a:r>
                        <a:rPr lang="en-US" sz="2800" b="1"/>
                        <a:t>Bed Sharing</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a:t>When your baby shares a sleep surface (adult bed, sofa, recliner, or other surface used for sleep) with a parent, other child, and/or another adult caretaker.</a:t>
                      </a:r>
                    </a:p>
                  </a:txBody>
                  <a:tcPr anchor="ctr">
                    <a:solidFill>
                      <a:schemeClr val="accent5">
                        <a:lumMod val="40000"/>
                        <a:lumOff val="60000"/>
                      </a:schemeClr>
                    </a:solidFill>
                  </a:tcPr>
                </a:tc>
                <a:extLst>
                  <a:ext uri="{0D108BD9-81ED-4DB2-BD59-A6C34878D82A}">
                    <a16:rowId xmlns:a16="http://schemas.microsoft.com/office/drawing/2014/main" val="1675716018"/>
                  </a:ext>
                </a:extLst>
              </a:tr>
              <a:tr h="1189489">
                <a:tc>
                  <a:txBody>
                    <a:bodyPr/>
                    <a:lstStyle/>
                    <a:p>
                      <a:r>
                        <a:rPr lang="en-US" sz="2800" b="1"/>
                        <a:t>Tummy Time</a:t>
                      </a:r>
                    </a:p>
                  </a:txBody>
                  <a:tcPr>
                    <a:solidFill>
                      <a:schemeClr val="accent5">
                        <a:lumMod val="20000"/>
                        <a:lumOff val="80000"/>
                      </a:schemeClr>
                    </a:solidFill>
                  </a:tcPr>
                </a:tc>
                <a:tc>
                  <a:txBody>
                    <a:bodyPr/>
                    <a:lstStyle/>
                    <a:p>
                      <a:r>
                        <a:rPr lang="en-US" sz="2200" b="1"/>
                        <a:t>Placing your baby on their tummy on the floor while baby is awake. A baby should never be left alone, especially during tummy time.</a:t>
                      </a:r>
                    </a:p>
                  </a:txBody>
                  <a:tcPr anchor="ctr">
                    <a:solidFill>
                      <a:schemeClr val="accent5">
                        <a:lumMod val="20000"/>
                        <a:lumOff val="80000"/>
                      </a:schemeClr>
                    </a:solidFill>
                  </a:tcPr>
                </a:tc>
                <a:extLst>
                  <a:ext uri="{0D108BD9-81ED-4DB2-BD59-A6C34878D82A}">
                    <a16:rowId xmlns:a16="http://schemas.microsoft.com/office/drawing/2014/main" val="3573891277"/>
                  </a:ext>
                </a:extLst>
              </a:tr>
            </a:tbl>
          </a:graphicData>
        </a:graphic>
      </p:graphicFrame>
      <p:sp>
        <p:nvSpPr>
          <p:cNvPr id="3" name="Footer Placeholder 4">
            <a:extLst>
              <a:ext uri="{FF2B5EF4-FFF2-40B4-BE49-F238E27FC236}">
                <a16:creationId xmlns:a16="http://schemas.microsoft.com/office/drawing/2014/main" id="{93ECF334-C98E-532D-4D63-509BEB0A40B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4960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3549114813"/>
              </p:ext>
            </p:extLst>
          </p:nvPr>
        </p:nvGraphicFramePr>
        <p:xfrm>
          <a:off x="838200" y="1690688"/>
          <a:ext cx="9767047"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AEC899D8-284A-1D41-3B89-1803A149383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2972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a:hlinkClick r:id="rId3" action="ppaction://hlinksldjump"/>
              </a:rPr>
              <a:t>Myth</a:t>
            </a:r>
            <a:r>
              <a:rPr lang="en-US" sz="3600"/>
              <a:t> or </a:t>
            </a:r>
            <a:r>
              <a:rPr lang="en-US" sz="3600">
                <a:hlinkClick r:id="rId4" action="ppaction://hlinksldjump"/>
              </a:rPr>
              <a:t>Fact</a:t>
            </a:r>
            <a:endParaRPr lang="en-US" sz="3600"/>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b="0" i="0">
                <a:solidFill>
                  <a:srgbClr val="000000"/>
                </a:solidFill>
                <a:effectLst/>
                <a:latin typeface="Calibri"/>
                <a:cs typeface="Calibri"/>
              </a:rPr>
              <a:t>If </a:t>
            </a:r>
            <a:r>
              <a:rPr lang="en-US" sz="3200">
                <a:solidFill>
                  <a:srgbClr val="000000"/>
                </a:solidFill>
                <a:latin typeface="Calibri"/>
                <a:cs typeface="Calibri"/>
              </a:rPr>
              <a:t>your</a:t>
            </a:r>
            <a:r>
              <a:rPr lang="en-US" sz="3200" b="0" i="0">
                <a:solidFill>
                  <a:srgbClr val="000000"/>
                </a:solidFill>
                <a:effectLst/>
                <a:latin typeface="Calibri"/>
                <a:cs typeface="Calibri"/>
              </a:rPr>
              <a:t> baby is placed on </a:t>
            </a:r>
            <a:r>
              <a:rPr lang="en-US" sz="3200">
                <a:solidFill>
                  <a:srgbClr val="000000"/>
                </a:solidFill>
                <a:latin typeface="Calibri"/>
                <a:cs typeface="Calibri"/>
              </a:rPr>
              <a:t>his </a:t>
            </a:r>
            <a:r>
              <a:rPr lang="en-US" sz="3200" b="0" i="0">
                <a:solidFill>
                  <a:srgbClr val="000000"/>
                </a:solidFill>
                <a:effectLst/>
                <a:latin typeface="Calibri"/>
                <a:cs typeface="Calibri"/>
              </a:rPr>
              <a:t>back to sleep instead of his stomach, </a:t>
            </a:r>
            <a:r>
              <a:rPr lang="en-US" sz="3200">
                <a:solidFill>
                  <a:srgbClr val="000000"/>
                </a:solidFill>
                <a:latin typeface="Calibri"/>
                <a:cs typeface="Calibri"/>
              </a:rPr>
              <a:t>he </a:t>
            </a:r>
            <a:r>
              <a:rPr lang="en-US" sz="3200" b="0" i="0">
                <a:solidFill>
                  <a:srgbClr val="000000"/>
                </a:solidFill>
                <a:effectLst/>
                <a:latin typeface="Calibri"/>
                <a:cs typeface="Calibri"/>
              </a:rPr>
              <a:t>will be more likely to choke.  </a:t>
            </a:r>
            <a:endParaRPr lang="en-US" sz="3200">
              <a:latin typeface="Calibri"/>
              <a:cs typeface="Calibri"/>
            </a:endParaRPr>
          </a:p>
        </p:txBody>
      </p:sp>
      <p:sp>
        <p:nvSpPr>
          <p:cNvPr id="4" name="Slide Number Placeholder 3">
            <a:extLst>
              <a:ext uri="{FF2B5EF4-FFF2-40B4-BE49-F238E27FC236}">
                <a16:creationId xmlns:a16="http://schemas.microsoft.com/office/drawing/2014/main" id="{3D37DD01-3339-40B9-90ED-625D7A4CFB0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9</a:t>
            </a:fld>
            <a:endParaRPr lang="en-US">
              <a:solidFill>
                <a:schemeClr val="tx1">
                  <a:lumMod val="50000"/>
                  <a:lumOff val="50000"/>
                </a:schemeClr>
              </a:solidFill>
            </a:endParaRPr>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a:t>Question 1</a:t>
            </a:r>
          </a:p>
        </p:txBody>
      </p:sp>
      <p:cxnSp>
        <p:nvCxnSpPr>
          <p:cNvPr id="8" name="Straight Arrow Connector 7">
            <a:extLst>
              <a:ext uri="{FF2B5EF4-FFF2-40B4-BE49-F238E27FC236}">
                <a16:creationId xmlns:a16="http://schemas.microsoft.com/office/drawing/2014/main" id="{994F0C9E-B6F7-4FB5-876D-2E86DE46D0AA}"/>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Footer Placeholder 4">
            <a:extLst>
              <a:ext uri="{FF2B5EF4-FFF2-40B4-BE49-F238E27FC236}">
                <a16:creationId xmlns:a16="http://schemas.microsoft.com/office/drawing/2014/main" id="{D6E55FAF-5C6F-4D24-1D5B-4CF103F6608C}"/>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809400085"/>
      </p:ext>
    </p:extLst>
  </p:cSld>
  <p:clrMapOvr>
    <a:masterClrMapping/>
  </p:clrMapOvr>
</p:sld>
</file>

<file path=ppt/theme/theme1.xml><?xml version="1.0" encoding="utf-8"?>
<a:theme xmlns:a="http://schemas.openxmlformats.org/drawingml/2006/main" name="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3" ma:contentTypeDescription="Create a new document." ma:contentTypeScope="" ma:versionID="9301d3beddc3abe28b31f207ba8af0b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a456c88f1c2e51e286be76cd2215f102"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MediaLengthInSeconds xmlns="697b5633-c6d3-4fd0-85bc-c57fd8b3eb46" xsi:nil="true"/>
    <SharedWithUsers xmlns="3d6094a0-a459-4b78-9763-5b6e174eeb52">
      <UserInfo>
        <DisplayName/>
        <AccountId xsi:nil="true"/>
        <AccountType/>
      </UserInfo>
    </SharedWithUsers>
  </documentManagement>
</p:properties>
</file>

<file path=customXml/itemProps1.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2.xml><?xml version="1.0" encoding="utf-8"?>
<ds:datastoreItem xmlns:ds="http://schemas.openxmlformats.org/officeDocument/2006/customXml" ds:itemID="{D4526E6B-9052-4DEC-ABCB-286A482058D3}">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CFF432-9E49-44CD-BFD9-F0242A2371B2}">
  <ds:schemaRefs>
    <ds:schemaRef ds:uri="3d6094a0-a459-4b78-9763-5b6e174eeb52"/>
    <ds:schemaRef ds:uri="697b5633-c6d3-4fd0-85bc-c57fd8b3eb46"/>
    <ds:schemaRef ds:uri="d853a810-d2a2-4c28-9ad9-9100c9a22e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1</TotalTime>
  <Words>9427</Words>
  <Application>Microsoft Office PowerPoint</Application>
  <PresentationFormat>Widescreen</PresentationFormat>
  <Paragraphs>771</Paragraphs>
  <Slides>61</Slides>
  <Notes>52</Notes>
  <HiddenSlides>9</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61</vt:i4>
      </vt:variant>
    </vt:vector>
  </HeadingPairs>
  <TitlesOfParts>
    <vt:vector size="78" baseType="lpstr">
      <vt:lpstr>Arial,Sans-Serif</vt:lpstr>
      <vt:lpstr>-apple-system</vt:lpstr>
      <vt:lpstr>Source Sans Pro</vt:lpstr>
      <vt:lpstr>Arial</vt:lpstr>
      <vt:lpstr>AdvOT37ee2077.I</vt:lpstr>
      <vt:lpstr>PT Sans</vt:lpstr>
      <vt:lpstr>Fira Sans</vt:lpstr>
      <vt:lpstr>AdvOTf011d512</vt:lpstr>
      <vt:lpstr>Fira Sans Medium</vt:lpstr>
      <vt:lpstr>Open Sans</vt:lpstr>
      <vt:lpstr>Fira Sans Light</vt:lpstr>
      <vt:lpstr>Segoe UI</vt:lpstr>
      <vt:lpstr>Lucida Sans</vt:lpstr>
      <vt:lpstr>Calibri</vt:lpstr>
      <vt:lpstr>Fira Sans SemiBold</vt:lpstr>
      <vt:lpstr>Office Theme</vt:lpstr>
      <vt:lpstr>DSHS Slide Layout 3</vt:lpstr>
      <vt:lpstr>Let’s Talk - Safe Infant Sleep</vt:lpstr>
      <vt:lpstr>Introductions</vt:lpstr>
      <vt:lpstr>Class Objectives</vt:lpstr>
      <vt:lpstr>What Do We Know About Safe Infant Sleep?</vt:lpstr>
      <vt:lpstr>Sleep-Related Infant Deaths</vt:lpstr>
      <vt:lpstr>Let’s Review</vt:lpstr>
      <vt:lpstr>Definitions to Remember</vt:lpstr>
      <vt:lpstr>Quiz Time!</vt:lpstr>
      <vt:lpstr>Myth or Fact</vt:lpstr>
      <vt:lpstr>Myth</vt:lpstr>
      <vt:lpstr>Myth or Fact</vt:lpstr>
      <vt:lpstr>Fact</vt:lpstr>
      <vt:lpstr>Myth or Fact</vt:lpstr>
      <vt:lpstr>Myth</vt:lpstr>
      <vt:lpstr>Question 4</vt:lpstr>
      <vt:lpstr>Fact</vt:lpstr>
      <vt:lpstr>Question 5</vt:lpstr>
      <vt:lpstr>Myth</vt:lpstr>
      <vt:lpstr>Question 6</vt:lpstr>
      <vt:lpstr>Fact</vt:lpstr>
      <vt:lpstr>Question 7</vt:lpstr>
      <vt:lpstr>Myth</vt:lpstr>
      <vt:lpstr>Question 8</vt:lpstr>
      <vt:lpstr>Myth</vt:lpstr>
      <vt:lpstr>Question 9</vt:lpstr>
      <vt:lpstr>Myth</vt:lpstr>
      <vt:lpstr>Question 1</vt:lpstr>
      <vt:lpstr>Question 2</vt:lpstr>
      <vt:lpstr>Question 3</vt:lpstr>
      <vt:lpstr>Question 4</vt:lpstr>
      <vt:lpstr>Question 5</vt:lpstr>
      <vt:lpstr>Question 6</vt:lpstr>
      <vt:lpstr>Question 7</vt:lpstr>
      <vt:lpstr>Question 8</vt:lpstr>
      <vt:lpstr>Question 9</vt:lpstr>
      <vt:lpstr>What Can I Do To Help Keep My Baby Safe During Sleep?</vt:lpstr>
      <vt:lpstr>Back to Sleep for Every Sleep</vt:lpstr>
      <vt:lpstr>Keep Your Baby’s Crib Safe</vt:lpstr>
      <vt:lpstr>Feed Your Baby Human Milk, Like by Breastfeeding</vt:lpstr>
      <vt:lpstr>Share Your Room With Your Baby</vt:lpstr>
      <vt:lpstr>Breastfeeding and Sleeping</vt:lpstr>
      <vt:lpstr>Keep Your Baby From Getting Too Hot</vt:lpstr>
      <vt:lpstr>Stay Smoke- and  Vape-Free While Pregnant and After Birth</vt:lpstr>
      <vt:lpstr>What Else Can I Do To Keep My Baby Safe During Sleep?</vt:lpstr>
      <vt:lpstr>Other Recommendations </vt:lpstr>
      <vt:lpstr>What Does Tummy Time Have To Do With Safe Infant Sleep?</vt:lpstr>
      <vt:lpstr>What Is Normal Baby Behavior?</vt:lpstr>
      <vt:lpstr>What Does “Normal” Infant Sleep Look Like?</vt:lpstr>
      <vt:lpstr>Baby Behavior - Sleep</vt:lpstr>
      <vt:lpstr>Baby Behavior - Crying</vt:lpstr>
      <vt:lpstr>Baby Behavior - Feeding Cues</vt:lpstr>
      <vt:lpstr>Let’s Talk - Special Topics</vt:lpstr>
      <vt:lpstr>How Can I Plan for Safe Infant Sleep?</vt:lpstr>
      <vt:lpstr>What Challenges Do I Have?</vt:lpstr>
      <vt:lpstr>Creating a Safe Sleep Plan</vt:lpstr>
      <vt:lpstr>When Can a Plan Be Helpful?</vt:lpstr>
      <vt:lpstr>Who Can Help Me?</vt:lpstr>
      <vt:lpstr>Circle of Support</vt:lpstr>
      <vt:lpstr>Community Resources</vt:lpstr>
      <vt:lpstr>Safe Infant Sleep</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creator>Scott,Shannon  (DSHS)</dc:creator>
  <cp:lastModifiedBy>Zamora,Esteban  (DSHS)</cp:lastModifiedBy>
  <cp:revision>95</cp:revision>
  <dcterms:created xsi:type="dcterms:W3CDTF">2023-03-13T19:54:20Z</dcterms:created>
  <dcterms:modified xsi:type="dcterms:W3CDTF">2024-10-11T15:52:47Z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Order">
    <vt:lpwstr>9909400.00000000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