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9" r:id="rId5"/>
    <p:sldMasterId id="2147483694" r:id="rId6"/>
    <p:sldMasterId id="2147483707" r:id="rId7"/>
  </p:sldMasterIdLst>
  <p:notesMasterIdLst>
    <p:notesMasterId r:id="rId25"/>
  </p:notesMasterIdLst>
  <p:handoutMasterIdLst>
    <p:handoutMasterId r:id="rId26"/>
  </p:handoutMasterIdLst>
  <p:sldIdLst>
    <p:sldId id="263" r:id="rId8"/>
    <p:sldId id="896" r:id="rId9"/>
    <p:sldId id="1195" r:id="rId10"/>
    <p:sldId id="898" r:id="rId11"/>
    <p:sldId id="902" r:id="rId12"/>
    <p:sldId id="1198" r:id="rId13"/>
    <p:sldId id="1148" r:id="rId14"/>
    <p:sldId id="1196" r:id="rId15"/>
    <p:sldId id="1199" r:id="rId16"/>
    <p:sldId id="1150" r:id="rId17"/>
    <p:sldId id="1151" r:id="rId18"/>
    <p:sldId id="421" r:id="rId19"/>
    <p:sldId id="1072" r:id="rId20"/>
    <p:sldId id="1071" r:id="rId21"/>
    <p:sldId id="1044" r:id="rId22"/>
    <p:sldId id="1073" r:id="rId23"/>
    <p:sldId id="358"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8"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F47DC9-ECC1-631D-7FF6-7C13F878217E}" name="Garcia,Cristina (DSHS)" initials="G(" userId="S::Cristina.Garcia@dshs.texas.gov::97c22c49-6fde-4b40-a658-76159e6a7fe2" providerId="AD"/>
  <p188:author id="{A91FAED3-2DAC-97D7-A01F-3B253C97F155}" name="Akhtar,Aelia Khan (DSHS)" initials="A(" userId="S::aelia.akhtar@dshs.texas.gov::bb3e35f6-41e0-48c5-ba05-b25abcb1c8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 clrIdx="0"/>
  <p:cmAuthor id="1" name="Kurt Emshousen" initials="KE" lastIdx="5" clrIdx="1">
    <p:extLst>
      <p:ext uri="{19B8F6BF-5375-455C-9EA6-DF929625EA0E}">
        <p15:presenceInfo xmlns:p15="http://schemas.microsoft.com/office/powerpoint/2012/main" userId="S-1-5-21-1930510107-1750730059-925700815-88393" providerId="AD"/>
      </p:ext>
    </p:extLst>
  </p:cmAuthor>
  <p:cmAuthor id="2" name="Meza,Lillian (DSHS)" initials="M(" lastIdx="3" clrIdx="2">
    <p:extLst>
      <p:ext uri="{19B8F6BF-5375-455C-9EA6-DF929625EA0E}">
        <p15:presenceInfo xmlns:p15="http://schemas.microsoft.com/office/powerpoint/2012/main" userId="S-1-5-21-3727447518-2974781413-518096871-218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4472C4"/>
    <a:srgbClr val="F2F2F2"/>
    <a:srgbClr val="801A1E"/>
    <a:srgbClr val="422866"/>
    <a:srgbClr val="FFFFFF"/>
    <a:srgbClr val="005CB9"/>
    <a:srgbClr val="CC0000"/>
    <a:srgbClr val="A40CA8"/>
    <a:srgbClr val="8A2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26" autoAdjust="0"/>
  </p:normalViewPr>
  <p:slideViewPr>
    <p:cSldViewPr snapToGrid="0">
      <p:cViewPr varScale="1">
        <p:scale>
          <a:sx n="65" d="100"/>
          <a:sy n="65" d="100"/>
        </p:scale>
        <p:origin x="1258" y="43"/>
      </p:cViewPr>
      <p:guideLst>
        <p:guide orient="horz" pos="2160"/>
        <p:guide pos="3808"/>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Cristina (DSHS)" userId="97c22c49-6fde-4b40-a658-76159e6a7fe2" providerId="ADAL" clId="{594C7057-C271-485B-B96E-1EC0A2957A17}"/>
    <pc:docChg chg="modSld">
      <pc:chgData name="Garcia,Cristina (DSHS)" userId="97c22c49-6fde-4b40-a658-76159e6a7fe2" providerId="ADAL" clId="{594C7057-C271-485B-B96E-1EC0A2957A17}" dt="2024-12-09T19:08:41.812" v="9" actId="6549"/>
      <pc:docMkLst>
        <pc:docMk/>
      </pc:docMkLst>
      <pc:sldChg chg="modNotesTx">
        <pc:chgData name="Garcia,Cristina (DSHS)" userId="97c22c49-6fde-4b40-a658-76159e6a7fe2" providerId="ADAL" clId="{594C7057-C271-485B-B96E-1EC0A2957A17}" dt="2024-12-09T19:08:21.457" v="5" actId="6549"/>
        <pc:sldMkLst>
          <pc:docMk/>
          <pc:sldMk cId="3677188598" sldId="421"/>
        </pc:sldMkLst>
      </pc:sldChg>
      <pc:sldChg chg="modNotesTx">
        <pc:chgData name="Garcia,Cristina (DSHS)" userId="97c22c49-6fde-4b40-a658-76159e6a7fe2" providerId="ADAL" clId="{594C7057-C271-485B-B96E-1EC0A2957A17}" dt="2024-12-09T19:08:37.071" v="8" actId="6549"/>
        <pc:sldMkLst>
          <pc:docMk/>
          <pc:sldMk cId="3020982034" sldId="1044"/>
        </pc:sldMkLst>
      </pc:sldChg>
      <pc:sldChg chg="modNotesTx">
        <pc:chgData name="Garcia,Cristina (DSHS)" userId="97c22c49-6fde-4b40-a658-76159e6a7fe2" providerId="ADAL" clId="{594C7057-C271-485B-B96E-1EC0A2957A17}" dt="2024-12-09T19:08:32.836" v="7" actId="6549"/>
        <pc:sldMkLst>
          <pc:docMk/>
          <pc:sldMk cId="3486417150" sldId="1071"/>
        </pc:sldMkLst>
      </pc:sldChg>
      <pc:sldChg chg="modNotesTx">
        <pc:chgData name="Garcia,Cristina (DSHS)" userId="97c22c49-6fde-4b40-a658-76159e6a7fe2" providerId="ADAL" clId="{594C7057-C271-485B-B96E-1EC0A2957A17}" dt="2024-12-09T19:08:25.474" v="6" actId="6549"/>
        <pc:sldMkLst>
          <pc:docMk/>
          <pc:sldMk cId="57585074" sldId="1072"/>
        </pc:sldMkLst>
      </pc:sldChg>
      <pc:sldChg chg="modNotesTx">
        <pc:chgData name="Garcia,Cristina (DSHS)" userId="97c22c49-6fde-4b40-a658-76159e6a7fe2" providerId="ADAL" clId="{594C7057-C271-485B-B96E-1EC0A2957A17}" dt="2024-12-09T19:08:41.812" v="9" actId="6549"/>
        <pc:sldMkLst>
          <pc:docMk/>
          <pc:sldMk cId="2541147052" sldId="1073"/>
        </pc:sldMkLst>
      </pc:sldChg>
      <pc:sldChg chg="modNotesTx">
        <pc:chgData name="Garcia,Cristina (DSHS)" userId="97c22c49-6fde-4b40-a658-76159e6a7fe2" providerId="ADAL" clId="{594C7057-C271-485B-B96E-1EC0A2957A17}" dt="2024-12-09T19:07:58.561" v="1" actId="6549"/>
        <pc:sldMkLst>
          <pc:docMk/>
          <pc:sldMk cId="3257409739" sldId="1148"/>
        </pc:sldMkLst>
      </pc:sldChg>
      <pc:sldChg chg="modNotesTx">
        <pc:chgData name="Garcia,Cristina (DSHS)" userId="97c22c49-6fde-4b40-a658-76159e6a7fe2" providerId="ADAL" clId="{594C7057-C271-485B-B96E-1EC0A2957A17}" dt="2024-12-09T19:08:09.413" v="3" actId="6549"/>
        <pc:sldMkLst>
          <pc:docMk/>
          <pc:sldMk cId="2442643944" sldId="1150"/>
        </pc:sldMkLst>
      </pc:sldChg>
      <pc:sldChg chg="modNotesTx">
        <pc:chgData name="Garcia,Cristina (DSHS)" userId="97c22c49-6fde-4b40-a658-76159e6a7fe2" providerId="ADAL" clId="{594C7057-C271-485B-B96E-1EC0A2957A17}" dt="2024-12-09T19:08:16.714" v="4" actId="6549"/>
        <pc:sldMkLst>
          <pc:docMk/>
          <pc:sldMk cId="2924296344" sldId="1151"/>
        </pc:sldMkLst>
      </pc:sldChg>
      <pc:sldChg chg="modNotesTx">
        <pc:chgData name="Garcia,Cristina (DSHS)" userId="97c22c49-6fde-4b40-a658-76159e6a7fe2" providerId="ADAL" clId="{594C7057-C271-485B-B96E-1EC0A2957A17}" dt="2024-12-09T19:07:53.912" v="0" actId="6549"/>
        <pc:sldMkLst>
          <pc:docMk/>
          <pc:sldMk cId="3704532157" sldId="1198"/>
        </pc:sldMkLst>
      </pc:sldChg>
      <pc:sldChg chg="modNotesTx">
        <pc:chgData name="Garcia,Cristina (DSHS)" userId="97c22c49-6fde-4b40-a658-76159e6a7fe2" providerId="ADAL" clId="{594C7057-C271-485B-B96E-1EC0A2957A17}" dt="2024-12-09T19:08:03.084" v="2" actId="6549"/>
        <pc:sldMkLst>
          <pc:docMk/>
          <pc:sldMk cId="3550002148" sldId="119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315A8-96EB-4B46-8E7E-3DC0D4762A4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278B92E-6191-4D6E-9CC8-218A081E6CEC}">
      <dgm:prSet custT="1"/>
      <dgm:spPr/>
      <dgm:t>
        <a:bodyPr/>
        <a:lstStyle/>
        <a:p>
          <a:pPr>
            <a:lnSpc>
              <a:spcPct val="100000"/>
            </a:lnSpc>
            <a:defRPr cap="all"/>
          </a:pPr>
          <a:r>
            <a:rPr lang="en-US" sz="1300">
              <a:solidFill>
                <a:schemeClr val="bg1"/>
              </a:solidFill>
            </a:rPr>
            <a:t>Applied learning &amp; practical experiences</a:t>
          </a:r>
        </a:p>
      </dgm:t>
    </dgm:pt>
    <dgm:pt modelId="{475F89B7-9B09-484A-AF2E-7F7AFE370AAF}" type="parTrans" cxnId="{D0B15A66-98E0-41B6-8F2A-79076994CF85}">
      <dgm:prSet/>
      <dgm:spPr/>
      <dgm:t>
        <a:bodyPr/>
        <a:lstStyle/>
        <a:p>
          <a:endParaRPr lang="en-US"/>
        </a:p>
      </dgm:t>
    </dgm:pt>
    <dgm:pt modelId="{6947057C-2B1D-4281-B626-EBD563C51DD7}" type="sibTrans" cxnId="{D0B15A66-98E0-41B6-8F2A-79076994CF85}">
      <dgm:prSet/>
      <dgm:spPr/>
      <dgm:t>
        <a:bodyPr/>
        <a:lstStyle/>
        <a:p>
          <a:endParaRPr lang="en-US"/>
        </a:p>
      </dgm:t>
    </dgm:pt>
    <dgm:pt modelId="{6AE30979-6D26-437E-BE94-A74EBA021A22}">
      <dgm:prSet custT="1"/>
      <dgm:spPr/>
      <dgm:t>
        <a:bodyPr/>
        <a:lstStyle/>
        <a:p>
          <a:pPr>
            <a:lnSpc>
              <a:spcPct val="100000"/>
            </a:lnSpc>
            <a:defRPr cap="all"/>
          </a:pPr>
          <a:r>
            <a:rPr lang="en-US" sz="1300">
              <a:solidFill>
                <a:schemeClr val="bg1"/>
              </a:solidFill>
            </a:rPr>
            <a:t>Curriculum development</a:t>
          </a:r>
        </a:p>
      </dgm:t>
    </dgm:pt>
    <dgm:pt modelId="{3EC64C19-EB62-42FB-8A1D-801BDD21A42C}" type="parTrans" cxnId="{4AAFC17A-F5B1-4119-BF91-1C42E19DA69B}">
      <dgm:prSet/>
      <dgm:spPr/>
      <dgm:t>
        <a:bodyPr/>
        <a:lstStyle/>
        <a:p>
          <a:endParaRPr lang="en-US"/>
        </a:p>
      </dgm:t>
    </dgm:pt>
    <dgm:pt modelId="{9AD389B2-37C9-486C-8F1E-740F95A674E5}" type="sibTrans" cxnId="{4AAFC17A-F5B1-4119-BF91-1C42E19DA69B}">
      <dgm:prSet/>
      <dgm:spPr/>
      <dgm:t>
        <a:bodyPr/>
        <a:lstStyle/>
        <a:p>
          <a:endParaRPr lang="en-US"/>
        </a:p>
      </dgm:t>
    </dgm:pt>
    <dgm:pt modelId="{FED17660-C558-41DE-B8BA-285A59C929C4}">
      <dgm:prSet custT="1"/>
      <dgm:spPr/>
      <dgm:t>
        <a:bodyPr/>
        <a:lstStyle/>
        <a:p>
          <a:pPr>
            <a:lnSpc>
              <a:spcPct val="100000"/>
            </a:lnSpc>
            <a:defRPr cap="all"/>
          </a:pPr>
          <a:r>
            <a:rPr lang="en-US" sz="1300">
              <a:solidFill>
                <a:schemeClr val="bg1"/>
              </a:solidFill>
            </a:rPr>
            <a:t>Workforce training &amp; continuing education</a:t>
          </a:r>
        </a:p>
      </dgm:t>
    </dgm:pt>
    <dgm:pt modelId="{B62BC56D-3E96-402D-AAB4-F2F05AB3B8BE}" type="parTrans" cxnId="{F4590148-5851-460C-AB07-C10E228F2E05}">
      <dgm:prSet/>
      <dgm:spPr/>
      <dgm:t>
        <a:bodyPr/>
        <a:lstStyle/>
        <a:p>
          <a:endParaRPr lang="en-US"/>
        </a:p>
      </dgm:t>
    </dgm:pt>
    <dgm:pt modelId="{D48F0645-BEDC-4A5C-8D4E-844383D071C8}" type="sibTrans" cxnId="{F4590148-5851-460C-AB07-C10E228F2E05}">
      <dgm:prSet/>
      <dgm:spPr/>
      <dgm:t>
        <a:bodyPr/>
        <a:lstStyle/>
        <a:p>
          <a:endParaRPr lang="en-US"/>
        </a:p>
      </dgm:t>
    </dgm:pt>
    <dgm:pt modelId="{46308753-BF0F-4B3A-9862-A6875B3D6FBF}" type="pres">
      <dgm:prSet presAssocID="{066315A8-96EB-4B46-8E7E-3DC0D4762A47}" presName="root" presStyleCnt="0">
        <dgm:presLayoutVars>
          <dgm:dir/>
          <dgm:resizeHandles val="exact"/>
        </dgm:presLayoutVars>
      </dgm:prSet>
      <dgm:spPr/>
    </dgm:pt>
    <dgm:pt modelId="{31E78145-4D00-4F99-9DF9-7FC95A647BF1}" type="pres">
      <dgm:prSet presAssocID="{A278B92E-6191-4D6E-9CC8-218A081E6CEC}" presName="compNode" presStyleCnt="0"/>
      <dgm:spPr/>
    </dgm:pt>
    <dgm:pt modelId="{47047A74-DF30-44D2-ABBB-08F2903934C7}" type="pres">
      <dgm:prSet presAssocID="{A278B92E-6191-4D6E-9CC8-218A081E6CEC}" presName="iconBgRect" presStyleLbl="bgShp" presStyleIdx="0" presStyleCnt="3"/>
      <dgm:spPr>
        <a:solidFill>
          <a:schemeClr val="accent1">
            <a:lumMod val="20000"/>
            <a:lumOff val="80000"/>
          </a:schemeClr>
        </a:solidFill>
      </dgm:spPr>
    </dgm:pt>
    <dgm:pt modelId="{5EDA6132-E935-4011-901A-F7DDA274073D}" type="pres">
      <dgm:prSet presAssocID="{A278B92E-6191-4D6E-9CC8-218A081E6CEC}" presName="iconRect" presStyleLbl="node1" presStyleIdx="0" presStyleCnt="3"/>
      <dgm:spPr>
        <a:blipFill rotWithShape="1">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a:ext>
      </dgm:extLst>
    </dgm:pt>
    <dgm:pt modelId="{FA12FB4A-10C5-4967-96DF-3CFDA495445F}" type="pres">
      <dgm:prSet presAssocID="{A278B92E-6191-4D6E-9CC8-218A081E6CEC}" presName="spaceRect" presStyleCnt="0"/>
      <dgm:spPr/>
    </dgm:pt>
    <dgm:pt modelId="{4153ED93-6ED0-4846-B158-CE3894E8C554}" type="pres">
      <dgm:prSet presAssocID="{A278B92E-6191-4D6E-9CC8-218A081E6CEC}" presName="textRect" presStyleLbl="revTx" presStyleIdx="0" presStyleCnt="3">
        <dgm:presLayoutVars>
          <dgm:chMax val="1"/>
          <dgm:chPref val="1"/>
        </dgm:presLayoutVars>
      </dgm:prSet>
      <dgm:spPr/>
    </dgm:pt>
    <dgm:pt modelId="{CBA837D8-2664-4F29-92F8-F4DC2B907F67}" type="pres">
      <dgm:prSet presAssocID="{6947057C-2B1D-4281-B626-EBD563C51DD7}" presName="sibTrans" presStyleCnt="0"/>
      <dgm:spPr/>
    </dgm:pt>
    <dgm:pt modelId="{400D9487-F4DC-46AD-B331-141D7A7B4B10}" type="pres">
      <dgm:prSet presAssocID="{6AE30979-6D26-437E-BE94-A74EBA021A22}" presName="compNode" presStyleCnt="0"/>
      <dgm:spPr/>
    </dgm:pt>
    <dgm:pt modelId="{8A9AE047-1B26-4605-A6F5-97A42FD91490}" type="pres">
      <dgm:prSet presAssocID="{6AE30979-6D26-437E-BE94-A74EBA021A22}" presName="iconBgRect" presStyleLbl="bgShp" presStyleIdx="1" presStyleCnt="3"/>
      <dgm:spPr>
        <a:solidFill>
          <a:schemeClr val="accent1">
            <a:lumMod val="20000"/>
            <a:lumOff val="80000"/>
          </a:schemeClr>
        </a:solidFill>
      </dgm:spPr>
    </dgm:pt>
    <dgm:pt modelId="{7885015C-7524-4BD5-BB1C-4E9BCF9999F4}" type="pres">
      <dgm:prSet presAssocID="{6AE30979-6D26-437E-BE94-A74EBA021A22}" presName="iconRect" presStyleLbl="node1" presStyleIdx="1" presStyleCnt="3"/>
      <dgm:spPr>
        <a:blipFill rotWithShape="1">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ployee badge outline"/>
        </a:ext>
      </dgm:extLst>
    </dgm:pt>
    <dgm:pt modelId="{F1E4D800-A359-4CE7-8A18-3073B337BB76}" type="pres">
      <dgm:prSet presAssocID="{6AE30979-6D26-437E-BE94-A74EBA021A22}" presName="spaceRect" presStyleCnt="0"/>
      <dgm:spPr/>
    </dgm:pt>
    <dgm:pt modelId="{3EE84EA2-5A83-4B14-8703-9900B71A4B16}" type="pres">
      <dgm:prSet presAssocID="{6AE30979-6D26-437E-BE94-A74EBA021A22}" presName="textRect" presStyleLbl="revTx" presStyleIdx="1" presStyleCnt="3">
        <dgm:presLayoutVars>
          <dgm:chMax val="1"/>
          <dgm:chPref val="1"/>
        </dgm:presLayoutVars>
      </dgm:prSet>
      <dgm:spPr/>
    </dgm:pt>
    <dgm:pt modelId="{2707E006-0954-44F6-8C12-FC6849CE47D5}" type="pres">
      <dgm:prSet presAssocID="{9AD389B2-37C9-486C-8F1E-740F95A674E5}" presName="sibTrans" presStyleCnt="0"/>
      <dgm:spPr/>
    </dgm:pt>
    <dgm:pt modelId="{7FF10CBA-6D7A-4907-86E9-263711746651}" type="pres">
      <dgm:prSet presAssocID="{FED17660-C558-41DE-B8BA-285A59C929C4}" presName="compNode" presStyleCnt="0"/>
      <dgm:spPr/>
    </dgm:pt>
    <dgm:pt modelId="{442BE519-9F21-48E7-869A-E01EF1025AC3}" type="pres">
      <dgm:prSet presAssocID="{FED17660-C558-41DE-B8BA-285A59C929C4}" presName="iconBgRect" presStyleLbl="bgShp" presStyleIdx="2" presStyleCnt="3"/>
      <dgm:spPr>
        <a:solidFill>
          <a:schemeClr val="accent1">
            <a:lumMod val="20000"/>
            <a:lumOff val="80000"/>
          </a:schemeClr>
        </a:solidFill>
      </dgm:spPr>
    </dgm:pt>
    <dgm:pt modelId="{F9904319-FEA9-4FB1-8654-19BB534A7528}" type="pres">
      <dgm:prSet presAssocID="{FED17660-C558-41DE-B8BA-285A59C929C4}" presName="iconRect" presStyleLbl="node1" presStyleIdx="2" presStyleCnt="3"/>
      <dgm:spPr>
        <a:blipFill rotWithShape="1">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ical"/>
        </a:ext>
      </dgm:extLst>
    </dgm:pt>
    <dgm:pt modelId="{901CD803-6115-4B14-9AB6-CB6F55F72EE5}" type="pres">
      <dgm:prSet presAssocID="{FED17660-C558-41DE-B8BA-285A59C929C4}" presName="spaceRect" presStyleCnt="0"/>
      <dgm:spPr/>
    </dgm:pt>
    <dgm:pt modelId="{D01C6B82-E49A-4FF7-B41A-CE8ABEB649B8}" type="pres">
      <dgm:prSet presAssocID="{FED17660-C558-41DE-B8BA-285A59C929C4}" presName="textRect" presStyleLbl="revTx" presStyleIdx="2" presStyleCnt="3" custScaleX="113397">
        <dgm:presLayoutVars>
          <dgm:chMax val="1"/>
          <dgm:chPref val="1"/>
        </dgm:presLayoutVars>
      </dgm:prSet>
      <dgm:spPr/>
    </dgm:pt>
  </dgm:ptLst>
  <dgm:cxnLst>
    <dgm:cxn modelId="{F41BD513-2286-44CF-A298-5FAA9259D5C9}" type="presOf" srcId="{FED17660-C558-41DE-B8BA-285A59C929C4}" destId="{D01C6B82-E49A-4FF7-B41A-CE8ABEB649B8}" srcOrd="0" destOrd="0" presId="urn:microsoft.com/office/officeart/2018/5/layout/IconCircleLabelList"/>
    <dgm:cxn modelId="{8D500F26-7741-4E45-A789-D38F6E7D311D}" type="presOf" srcId="{6AE30979-6D26-437E-BE94-A74EBA021A22}" destId="{3EE84EA2-5A83-4B14-8703-9900B71A4B16}" srcOrd="0" destOrd="0" presId="urn:microsoft.com/office/officeart/2018/5/layout/IconCircleLabelList"/>
    <dgm:cxn modelId="{D0B15A66-98E0-41B6-8F2A-79076994CF85}" srcId="{066315A8-96EB-4B46-8E7E-3DC0D4762A47}" destId="{A278B92E-6191-4D6E-9CC8-218A081E6CEC}" srcOrd="0" destOrd="0" parTransId="{475F89B7-9B09-484A-AF2E-7F7AFE370AAF}" sibTransId="{6947057C-2B1D-4281-B626-EBD563C51DD7}"/>
    <dgm:cxn modelId="{F4590148-5851-460C-AB07-C10E228F2E05}" srcId="{066315A8-96EB-4B46-8E7E-3DC0D4762A47}" destId="{FED17660-C558-41DE-B8BA-285A59C929C4}" srcOrd="2" destOrd="0" parTransId="{B62BC56D-3E96-402D-AAB4-F2F05AB3B8BE}" sibTransId="{D48F0645-BEDC-4A5C-8D4E-844383D071C8}"/>
    <dgm:cxn modelId="{4AAFC17A-F5B1-4119-BF91-1C42E19DA69B}" srcId="{066315A8-96EB-4B46-8E7E-3DC0D4762A47}" destId="{6AE30979-6D26-437E-BE94-A74EBA021A22}" srcOrd="1" destOrd="0" parTransId="{3EC64C19-EB62-42FB-8A1D-801BDD21A42C}" sibTransId="{9AD389B2-37C9-486C-8F1E-740F95A674E5}"/>
    <dgm:cxn modelId="{7AF63E87-FC14-42C0-975A-BB32173758A1}" type="presOf" srcId="{066315A8-96EB-4B46-8E7E-3DC0D4762A47}" destId="{46308753-BF0F-4B3A-9862-A6875B3D6FBF}" srcOrd="0" destOrd="0" presId="urn:microsoft.com/office/officeart/2018/5/layout/IconCircleLabelList"/>
    <dgm:cxn modelId="{E79C03E1-359B-45B4-943D-BA2E7FE69ED6}" type="presOf" srcId="{A278B92E-6191-4D6E-9CC8-218A081E6CEC}" destId="{4153ED93-6ED0-4846-B158-CE3894E8C554}" srcOrd="0" destOrd="0" presId="urn:microsoft.com/office/officeart/2018/5/layout/IconCircleLabelList"/>
    <dgm:cxn modelId="{DBC0AB40-6802-4EAF-AF07-CEF5DD721EC2}" type="presParOf" srcId="{46308753-BF0F-4B3A-9862-A6875B3D6FBF}" destId="{31E78145-4D00-4F99-9DF9-7FC95A647BF1}" srcOrd="0" destOrd="0" presId="urn:microsoft.com/office/officeart/2018/5/layout/IconCircleLabelList"/>
    <dgm:cxn modelId="{C847EBF3-AE26-44C4-9333-09C4787EA17A}" type="presParOf" srcId="{31E78145-4D00-4F99-9DF9-7FC95A647BF1}" destId="{47047A74-DF30-44D2-ABBB-08F2903934C7}" srcOrd="0" destOrd="0" presId="urn:microsoft.com/office/officeart/2018/5/layout/IconCircleLabelList"/>
    <dgm:cxn modelId="{178D60C9-2766-4348-8925-14C2D1BC4677}" type="presParOf" srcId="{31E78145-4D00-4F99-9DF9-7FC95A647BF1}" destId="{5EDA6132-E935-4011-901A-F7DDA274073D}" srcOrd="1" destOrd="0" presId="urn:microsoft.com/office/officeart/2018/5/layout/IconCircleLabelList"/>
    <dgm:cxn modelId="{1C27B413-CFC0-4B42-9472-6B676AA445A6}" type="presParOf" srcId="{31E78145-4D00-4F99-9DF9-7FC95A647BF1}" destId="{FA12FB4A-10C5-4967-96DF-3CFDA495445F}" srcOrd="2" destOrd="0" presId="urn:microsoft.com/office/officeart/2018/5/layout/IconCircleLabelList"/>
    <dgm:cxn modelId="{2878A28A-7656-4B6A-85A6-0C456E363268}" type="presParOf" srcId="{31E78145-4D00-4F99-9DF9-7FC95A647BF1}" destId="{4153ED93-6ED0-4846-B158-CE3894E8C554}" srcOrd="3" destOrd="0" presId="urn:microsoft.com/office/officeart/2018/5/layout/IconCircleLabelList"/>
    <dgm:cxn modelId="{3E3B2587-701B-4DEF-A8F1-43E1F7388DBF}" type="presParOf" srcId="{46308753-BF0F-4B3A-9862-A6875B3D6FBF}" destId="{CBA837D8-2664-4F29-92F8-F4DC2B907F67}" srcOrd="1" destOrd="0" presId="urn:microsoft.com/office/officeart/2018/5/layout/IconCircleLabelList"/>
    <dgm:cxn modelId="{4B340C17-C6FB-4901-9D67-62F980065BE9}" type="presParOf" srcId="{46308753-BF0F-4B3A-9862-A6875B3D6FBF}" destId="{400D9487-F4DC-46AD-B331-141D7A7B4B10}" srcOrd="2" destOrd="0" presId="urn:microsoft.com/office/officeart/2018/5/layout/IconCircleLabelList"/>
    <dgm:cxn modelId="{F53D8747-AAD2-490E-BF29-3F2F082C4A67}" type="presParOf" srcId="{400D9487-F4DC-46AD-B331-141D7A7B4B10}" destId="{8A9AE047-1B26-4605-A6F5-97A42FD91490}" srcOrd="0" destOrd="0" presId="urn:microsoft.com/office/officeart/2018/5/layout/IconCircleLabelList"/>
    <dgm:cxn modelId="{AD2550A8-458B-4B9F-AEA4-92F6070E0126}" type="presParOf" srcId="{400D9487-F4DC-46AD-B331-141D7A7B4B10}" destId="{7885015C-7524-4BD5-BB1C-4E9BCF9999F4}" srcOrd="1" destOrd="0" presId="urn:microsoft.com/office/officeart/2018/5/layout/IconCircleLabelList"/>
    <dgm:cxn modelId="{E456361A-8794-4373-A26F-49C4545A0104}" type="presParOf" srcId="{400D9487-F4DC-46AD-B331-141D7A7B4B10}" destId="{F1E4D800-A359-4CE7-8A18-3073B337BB76}" srcOrd="2" destOrd="0" presId="urn:microsoft.com/office/officeart/2018/5/layout/IconCircleLabelList"/>
    <dgm:cxn modelId="{135C26A2-E323-4E64-B4B3-CE96DE239B28}" type="presParOf" srcId="{400D9487-F4DC-46AD-B331-141D7A7B4B10}" destId="{3EE84EA2-5A83-4B14-8703-9900B71A4B16}" srcOrd="3" destOrd="0" presId="urn:microsoft.com/office/officeart/2018/5/layout/IconCircleLabelList"/>
    <dgm:cxn modelId="{83F22E91-6096-4E68-9401-D5DFC5A622AB}" type="presParOf" srcId="{46308753-BF0F-4B3A-9862-A6875B3D6FBF}" destId="{2707E006-0954-44F6-8C12-FC6849CE47D5}" srcOrd="3" destOrd="0" presId="urn:microsoft.com/office/officeart/2018/5/layout/IconCircleLabelList"/>
    <dgm:cxn modelId="{442BEEC6-5765-4AE5-BD10-B3338C2C1742}" type="presParOf" srcId="{46308753-BF0F-4B3A-9862-A6875B3D6FBF}" destId="{7FF10CBA-6D7A-4907-86E9-263711746651}" srcOrd="4" destOrd="0" presId="urn:microsoft.com/office/officeart/2018/5/layout/IconCircleLabelList"/>
    <dgm:cxn modelId="{512F7A2C-58FF-4F2D-A8F0-404C7D7526A2}" type="presParOf" srcId="{7FF10CBA-6D7A-4907-86E9-263711746651}" destId="{442BE519-9F21-48E7-869A-E01EF1025AC3}" srcOrd="0" destOrd="0" presId="urn:microsoft.com/office/officeart/2018/5/layout/IconCircleLabelList"/>
    <dgm:cxn modelId="{4743F7AA-65A7-4A8A-9382-2E0AB3BFC7B2}" type="presParOf" srcId="{7FF10CBA-6D7A-4907-86E9-263711746651}" destId="{F9904319-FEA9-4FB1-8654-19BB534A7528}" srcOrd="1" destOrd="0" presId="urn:microsoft.com/office/officeart/2018/5/layout/IconCircleLabelList"/>
    <dgm:cxn modelId="{71160A56-3B16-4241-8B55-6EFC060CE71E}" type="presParOf" srcId="{7FF10CBA-6D7A-4907-86E9-263711746651}" destId="{901CD803-6115-4B14-9AB6-CB6F55F72EE5}" srcOrd="2" destOrd="0" presId="urn:microsoft.com/office/officeart/2018/5/layout/IconCircleLabelList"/>
    <dgm:cxn modelId="{8F20A193-090A-4493-B778-5E7005396A37}" type="presParOf" srcId="{7FF10CBA-6D7A-4907-86E9-263711746651}" destId="{D01C6B82-E49A-4FF7-B41A-CE8ABEB649B8}" srcOrd="3" destOrd="0" presId="urn:microsoft.com/office/officeart/2018/5/layout/IconCircle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315A8-96EB-4B46-8E7E-3DC0D4762A4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278B92E-6191-4D6E-9CC8-218A081E6CEC}">
      <dgm:prSet custT="1"/>
      <dgm:spPr/>
      <dgm:t>
        <a:bodyPr/>
        <a:lstStyle/>
        <a:p>
          <a:pPr>
            <a:lnSpc>
              <a:spcPct val="100000"/>
            </a:lnSpc>
            <a:defRPr cap="all"/>
          </a:pPr>
          <a:r>
            <a:rPr lang="en-US" sz="1300">
              <a:solidFill>
                <a:schemeClr val="bg1"/>
              </a:solidFill>
            </a:rPr>
            <a:t>Early Career Workforce Pipeline</a:t>
          </a:r>
        </a:p>
      </dgm:t>
    </dgm:pt>
    <dgm:pt modelId="{475F89B7-9B09-484A-AF2E-7F7AFE370AAF}" type="parTrans" cxnId="{D0B15A66-98E0-41B6-8F2A-79076994CF85}">
      <dgm:prSet/>
      <dgm:spPr/>
      <dgm:t>
        <a:bodyPr/>
        <a:lstStyle/>
        <a:p>
          <a:endParaRPr lang="en-US"/>
        </a:p>
      </dgm:t>
    </dgm:pt>
    <dgm:pt modelId="{6947057C-2B1D-4281-B626-EBD563C51DD7}" type="sibTrans" cxnId="{D0B15A66-98E0-41B6-8F2A-79076994CF85}">
      <dgm:prSet/>
      <dgm:spPr/>
      <dgm:t>
        <a:bodyPr/>
        <a:lstStyle/>
        <a:p>
          <a:endParaRPr lang="en-US"/>
        </a:p>
      </dgm:t>
    </dgm:pt>
    <dgm:pt modelId="{6AE30979-6D26-437E-BE94-A74EBA021A22}">
      <dgm:prSet custT="1"/>
      <dgm:spPr/>
      <dgm:t>
        <a:bodyPr/>
        <a:lstStyle/>
        <a:p>
          <a:pPr>
            <a:lnSpc>
              <a:spcPct val="100000"/>
            </a:lnSpc>
            <a:defRPr cap="all"/>
          </a:pPr>
          <a:r>
            <a:rPr lang="en-US" sz="1300">
              <a:solidFill>
                <a:schemeClr val="bg1"/>
              </a:solidFill>
            </a:rPr>
            <a:t>Joint Appointments</a:t>
          </a:r>
        </a:p>
      </dgm:t>
    </dgm:pt>
    <dgm:pt modelId="{3EC64C19-EB62-42FB-8A1D-801BDD21A42C}" type="parTrans" cxnId="{4AAFC17A-F5B1-4119-BF91-1C42E19DA69B}">
      <dgm:prSet/>
      <dgm:spPr/>
      <dgm:t>
        <a:bodyPr/>
        <a:lstStyle/>
        <a:p>
          <a:endParaRPr lang="en-US"/>
        </a:p>
      </dgm:t>
    </dgm:pt>
    <dgm:pt modelId="{9AD389B2-37C9-486C-8F1E-740F95A674E5}" type="sibTrans" cxnId="{4AAFC17A-F5B1-4119-BF91-1C42E19DA69B}">
      <dgm:prSet/>
      <dgm:spPr/>
      <dgm:t>
        <a:bodyPr/>
        <a:lstStyle/>
        <a:p>
          <a:endParaRPr lang="en-US"/>
        </a:p>
      </dgm:t>
    </dgm:pt>
    <dgm:pt modelId="{FED17660-C558-41DE-B8BA-285A59C929C4}">
      <dgm:prSet custT="1"/>
      <dgm:spPr/>
      <dgm:t>
        <a:bodyPr/>
        <a:lstStyle/>
        <a:p>
          <a:pPr>
            <a:lnSpc>
              <a:spcPct val="100000"/>
            </a:lnSpc>
            <a:defRPr cap="all"/>
          </a:pPr>
          <a:r>
            <a:rPr lang="en-US" sz="1300">
              <a:solidFill>
                <a:schemeClr val="bg1"/>
              </a:solidFill>
            </a:rPr>
            <a:t>Emerging Public Health Roles &amp; SKILLS</a:t>
          </a:r>
        </a:p>
      </dgm:t>
    </dgm:pt>
    <dgm:pt modelId="{B62BC56D-3E96-402D-AAB4-F2F05AB3B8BE}" type="parTrans" cxnId="{F4590148-5851-460C-AB07-C10E228F2E05}">
      <dgm:prSet/>
      <dgm:spPr/>
      <dgm:t>
        <a:bodyPr/>
        <a:lstStyle/>
        <a:p>
          <a:endParaRPr lang="en-US"/>
        </a:p>
      </dgm:t>
    </dgm:pt>
    <dgm:pt modelId="{D48F0645-BEDC-4A5C-8D4E-844383D071C8}" type="sibTrans" cxnId="{F4590148-5851-460C-AB07-C10E228F2E05}">
      <dgm:prSet/>
      <dgm:spPr/>
      <dgm:t>
        <a:bodyPr/>
        <a:lstStyle/>
        <a:p>
          <a:endParaRPr lang="en-US"/>
        </a:p>
      </dgm:t>
    </dgm:pt>
    <dgm:pt modelId="{46308753-BF0F-4B3A-9862-A6875B3D6FBF}" type="pres">
      <dgm:prSet presAssocID="{066315A8-96EB-4B46-8E7E-3DC0D4762A47}" presName="root" presStyleCnt="0">
        <dgm:presLayoutVars>
          <dgm:dir/>
          <dgm:resizeHandles val="exact"/>
        </dgm:presLayoutVars>
      </dgm:prSet>
      <dgm:spPr/>
    </dgm:pt>
    <dgm:pt modelId="{31E78145-4D00-4F99-9DF9-7FC95A647BF1}" type="pres">
      <dgm:prSet presAssocID="{A278B92E-6191-4D6E-9CC8-218A081E6CEC}" presName="compNode" presStyleCnt="0"/>
      <dgm:spPr/>
    </dgm:pt>
    <dgm:pt modelId="{47047A74-DF30-44D2-ABBB-08F2903934C7}" type="pres">
      <dgm:prSet presAssocID="{A278B92E-6191-4D6E-9CC8-218A081E6CEC}" presName="iconBgRect" presStyleLbl="bgShp" presStyleIdx="0" presStyleCnt="3"/>
      <dgm:spPr>
        <a:solidFill>
          <a:schemeClr val="accent6">
            <a:lumMod val="60000"/>
            <a:lumOff val="40000"/>
          </a:schemeClr>
        </a:solidFill>
      </dgm:spPr>
    </dgm:pt>
    <dgm:pt modelId="{5EDA6132-E935-4011-901A-F7DDA274073D}" type="pres">
      <dgm:prSet presAssocID="{A278B92E-6191-4D6E-9CC8-218A081E6CEC}" presName="iconRect" presStyleLbl="node1" presStyleIdx="0" presStyleCnt="3"/>
      <dgm:spPr>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FA12FB4A-10C5-4967-96DF-3CFDA495445F}" type="pres">
      <dgm:prSet presAssocID="{A278B92E-6191-4D6E-9CC8-218A081E6CEC}" presName="spaceRect" presStyleCnt="0"/>
      <dgm:spPr/>
    </dgm:pt>
    <dgm:pt modelId="{4153ED93-6ED0-4846-B158-CE3894E8C554}" type="pres">
      <dgm:prSet presAssocID="{A278B92E-6191-4D6E-9CC8-218A081E6CEC}" presName="textRect" presStyleLbl="revTx" presStyleIdx="0" presStyleCnt="3">
        <dgm:presLayoutVars>
          <dgm:chMax val="1"/>
          <dgm:chPref val="1"/>
        </dgm:presLayoutVars>
      </dgm:prSet>
      <dgm:spPr/>
    </dgm:pt>
    <dgm:pt modelId="{CBA837D8-2664-4F29-92F8-F4DC2B907F67}" type="pres">
      <dgm:prSet presAssocID="{6947057C-2B1D-4281-B626-EBD563C51DD7}" presName="sibTrans" presStyleCnt="0"/>
      <dgm:spPr/>
    </dgm:pt>
    <dgm:pt modelId="{400D9487-F4DC-46AD-B331-141D7A7B4B10}" type="pres">
      <dgm:prSet presAssocID="{6AE30979-6D26-437E-BE94-A74EBA021A22}" presName="compNode" presStyleCnt="0"/>
      <dgm:spPr/>
    </dgm:pt>
    <dgm:pt modelId="{8A9AE047-1B26-4605-A6F5-97A42FD91490}" type="pres">
      <dgm:prSet presAssocID="{6AE30979-6D26-437E-BE94-A74EBA021A22}" presName="iconBgRect" presStyleLbl="bgShp" presStyleIdx="1" presStyleCnt="3"/>
      <dgm:spPr>
        <a:solidFill>
          <a:schemeClr val="accent6">
            <a:lumMod val="60000"/>
            <a:lumOff val="40000"/>
          </a:schemeClr>
        </a:solidFill>
      </dgm:spPr>
    </dgm:pt>
    <dgm:pt modelId="{7885015C-7524-4BD5-BB1C-4E9BCF9999F4}" type="pres">
      <dgm:prSet presAssocID="{6AE30979-6D26-437E-BE94-A74EBA021A22}" presName="iconRect" presStyleLbl="node1" presStyleIdx="1" presStyleCnt="3"/>
      <dgm:spPr>
        <a:blipFill>
          <a:blip xmlns:r="http://schemas.openxmlformats.org/officeDocument/2006/relationships" r:embed="rId3">
            <a:lum bright="70000" contrast="-70000"/>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ployee badge outline"/>
        </a:ext>
      </dgm:extLst>
    </dgm:pt>
    <dgm:pt modelId="{F1E4D800-A359-4CE7-8A18-3073B337BB76}" type="pres">
      <dgm:prSet presAssocID="{6AE30979-6D26-437E-BE94-A74EBA021A22}" presName="spaceRect" presStyleCnt="0"/>
      <dgm:spPr/>
    </dgm:pt>
    <dgm:pt modelId="{3EE84EA2-5A83-4B14-8703-9900B71A4B16}" type="pres">
      <dgm:prSet presAssocID="{6AE30979-6D26-437E-BE94-A74EBA021A22}" presName="textRect" presStyleLbl="revTx" presStyleIdx="1" presStyleCnt="3">
        <dgm:presLayoutVars>
          <dgm:chMax val="1"/>
          <dgm:chPref val="1"/>
        </dgm:presLayoutVars>
      </dgm:prSet>
      <dgm:spPr/>
    </dgm:pt>
    <dgm:pt modelId="{2707E006-0954-44F6-8C12-FC6849CE47D5}" type="pres">
      <dgm:prSet presAssocID="{9AD389B2-37C9-486C-8F1E-740F95A674E5}" presName="sibTrans" presStyleCnt="0"/>
      <dgm:spPr/>
    </dgm:pt>
    <dgm:pt modelId="{7FF10CBA-6D7A-4907-86E9-263711746651}" type="pres">
      <dgm:prSet presAssocID="{FED17660-C558-41DE-B8BA-285A59C929C4}" presName="compNode" presStyleCnt="0"/>
      <dgm:spPr/>
    </dgm:pt>
    <dgm:pt modelId="{442BE519-9F21-48E7-869A-E01EF1025AC3}" type="pres">
      <dgm:prSet presAssocID="{FED17660-C558-41DE-B8BA-285A59C929C4}" presName="iconBgRect" presStyleLbl="bgShp" presStyleIdx="2" presStyleCnt="3"/>
      <dgm:spPr>
        <a:solidFill>
          <a:schemeClr val="accent6">
            <a:lumMod val="60000"/>
            <a:lumOff val="40000"/>
          </a:schemeClr>
        </a:solidFill>
      </dgm:spPr>
    </dgm:pt>
    <dgm:pt modelId="{F9904319-FEA9-4FB1-8654-19BB534A7528}" type="pres">
      <dgm:prSet presAssocID="{FED17660-C558-41DE-B8BA-285A59C929C4}" presName="iconRect" presStyleLbl="node1" presStyleIdx="2" presStyleCnt="3"/>
      <dgm:spPr>
        <a:blipFill>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901CD803-6115-4B14-9AB6-CB6F55F72EE5}" type="pres">
      <dgm:prSet presAssocID="{FED17660-C558-41DE-B8BA-285A59C929C4}" presName="spaceRect" presStyleCnt="0"/>
      <dgm:spPr/>
    </dgm:pt>
    <dgm:pt modelId="{D01C6B82-E49A-4FF7-B41A-CE8ABEB649B8}" type="pres">
      <dgm:prSet presAssocID="{FED17660-C558-41DE-B8BA-285A59C929C4}" presName="textRect" presStyleLbl="revTx" presStyleIdx="2" presStyleCnt="3">
        <dgm:presLayoutVars>
          <dgm:chMax val="1"/>
          <dgm:chPref val="1"/>
        </dgm:presLayoutVars>
      </dgm:prSet>
      <dgm:spPr/>
    </dgm:pt>
  </dgm:ptLst>
  <dgm:cxnLst>
    <dgm:cxn modelId="{F41BD513-2286-44CF-A298-5FAA9259D5C9}" type="presOf" srcId="{FED17660-C558-41DE-B8BA-285A59C929C4}" destId="{D01C6B82-E49A-4FF7-B41A-CE8ABEB649B8}" srcOrd="0" destOrd="0" presId="urn:microsoft.com/office/officeart/2018/5/layout/IconCircleLabelList"/>
    <dgm:cxn modelId="{8D500F26-7741-4E45-A789-D38F6E7D311D}" type="presOf" srcId="{6AE30979-6D26-437E-BE94-A74EBA021A22}" destId="{3EE84EA2-5A83-4B14-8703-9900B71A4B16}" srcOrd="0" destOrd="0" presId="urn:microsoft.com/office/officeart/2018/5/layout/IconCircleLabelList"/>
    <dgm:cxn modelId="{D0B15A66-98E0-41B6-8F2A-79076994CF85}" srcId="{066315A8-96EB-4B46-8E7E-3DC0D4762A47}" destId="{A278B92E-6191-4D6E-9CC8-218A081E6CEC}" srcOrd="0" destOrd="0" parTransId="{475F89B7-9B09-484A-AF2E-7F7AFE370AAF}" sibTransId="{6947057C-2B1D-4281-B626-EBD563C51DD7}"/>
    <dgm:cxn modelId="{F4590148-5851-460C-AB07-C10E228F2E05}" srcId="{066315A8-96EB-4B46-8E7E-3DC0D4762A47}" destId="{FED17660-C558-41DE-B8BA-285A59C929C4}" srcOrd="2" destOrd="0" parTransId="{B62BC56D-3E96-402D-AAB4-F2F05AB3B8BE}" sibTransId="{D48F0645-BEDC-4A5C-8D4E-844383D071C8}"/>
    <dgm:cxn modelId="{4AAFC17A-F5B1-4119-BF91-1C42E19DA69B}" srcId="{066315A8-96EB-4B46-8E7E-3DC0D4762A47}" destId="{6AE30979-6D26-437E-BE94-A74EBA021A22}" srcOrd="1" destOrd="0" parTransId="{3EC64C19-EB62-42FB-8A1D-801BDD21A42C}" sibTransId="{9AD389B2-37C9-486C-8F1E-740F95A674E5}"/>
    <dgm:cxn modelId="{7AF63E87-FC14-42C0-975A-BB32173758A1}" type="presOf" srcId="{066315A8-96EB-4B46-8E7E-3DC0D4762A47}" destId="{46308753-BF0F-4B3A-9862-A6875B3D6FBF}" srcOrd="0" destOrd="0" presId="urn:microsoft.com/office/officeart/2018/5/layout/IconCircleLabelList"/>
    <dgm:cxn modelId="{E79C03E1-359B-45B4-943D-BA2E7FE69ED6}" type="presOf" srcId="{A278B92E-6191-4D6E-9CC8-218A081E6CEC}" destId="{4153ED93-6ED0-4846-B158-CE3894E8C554}" srcOrd="0" destOrd="0" presId="urn:microsoft.com/office/officeart/2018/5/layout/IconCircleLabelList"/>
    <dgm:cxn modelId="{DBC0AB40-6802-4EAF-AF07-CEF5DD721EC2}" type="presParOf" srcId="{46308753-BF0F-4B3A-9862-A6875B3D6FBF}" destId="{31E78145-4D00-4F99-9DF9-7FC95A647BF1}" srcOrd="0" destOrd="0" presId="urn:microsoft.com/office/officeart/2018/5/layout/IconCircleLabelList"/>
    <dgm:cxn modelId="{C847EBF3-AE26-44C4-9333-09C4787EA17A}" type="presParOf" srcId="{31E78145-4D00-4F99-9DF9-7FC95A647BF1}" destId="{47047A74-DF30-44D2-ABBB-08F2903934C7}" srcOrd="0" destOrd="0" presId="urn:microsoft.com/office/officeart/2018/5/layout/IconCircleLabelList"/>
    <dgm:cxn modelId="{178D60C9-2766-4348-8925-14C2D1BC4677}" type="presParOf" srcId="{31E78145-4D00-4F99-9DF9-7FC95A647BF1}" destId="{5EDA6132-E935-4011-901A-F7DDA274073D}" srcOrd="1" destOrd="0" presId="urn:microsoft.com/office/officeart/2018/5/layout/IconCircleLabelList"/>
    <dgm:cxn modelId="{1C27B413-CFC0-4B42-9472-6B676AA445A6}" type="presParOf" srcId="{31E78145-4D00-4F99-9DF9-7FC95A647BF1}" destId="{FA12FB4A-10C5-4967-96DF-3CFDA495445F}" srcOrd="2" destOrd="0" presId="urn:microsoft.com/office/officeart/2018/5/layout/IconCircleLabelList"/>
    <dgm:cxn modelId="{2878A28A-7656-4B6A-85A6-0C456E363268}" type="presParOf" srcId="{31E78145-4D00-4F99-9DF9-7FC95A647BF1}" destId="{4153ED93-6ED0-4846-B158-CE3894E8C554}" srcOrd="3" destOrd="0" presId="urn:microsoft.com/office/officeart/2018/5/layout/IconCircleLabelList"/>
    <dgm:cxn modelId="{3E3B2587-701B-4DEF-A8F1-43E1F7388DBF}" type="presParOf" srcId="{46308753-BF0F-4B3A-9862-A6875B3D6FBF}" destId="{CBA837D8-2664-4F29-92F8-F4DC2B907F67}" srcOrd="1" destOrd="0" presId="urn:microsoft.com/office/officeart/2018/5/layout/IconCircleLabelList"/>
    <dgm:cxn modelId="{4B340C17-C6FB-4901-9D67-62F980065BE9}" type="presParOf" srcId="{46308753-BF0F-4B3A-9862-A6875B3D6FBF}" destId="{400D9487-F4DC-46AD-B331-141D7A7B4B10}" srcOrd="2" destOrd="0" presId="urn:microsoft.com/office/officeart/2018/5/layout/IconCircleLabelList"/>
    <dgm:cxn modelId="{F53D8747-AAD2-490E-BF29-3F2F082C4A67}" type="presParOf" srcId="{400D9487-F4DC-46AD-B331-141D7A7B4B10}" destId="{8A9AE047-1B26-4605-A6F5-97A42FD91490}" srcOrd="0" destOrd="0" presId="urn:microsoft.com/office/officeart/2018/5/layout/IconCircleLabelList"/>
    <dgm:cxn modelId="{AD2550A8-458B-4B9F-AEA4-92F6070E0126}" type="presParOf" srcId="{400D9487-F4DC-46AD-B331-141D7A7B4B10}" destId="{7885015C-7524-4BD5-BB1C-4E9BCF9999F4}" srcOrd="1" destOrd="0" presId="urn:microsoft.com/office/officeart/2018/5/layout/IconCircleLabelList"/>
    <dgm:cxn modelId="{E456361A-8794-4373-A26F-49C4545A0104}" type="presParOf" srcId="{400D9487-F4DC-46AD-B331-141D7A7B4B10}" destId="{F1E4D800-A359-4CE7-8A18-3073B337BB76}" srcOrd="2" destOrd="0" presId="urn:microsoft.com/office/officeart/2018/5/layout/IconCircleLabelList"/>
    <dgm:cxn modelId="{135C26A2-E323-4E64-B4B3-CE96DE239B28}" type="presParOf" srcId="{400D9487-F4DC-46AD-B331-141D7A7B4B10}" destId="{3EE84EA2-5A83-4B14-8703-9900B71A4B16}" srcOrd="3" destOrd="0" presId="urn:microsoft.com/office/officeart/2018/5/layout/IconCircleLabelList"/>
    <dgm:cxn modelId="{83F22E91-6096-4E68-9401-D5DFC5A622AB}" type="presParOf" srcId="{46308753-BF0F-4B3A-9862-A6875B3D6FBF}" destId="{2707E006-0954-44F6-8C12-FC6849CE47D5}" srcOrd="3" destOrd="0" presId="urn:microsoft.com/office/officeart/2018/5/layout/IconCircleLabelList"/>
    <dgm:cxn modelId="{442BEEC6-5765-4AE5-BD10-B3338C2C1742}" type="presParOf" srcId="{46308753-BF0F-4B3A-9862-A6875B3D6FBF}" destId="{7FF10CBA-6D7A-4907-86E9-263711746651}" srcOrd="4" destOrd="0" presId="urn:microsoft.com/office/officeart/2018/5/layout/IconCircleLabelList"/>
    <dgm:cxn modelId="{512F7A2C-58FF-4F2D-A8F0-404C7D7526A2}" type="presParOf" srcId="{7FF10CBA-6D7A-4907-86E9-263711746651}" destId="{442BE519-9F21-48E7-869A-E01EF1025AC3}" srcOrd="0" destOrd="0" presId="urn:microsoft.com/office/officeart/2018/5/layout/IconCircleLabelList"/>
    <dgm:cxn modelId="{4743F7AA-65A7-4A8A-9382-2E0AB3BFC7B2}" type="presParOf" srcId="{7FF10CBA-6D7A-4907-86E9-263711746651}" destId="{F9904319-FEA9-4FB1-8654-19BB534A7528}" srcOrd="1" destOrd="0" presId="urn:microsoft.com/office/officeart/2018/5/layout/IconCircleLabelList"/>
    <dgm:cxn modelId="{71160A56-3B16-4241-8B55-6EFC060CE71E}" type="presParOf" srcId="{7FF10CBA-6D7A-4907-86E9-263711746651}" destId="{901CD803-6115-4B14-9AB6-CB6F55F72EE5}" srcOrd="2" destOrd="0" presId="urn:microsoft.com/office/officeart/2018/5/layout/IconCircleLabelList"/>
    <dgm:cxn modelId="{8F20A193-090A-4493-B778-5E7005396A37}" type="presParOf" srcId="{7FF10CBA-6D7A-4907-86E9-263711746651}" destId="{D01C6B82-E49A-4FF7-B41A-CE8ABEB649B8}" srcOrd="3" destOrd="0" presId="urn:microsoft.com/office/officeart/2018/5/layout/IconCircleLabel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315A8-96EB-4B46-8E7E-3DC0D4762A4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278B92E-6191-4D6E-9CC8-218A081E6CEC}">
      <dgm:prSet custT="1"/>
      <dgm:spPr/>
      <dgm:t>
        <a:bodyPr/>
        <a:lstStyle/>
        <a:p>
          <a:pPr>
            <a:lnSpc>
              <a:spcPct val="100000"/>
            </a:lnSpc>
            <a:defRPr cap="all"/>
          </a:pPr>
          <a:r>
            <a:rPr lang="en-US" sz="1300">
              <a:solidFill>
                <a:schemeClr val="bg1"/>
              </a:solidFill>
            </a:rPr>
            <a:t>Joint grants</a:t>
          </a:r>
        </a:p>
      </dgm:t>
    </dgm:pt>
    <dgm:pt modelId="{475F89B7-9B09-484A-AF2E-7F7AFE370AAF}" type="parTrans" cxnId="{D0B15A66-98E0-41B6-8F2A-79076994CF85}">
      <dgm:prSet/>
      <dgm:spPr/>
      <dgm:t>
        <a:bodyPr/>
        <a:lstStyle/>
        <a:p>
          <a:endParaRPr lang="en-US"/>
        </a:p>
      </dgm:t>
    </dgm:pt>
    <dgm:pt modelId="{6947057C-2B1D-4281-B626-EBD563C51DD7}" type="sibTrans" cxnId="{D0B15A66-98E0-41B6-8F2A-79076994CF85}">
      <dgm:prSet/>
      <dgm:spPr/>
      <dgm:t>
        <a:bodyPr/>
        <a:lstStyle/>
        <a:p>
          <a:endParaRPr lang="en-US"/>
        </a:p>
      </dgm:t>
    </dgm:pt>
    <dgm:pt modelId="{6AE30979-6D26-437E-BE94-A74EBA021A22}">
      <dgm:prSet custT="1"/>
      <dgm:spPr/>
      <dgm:t>
        <a:bodyPr/>
        <a:lstStyle/>
        <a:p>
          <a:pPr>
            <a:lnSpc>
              <a:spcPct val="100000"/>
            </a:lnSpc>
            <a:defRPr cap="all"/>
          </a:pPr>
          <a:r>
            <a:rPr lang="en-US" sz="1300" u="none">
              <a:solidFill>
                <a:schemeClr val="bg1"/>
              </a:solidFill>
            </a:rPr>
            <a:t>Joint research</a:t>
          </a:r>
        </a:p>
      </dgm:t>
    </dgm:pt>
    <dgm:pt modelId="{3EC64C19-EB62-42FB-8A1D-801BDD21A42C}" type="parTrans" cxnId="{4AAFC17A-F5B1-4119-BF91-1C42E19DA69B}">
      <dgm:prSet/>
      <dgm:spPr/>
      <dgm:t>
        <a:bodyPr/>
        <a:lstStyle/>
        <a:p>
          <a:endParaRPr lang="en-US"/>
        </a:p>
      </dgm:t>
    </dgm:pt>
    <dgm:pt modelId="{9AD389B2-37C9-486C-8F1E-740F95A674E5}" type="sibTrans" cxnId="{4AAFC17A-F5B1-4119-BF91-1C42E19DA69B}">
      <dgm:prSet/>
      <dgm:spPr/>
      <dgm:t>
        <a:bodyPr/>
        <a:lstStyle/>
        <a:p>
          <a:endParaRPr lang="en-US"/>
        </a:p>
      </dgm:t>
    </dgm:pt>
    <dgm:pt modelId="{FED17660-C558-41DE-B8BA-285A59C929C4}">
      <dgm:prSet custT="1"/>
      <dgm:spPr/>
      <dgm:t>
        <a:bodyPr/>
        <a:lstStyle/>
        <a:p>
          <a:pPr>
            <a:lnSpc>
              <a:spcPct val="100000"/>
            </a:lnSpc>
            <a:defRPr cap="all"/>
          </a:pPr>
          <a:r>
            <a:rPr lang="en-US" sz="1300">
              <a:solidFill>
                <a:schemeClr val="bg1"/>
              </a:solidFill>
            </a:rPr>
            <a:t>accreditation</a:t>
          </a:r>
        </a:p>
      </dgm:t>
    </dgm:pt>
    <dgm:pt modelId="{B62BC56D-3E96-402D-AAB4-F2F05AB3B8BE}" type="parTrans" cxnId="{F4590148-5851-460C-AB07-C10E228F2E05}">
      <dgm:prSet/>
      <dgm:spPr/>
      <dgm:t>
        <a:bodyPr/>
        <a:lstStyle/>
        <a:p>
          <a:endParaRPr lang="en-US"/>
        </a:p>
      </dgm:t>
    </dgm:pt>
    <dgm:pt modelId="{D48F0645-BEDC-4A5C-8D4E-844383D071C8}" type="sibTrans" cxnId="{F4590148-5851-460C-AB07-C10E228F2E05}">
      <dgm:prSet/>
      <dgm:spPr/>
      <dgm:t>
        <a:bodyPr/>
        <a:lstStyle/>
        <a:p>
          <a:endParaRPr lang="en-US"/>
        </a:p>
      </dgm:t>
    </dgm:pt>
    <dgm:pt modelId="{46308753-BF0F-4B3A-9862-A6875B3D6FBF}" type="pres">
      <dgm:prSet presAssocID="{066315A8-96EB-4B46-8E7E-3DC0D4762A47}" presName="root" presStyleCnt="0">
        <dgm:presLayoutVars>
          <dgm:dir/>
          <dgm:resizeHandles val="exact"/>
        </dgm:presLayoutVars>
      </dgm:prSet>
      <dgm:spPr/>
    </dgm:pt>
    <dgm:pt modelId="{31E78145-4D00-4F99-9DF9-7FC95A647BF1}" type="pres">
      <dgm:prSet presAssocID="{A278B92E-6191-4D6E-9CC8-218A081E6CEC}" presName="compNode" presStyleCnt="0"/>
      <dgm:spPr/>
    </dgm:pt>
    <dgm:pt modelId="{47047A74-DF30-44D2-ABBB-08F2903934C7}" type="pres">
      <dgm:prSet presAssocID="{A278B92E-6191-4D6E-9CC8-218A081E6CEC}" presName="iconBgRect" presStyleLbl="bgShp" presStyleIdx="0" presStyleCnt="3"/>
      <dgm:spPr>
        <a:solidFill>
          <a:srgbClr val="FF9966"/>
        </a:solidFill>
      </dgm:spPr>
    </dgm:pt>
    <dgm:pt modelId="{5EDA6132-E935-4011-901A-F7DDA274073D}" type="pres">
      <dgm:prSet presAssocID="{A278B92E-6191-4D6E-9CC8-218A081E6CEC}" presName="iconRect" presStyleLbl="node1" presStyleIdx="0" presStyleCnt="3"/>
      <dgm:spPr>
        <a:blipFill rotWithShape="1">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a:ext>
      </dgm:extLst>
    </dgm:pt>
    <dgm:pt modelId="{FA12FB4A-10C5-4967-96DF-3CFDA495445F}" type="pres">
      <dgm:prSet presAssocID="{A278B92E-6191-4D6E-9CC8-218A081E6CEC}" presName="spaceRect" presStyleCnt="0"/>
      <dgm:spPr/>
    </dgm:pt>
    <dgm:pt modelId="{4153ED93-6ED0-4846-B158-CE3894E8C554}" type="pres">
      <dgm:prSet presAssocID="{A278B92E-6191-4D6E-9CC8-218A081E6CEC}" presName="textRect" presStyleLbl="revTx" presStyleIdx="0" presStyleCnt="3">
        <dgm:presLayoutVars>
          <dgm:chMax val="1"/>
          <dgm:chPref val="1"/>
        </dgm:presLayoutVars>
      </dgm:prSet>
      <dgm:spPr/>
    </dgm:pt>
    <dgm:pt modelId="{CBA837D8-2664-4F29-92F8-F4DC2B907F67}" type="pres">
      <dgm:prSet presAssocID="{6947057C-2B1D-4281-B626-EBD563C51DD7}" presName="sibTrans" presStyleCnt="0"/>
      <dgm:spPr/>
    </dgm:pt>
    <dgm:pt modelId="{400D9487-F4DC-46AD-B331-141D7A7B4B10}" type="pres">
      <dgm:prSet presAssocID="{6AE30979-6D26-437E-BE94-A74EBA021A22}" presName="compNode" presStyleCnt="0"/>
      <dgm:spPr/>
    </dgm:pt>
    <dgm:pt modelId="{8A9AE047-1B26-4605-A6F5-97A42FD91490}" type="pres">
      <dgm:prSet presAssocID="{6AE30979-6D26-437E-BE94-A74EBA021A22}" presName="iconBgRect" presStyleLbl="bgShp" presStyleIdx="1" presStyleCnt="3"/>
      <dgm:spPr>
        <a:solidFill>
          <a:srgbClr val="FF9966"/>
        </a:solidFill>
      </dgm:spPr>
    </dgm:pt>
    <dgm:pt modelId="{7885015C-7524-4BD5-BB1C-4E9BCF9999F4}" type="pres">
      <dgm:prSet presAssocID="{6AE30979-6D26-437E-BE94-A74EBA021A22}" presName="iconRect" presStyleLbl="node1" presStyleIdx="1" presStyleCnt="3"/>
      <dgm:spPr>
        <a:blipFill>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icroscope with solid fill"/>
        </a:ext>
      </dgm:extLst>
    </dgm:pt>
    <dgm:pt modelId="{F1E4D800-A359-4CE7-8A18-3073B337BB76}" type="pres">
      <dgm:prSet presAssocID="{6AE30979-6D26-437E-BE94-A74EBA021A22}" presName="spaceRect" presStyleCnt="0"/>
      <dgm:spPr/>
    </dgm:pt>
    <dgm:pt modelId="{3EE84EA2-5A83-4B14-8703-9900B71A4B16}" type="pres">
      <dgm:prSet presAssocID="{6AE30979-6D26-437E-BE94-A74EBA021A22}" presName="textRect" presStyleLbl="revTx" presStyleIdx="1" presStyleCnt="3">
        <dgm:presLayoutVars>
          <dgm:chMax val="1"/>
          <dgm:chPref val="1"/>
        </dgm:presLayoutVars>
      </dgm:prSet>
      <dgm:spPr/>
    </dgm:pt>
    <dgm:pt modelId="{2707E006-0954-44F6-8C12-FC6849CE47D5}" type="pres">
      <dgm:prSet presAssocID="{9AD389B2-37C9-486C-8F1E-740F95A674E5}" presName="sibTrans" presStyleCnt="0"/>
      <dgm:spPr/>
    </dgm:pt>
    <dgm:pt modelId="{7FF10CBA-6D7A-4907-86E9-263711746651}" type="pres">
      <dgm:prSet presAssocID="{FED17660-C558-41DE-B8BA-285A59C929C4}" presName="compNode" presStyleCnt="0"/>
      <dgm:spPr/>
    </dgm:pt>
    <dgm:pt modelId="{442BE519-9F21-48E7-869A-E01EF1025AC3}" type="pres">
      <dgm:prSet presAssocID="{FED17660-C558-41DE-B8BA-285A59C929C4}" presName="iconBgRect" presStyleLbl="bgShp" presStyleIdx="2" presStyleCnt="3"/>
      <dgm:spPr>
        <a:solidFill>
          <a:srgbClr val="FF9966"/>
        </a:solidFill>
      </dgm:spPr>
    </dgm:pt>
    <dgm:pt modelId="{F9904319-FEA9-4FB1-8654-19BB534A7528}" type="pres">
      <dgm:prSet presAssocID="{FED17660-C558-41DE-B8BA-285A59C929C4}" presName="iconRect" presStyleLbl="node1" presStyleIdx="2" presStyleCnt="3"/>
      <dgm:spPr>
        <a:blipFill rotWithShape="1">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ical"/>
        </a:ext>
      </dgm:extLst>
    </dgm:pt>
    <dgm:pt modelId="{901CD803-6115-4B14-9AB6-CB6F55F72EE5}" type="pres">
      <dgm:prSet presAssocID="{FED17660-C558-41DE-B8BA-285A59C929C4}" presName="spaceRect" presStyleCnt="0"/>
      <dgm:spPr/>
    </dgm:pt>
    <dgm:pt modelId="{D01C6B82-E49A-4FF7-B41A-CE8ABEB649B8}" type="pres">
      <dgm:prSet presAssocID="{FED17660-C558-41DE-B8BA-285A59C929C4}" presName="textRect" presStyleLbl="revTx" presStyleIdx="2" presStyleCnt="3">
        <dgm:presLayoutVars>
          <dgm:chMax val="1"/>
          <dgm:chPref val="1"/>
        </dgm:presLayoutVars>
      </dgm:prSet>
      <dgm:spPr/>
    </dgm:pt>
  </dgm:ptLst>
  <dgm:cxnLst>
    <dgm:cxn modelId="{F41BD513-2286-44CF-A298-5FAA9259D5C9}" type="presOf" srcId="{FED17660-C558-41DE-B8BA-285A59C929C4}" destId="{D01C6B82-E49A-4FF7-B41A-CE8ABEB649B8}" srcOrd="0" destOrd="0" presId="urn:microsoft.com/office/officeart/2018/5/layout/IconCircleLabelList"/>
    <dgm:cxn modelId="{8D500F26-7741-4E45-A789-D38F6E7D311D}" type="presOf" srcId="{6AE30979-6D26-437E-BE94-A74EBA021A22}" destId="{3EE84EA2-5A83-4B14-8703-9900B71A4B16}" srcOrd="0" destOrd="0" presId="urn:microsoft.com/office/officeart/2018/5/layout/IconCircleLabelList"/>
    <dgm:cxn modelId="{D0B15A66-98E0-41B6-8F2A-79076994CF85}" srcId="{066315A8-96EB-4B46-8E7E-3DC0D4762A47}" destId="{A278B92E-6191-4D6E-9CC8-218A081E6CEC}" srcOrd="0" destOrd="0" parTransId="{475F89B7-9B09-484A-AF2E-7F7AFE370AAF}" sibTransId="{6947057C-2B1D-4281-B626-EBD563C51DD7}"/>
    <dgm:cxn modelId="{F4590148-5851-460C-AB07-C10E228F2E05}" srcId="{066315A8-96EB-4B46-8E7E-3DC0D4762A47}" destId="{FED17660-C558-41DE-B8BA-285A59C929C4}" srcOrd="2" destOrd="0" parTransId="{B62BC56D-3E96-402D-AAB4-F2F05AB3B8BE}" sibTransId="{D48F0645-BEDC-4A5C-8D4E-844383D071C8}"/>
    <dgm:cxn modelId="{4AAFC17A-F5B1-4119-BF91-1C42E19DA69B}" srcId="{066315A8-96EB-4B46-8E7E-3DC0D4762A47}" destId="{6AE30979-6D26-437E-BE94-A74EBA021A22}" srcOrd="1" destOrd="0" parTransId="{3EC64C19-EB62-42FB-8A1D-801BDD21A42C}" sibTransId="{9AD389B2-37C9-486C-8F1E-740F95A674E5}"/>
    <dgm:cxn modelId="{7AF63E87-FC14-42C0-975A-BB32173758A1}" type="presOf" srcId="{066315A8-96EB-4B46-8E7E-3DC0D4762A47}" destId="{46308753-BF0F-4B3A-9862-A6875B3D6FBF}" srcOrd="0" destOrd="0" presId="urn:microsoft.com/office/officeart/2018/5/layout/IconCircleLabelList"/>
    <dgm:cxn modelId="{E79C03E1-359B-45B4-943D-BA2E7FE69ED6}" type="presOf" srcId="{A278B92E-6191-4D6E-9CC8-218A081E6CEC}" destId="{4153ED93-6ED0-4846-B158-CE3894E8C554}" srcOrd="0" destOrd="0" presId="urn:microsoft.com/office/officeart/2018/5/layout/IconCircleLabelList"/>
    <dgm:cxn modelId="{DBC0AB40-6802-4EAF-AF07-CEF5DD721EC2}" type="presParOf" srcId="{46308753-BF0F-4B3A-9862-A6875B3D6FBF}" destId="{31E78145-4D00-4F99-9DF9-7FC95A647BF1}" srcOrd="0" destOrd="0" presId="urn:microsoft.com/office/officeart/2018/5/layout/IconCircleLabelList"/>
    <dgm:cxn modelId="{C847EBF3-AE26-44C4-9333-09C4787EA17A}" type="presParOf" srcId="{31E78145-4D00-4F99-9DF9-7FC95A647BF1}" destId="{47047A74-DF30-44D2-ABBB-08F2903934C7}" srcOrd="0" destOrd="0" presId="urn:microsoft.com/office/officeart/2018/5/layout/IconCircleLabelList"/>
    <dgm:cxn modelId="{178D60C9-2766-4348-8925-14C2D1BC4677}" type="presParOf" srcId="{31E78145-4D00-4F99-9DF9-7FC95A647BF1}" destId="{5EDA6132-E935-4011-901A-F7DDA274073D}" srcOrd="1" destOrd="0" presId="urn:microsoft.com/office/officeart/2018/5/layout/IconCircleLabelList"/>
    <dgm:cxn modelId="{1C27B413-CFC0-4B42-9472-6B676AA445A6}" type="presParOf" srcId="{31E78145-4D00-4F99-9DF9-7FC95A647BF1}" destId="{FA12FB4A-10C5-4967-96DF-3CFDA495445F}" srcOrd="2" destOrd="0" presId="urn:microsoft.com/office/officeart/2018/5/layout/IconCircleLabelList"/>
    <dgm:cxn modelId="{2878A28A-7656-4B6A-85A6-0C456E363268}" type="presParOf" srcId="{31E78145-4D00-4F99-9DF9-7FC95A647BF1}" destId="{4153ED93-6ED0-4846-B158-CE3894E8C554}" srcOrd="3" destOrd="0" presId="urn:microsoft.com/office/officeart/2018/5/layout/IconCircleLabelList"/>
    <dgm:cxn modelId="{3E3B2587-701B-4DEF-A8F1-43E1F7388DBF}" type="presParOf" srcId="{46308753-BF0F-4B3A-9862-A6875B3D6FBF}" destId="{CBA837D8-2664-4F29-92F8-F4DC2B907F67}" srcOrd="1" destOrd="0" presId="urn:microsoft.com/office/officeart/2018/5/layout/IconCircleLabelList"/>
    <dgm:cxn modelId="{4B340C17-C6FB-4901-9D67-62F980065BE9}" type="presParOf" srcId="{46308753-BF0F-4B3A-9862-A6875B3D6FBF}" destId="{400D9487-F4DC-46AD-B331-141D7A7B4B10}" srcOrd="2" destOrd="0" presId="urn:microsoft.com/office/officeart/2018/5/layout/IconCircleLabelList"/>
    <dgm:cxn modelId="{F53D8747-AAD2-490E-BF29-3F2F082C4A67}" type="presParOf" srcId="{400D9487-F4DC-46AD-B331-141D7A7B4B10}" destId="{8A9AE047-1B26-4605-A6F5-97A42FD91490}" srcOrd="0" destOrd="0" presId="urn:microsoft.com/office/officeart/2018/5/layout/IconCircleLabelList"/>
    <dgm:cxn modelId="{AD2550A8-458B-4B9F-AEA4-92F6070E0126}" type="presParOf" srcId="{400D9487-F4DC-46AD-B331-141D7A7B4B10}" destId="{7885015C-7524-4BD5-BB1C-4E9BCF9999F4}" srcOrd="1" destOrd="0" presId="urn:microsoft.com/office/officeart/2018/5/layout/IconCircleLabelList"/>
    <dgm:cxn modelId="{E456361A-8794-4373-A26F-49C4545A0104}" type="presParOf" srcId="{400D9487-F4DC-46AD-B331-141D7A7B4B10}" destId="{F1E4D800-A359-4CE7-8A18-3073B337BB76}" srcOrd="2" destOrd="0" presId="urn:microsoft.com/office/officeart/2018/5/layout/IconCircleLabelList"/>
    <dgm:cxn modelId="{135C26A2-E323-4E64-B4B3-CE96DE239B28}" type="presParOf" srcId="{400D9487-F4DC-46AD-B331-141D7A7B4B10}" destId="{3EE84EA2-5A83-4B14-8703-9900B71A4B16}" srcOrd="3" destOrd="0" presId="urn:microsoft.com/office/officeart/2018/5/layout/IconCircleLabelList"/>
    <dgm:cxn modelId="{83F22E91-6096-4E68-9401-D5DFC5A622AB}" type="presParOf" srcId="{46308753-BF0F-4B3A-9862-A6875B3D6FBF}" destId="{2707E006-0954-44F6-8C12-FC6849CE47D5}" srcOrd="3" destOrd="0" presId="urn:microsoft.com/office/officeart/2018/5/layout/IconCircleLabelList"/>
    <dgm:cxn modelId="{442BEEC6-5765-4AE5-BD10-B3338C2C1742}" type="presParOf" srcId="{46308753-BF0F-4B3A-9862-A6875B3D6FBF}" destId="{7FF10CBA-6D7A-4907-86E9-263711746651}" srcOrd="4" destOrd="0" presId="urn:microsoft.com/office/officeart/2018/5/layout/IconCircleLabelList"/>
    <dgm:cxn modelId="{512F7A2C-58FF-4F2D-A8F0-404C7D7526A2}" type="presParOf" srcId="{7FF10CBA-6D7A-4907-86E9-263711746651}" destId="{442BE519-9F21-48E7-869A-E01EF1025AC3}" srcOrd="0" destOrd="0" presId="urn:microsoft.com/office/officeart/2018/5/layout/IconCircleLabelList"/>
    <dgm:cxn modelId="{4743F7AA-65A7-4A8A-9382-2E0AB3BFC7B2}" type="presParOf" srcId="{7FF10CBA-6D7A-4907-86E9-263711746651}" destId="{F9904319-FEA9-4FB1-8654-19BB534A7528}" srcOrd="1" destOrd="0" presId="urn:microsoft.com/office/officeart/2018/5/layout/IconCircleLabelList"/>
    <dgm:cxn modelId="{71160A56-3B16-4241-8B55-6EFC060CE71E}" type="presParOf" srcId="{7FF10CBA-6D7A-4907-86E9-263711746651}" destId="{901CD803-6115-4B14-9AB6-CB6F55F72EE5}" srcOrd="2" destOrd="0" presId="urn:microsoft.com/office/officeart/2018/5/layout/IconCircleLabelList"/>
    <dgm:cxn modelId="{8F20A193-090A-4493-B778-5E7005396A37}" type="presParOf" srcId="{7FF10CBA-6D7A-4907-86E9-263711746651}" destId="{D01C6B82-E49A-4FF7-B41A-CE8ABEB649B8}" srcOrd="3" destOrd="0" presId="urn:microsoft.com/office/officeart/2018/5/layout/IconCircleLabelList"/>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47A74-DF30-44D2-ABBB-08F2903934C7}">
      <dsp:nvSpPr>
        <dsp:cNvPr id="0" name=""/>
        <dsp:cNvSpPr/>
      </dsp:nvSpPr>
      <dsp:spPr>
        <a:xfrm>
          <a:off x="970388" y="989"/>
          <a:ext cx="789187" cy="789187"/>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5EDA6132-E935-4011-901A-F7DDA274073D}">
      <dsp:nvSpPr>
        <dsp:cNvPr id="0" name=""/>
        <dsp:cNvSpPr/>
      </dsp:nvSpPr>
      <dsp:spPr>
        <a:xfrm>
          <a:off x="1138575" y="169177"/>
          <a:ext cx="452812" cy="452812"/>
        </a:xfrm>
        <a:prstGeom prst="rect">
          <a:avLst/>
        </a:prstGeom>
        <a:blipFill rotWithShape="1">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3ED93-6ED0-4846-B158-CE3894E8C554}">
      <dsp:nvSpPr>
        <dsp:cNvPr id="0" name=""/>
        <dsp:cNvSpPr/>
      </dsp:nvSpPr>
      <dsp:spPr>
        <a:xfrm>
          <a:off x="718106" y="1035990"/>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bg1"/>
              </a:solidFill>
            </a:rPr>
            <a:t>Applied learning &amp; practical experiences</a:t>
          </a:r>
        </a:p>
      </dsp:txBody>
      <dsp:txXfrm>
        <a:off x="718106" y="1035990"/>
        <a:ext cx="1293750" cy="517500"/>
      </dsp:txXfrm>
    </dsp:sp>
    <dsp:sp modelId="{8A9AE047-1B26-4605-A6F5-97A42FD91490}">
      <dsp:nvSpPr>
        <dsp:cNvPr id="0" name=""/>
        <dsp:cNvSpPr/>
      </dsp:nvSpPr>
      <dsp:spPr>
        <a:xfrm>
          <a:off x="2490544" y="989"/>
          <a:ext cx="789187" cy="789187"/>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7885015C-7524-4BD5-BB1C-4E9BCF9999F4}">
      <dsp:nvSpPr>
        <dsp:cNvPr id="0" name=""/>
        <dsp:cNvSpPr/>
      </dsp:nvSpPr>
      <dsp:spPr>
        <a:xfrm>
          <a:off x="2658731" y="169177"/>
          <a:ext cx="452812" cy="452812"/>
        </a:xfrm>
        <a:prstGeom prst="rect">
          <a:avLst/>
        </a:prstGeom>
        <a:blipFill rotWithShape="1">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84EA2-5A83-4B14-8703-9900B71A4B16}">
      <dsp:nvSpPr>
        <dsp:cNvPr id="0" name=""/>
        <dsp:cNvSpPr/>
      </dsp:nvSpPr>
      <dsp:spPr>
        <a:xfrm>
          <a:off x="2238263" y="1035990"/>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bg1"/>
              </a:solidFill>
            </a:rPr>
            <a:t>Curriculum development</a:t>
          </a:r>
        </a:p>
      </dsp:txBody>
      <dsp:txXfrm>
        <a:off x="2238263" y="1035990"/>
        <a:ext cx="1293750" cy="517500"/>
      </dsp:txXfrm>
    </dsp:sp>
    <dsp:sp modelId="{442BE519-9F21-48E7-869A-E01EF1025AC3}">
      <dsp:nvSpPr>
        <dsp:cNvPr id="0" name=""/>
        <dsp:cNvSpPr/>
      </dsp:nvSpPr>
      <dsp:spPr>
        <a:xfrm>
          <a:off x="4097362" y="989"/>
          <a:ext cx="789187" cy="789187"/>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F9904319-FEA9-4FB1-8654-19BB534A7528}">
      <dsp:nvSpPr>
        <dsp:cNvPr id="0" name=""/>
        <dsp:cNvSpPr/>
      </dsp:nvSpPr>
      <dsp:spPr>
        <a:xfrm>
          <a:off x="4265550" y="169177"/>
          <a:ext cx="452812" cy="452812"/>
        </a:xfrm>
        <a:prstGeom prst="rect">
          <a:avLst/>
        </a:prstGeom>
        <a:blipFill rotWithShape="1">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C6B82-E49A-4FF7-B41A-CE8ABEB649B8}">
      <dsp:nvSpPr>
        <dsp:cNvPr id="0" name=""/>
        <dsp:cNvSpPr/>
      </dsp:nvSpPr>
      <dsp:spPr>
        <a:xfrm>
          <a:off x="3758419" y="1035990"/>
          <a:ext cx="1467073"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bg1"/>
              </a:solidFill>
            </a:rPr>
            <a:t>Workforce training &amp; continuing education</a:t>
          </a:r>
        </a:p>
      </dsp:txBody>
      <dsp:txXfrm>
        <a:off x="3758419" y="1035990"/>
        <a:ext cx="1467073" cy="51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47A74-DF30-44D2-ABBB-08F2903934C7}">
      <dsp:nvSpPr>
        <dsp:cNvPr id="0" name=""/>
        <dsp:cNvSpPr/>
      </dsp:nvSpPr>
      <dsp:spPr>
        <a:xfrm>
          <a:off x="1057049" y="989"/>
          <a:ext cx="789187" cy="789187"/>
        </a:xfrm>
        <a:prstGeom prst="ellipse">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5EDA6132-E935-4011-901A-F7DDA274073D}">
      <dsp:nvSpPr>
        <dsp:cNvPr id="0" name=""/>
        <dsp:cNvSpPr/>
      </dsp:nvSpPr>
      <dsp:spPr>
        <a:xfrm>
          <a:off x="1225237" y="169177"/>
          <a:ext cx="452812" cy="452812"/>
        </a:xfrm>
        <a:prstGeom prst="rect">
          <a:avLst/>
        </a:prstGeom>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3ED93-6ED0-4846-B158-CE3894E8C554}">
      <dsp:nvSpPr>
        <dsp:cNvPr id="0" name=""/>
        <dsp:cNvSpPr/>
      </dsp:nvSpPr>
      <dsp:spPr>
        <a:xfrm>
          <a:off x="804768" y="1035990"/>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bg1"/>
              </a:solidFill>
            </a:rPr>
            <a:t>Early Career Workforce Pipeline</a:t>
          </a:r>
        </a:p>
      </dsp:txBody>
      <dsp:txXfrm>
        <a:off x="804768" y="1035990"/>
        <a:ext cx="1293750" cy="517500"/>
      </dsp:txXfrm>
    </dsp:sp>
    <dsp:sp modelId="{8A9AE047-1B26-4605-A6F5-97A42FD91490}">
      <dsp:nvSpPr>
        <dsp:cNvPr id="0" name=""/>
        <dsp:cNvSpPr/>
      </dsp:nvSpPr>
      <dsp:spPr>
        <a:xfrm>
          <a:off x="2577206" y="989"/>
          <a:ext cx="789187" cy="789187"/>
        </a:xfrm>
        <a:prstGeom prst="ellipse">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7885015C-7524-4BD5-BB1C-4E9BCF9999F4}">
      <dsp:nvSpPr>
        <dsp:cNvPr id="0" name=""/>
        <dsp:cNvSpPr/>
      </dsp:nvSpPr>
      <dsp:spPr>
        <a:xfrm>
          <a:off x="2745393" y="169177"/>
          <a:ext cx="452812" cy="452812"/>
        </a:xfrm>
        <a:prstGeom prst="rect">
          <a:avLst/>
        </a:prstGeom>
        <a:blipFill>
          <a:blip xmlns:r="http://schemas.openxmlformats.org/officeDocument/2006/relationships" r:embed="rId3">
            <a:lum bright="70000" contrast="-70000"/>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84EA2-5A83-4B14-8703-9900B71A4B16}">
      <dsp:nvSpPr>
        <dsp:cNvPr id="0" name=""/>
        <dsp:cNvSpPr/>
      </dsp:nvSpPr>
      <dsp:spPr>
        <a:xfrm>
          <a:off x="2324924" y="1035990"/>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bg1"/>
              </a:solidFill>
            </a:rPr>
            <a:t>Joint Appointments</a:t>
          </a:r>
        </a:p>
      </dsp:txBody>
      <dsp:txXfrm>
        <a:off x="2324924" y="1035990"/>
        <a:ext cx="1293750" cy="517500"/>
      </dsp:txXfrm>
    </dsp:sp>
    <dsp:sp modelId="{442BE519-9F21-48E7-869A-E01EF1025AC3}">
      <dsp:nvSpPr>
        <dsp:cNvPr id="0" name=""/>
        <dsp:cNvSpPr/>
      </dsp:nvSpPr>
      <dsp:spPr>
        <a:xfrm>
          <a:off x="4097362" y="989"/>
          <a:ext cx="789187" cy="789187"/>
        </a:xfrm>
        <a:prstGeom prst="ellipse">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F9904319-FEA9-4FB1-8654-19BB534A7528}">
      <dsp:nvSpPr>
        <dsp:cNvPr id="0" name=""/>
        <dsp:cNvSpPr/>
      </dsp:nvSpPr>
      <dsp:spPr>
        <a:xfrm>
          <a:off x="4265550" y="169177"/>
          <a:ext cx="452812" cy="452812"/>
        </a:xfrm>
        <a:prstGeom prst="rect">
          <a:avLst/>
        </a:prstGeom>
        <a:blipFill>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C6B82-E49A-4FF7-B41A-CE8ABEB649B8}">
      <dsp:nvSpPr>
        <dsp:cNvPr id="0" name=""/>
        <dsp:cNvSpPr/>
      </dsp:nvSpPr>
      <dsp:spPr>
        <a:xfrm>
          <a:off x="3845081" y="1035990"/>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bg1"/>
              </a:solidFill>
            </a:rPr>
            <a:t>Emerging Public Health Roles &amp; SKILLS</a:t>
          </a:r>
        </a:p>
      </dsp:txBody>
      <dsp:txXfrm>
        <a:off x="3845081" y="1035990"/>
        <a:ext cx="1293750" cy="51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47A74-DF30-44D2-ABBB-08F2903934C7}">
      <dsp:nvSpPr>
        <dsp:cNvPr id="0" name=""/>
        <dsp:cNvSpPr/>
      </dsp:nvSpPr>
      <dsp:spPr>
        <a:xfrm>
          <a:off x="1057049" y="989"/>
          <a:ext cx="789187" cy="789187"/>
        </a:xfrm>
        <a:prstGeom prst="ellipse">
          <a:avLst/>
        </a:prstGeom>
        <a:solidFill>
          <a:srgbClr val="FF9966"/>
        </a:solidFill>
        <a:ln>
          <a:noFill/>
        </a:ln>
        <a:effectLst/>
      </dsp:spPr>
      <dsp:style>
        <a:lnRef idx="0">
          <a:scrgbClr r="0" g="0" b="0"/>
        </a:lnRef>
        <a:fillRef idx="1">
          <a:scrgbClr r="0" g="0" b="0"/>
        </a:fillRef>
        <a:effectRef idx="0">
          <a:scrgbClr r="0" g="0" b="0"/>
        </a:effectRef>
        <a:fontRef idx="minor"/>
      </dsp:style>
    </dsp:sp>
    <dsp:sp modelId="{5EDA6132-E935-4011-901A-F7DDA274073D}">
      <dsp:nvSpPr>
        <dsp:cNvPr id="0" name=""/>
        <dsp:cNvSpPr/>
      </dsp:nvSpPr>
      <dsp:spPr>
        <a:xfrm>
          <a:off x="1225237" y="169177"/>
          <a:ext cx="452812" cy="452812"/>
        </a:xfrm>
        <a:prstGeom prst="rect">
          <a:avLst/>
        </a:prstGeom>
        <a:blipFill rotWithShape="1">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3ED93-6ED0-4846-B158-CE3894E8C554}">
      <dsp:nvSpPr>
        <dsp:cNvPr id="0" name=""/>
        <dsp:cNvSpPr/>
      </dsp:nvSpPr>
      <dsp:spPr>
        <a:xfrm>
          <a:off x="804768" y="1035990"/>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bg1"/>
              </a:solidFill>
            </a:rPr>
            <a:t>Joint grants</a:t>
          </a:r>
        </a:p>
      </dsp:txBody>
      <dsp:txXfrm>
        <a:off x="804768" y="1035990"/>
        <a:ext cx="1293750" cy="517500"/>
      </dsp:txXfrm>
    </dsp:sp>
    <dsp:sp modelId="{8A9AE047-1B26-4605-A6F5-97A42FD91490}">
      <dsp:nvSpPr>
        <dsp:cNvPr id="0" name=""/>
        <dsp:cNvSpPr/>
      </dsp:nvSpPr>
      <dsp:spPr>
        <a:xfrm>
          <a:off x="2577206" y="989"/>
          <a:ext cx="789187" cy="789187"/>
        </a:xfrm>
        <a:prstGeom prst="ellipse">
          <a:avLst/>
        </a:prstGeom>
        <a:solidFill>
          <a:srgbClr val="FF9966"/>
        </a:solidFill>
        <a:ln>
          <a:noFill/>
        </a:ln>
        <a:effectLst/>
      </dsp:spPr>
      <dsp:style>
        <a:lnRef idx="0">
          <a:scrgbClr r="0" g="0" b="0"/>
        </a:lnRef>
        <a:fillRef idx="1">
          <a:scrgbClr r="0" g="0" b="0"/>
        </a:fillRef>
        <a:effectRef idx="0">
          <a:scrgbClr r="0" g="0" b="0"/>
        </a:effectRef>
        <a:fontRef idx="minor"/>
      </dsp:style>
    </dsp:sp>
    <dsp:sp modelId="{7885015C-7524-4BD5-BB1C-4E9BCF9999F4}">
      <dsp:nvSpPr>
        <dsp:cNvPr id="0" name=""/>
        <dsp:cNvSpPr/>
      </dsp:nvSpPr>
      <dsp:spPr>
        <a:xfrm>
          <a:off x="2745393" y="169177"/>
          <a:ext cx="452812" cy="452812"/>
        </a:xfrm>
        <a:prstGeom prst="rect">
          <a:avLst/>
        </a:prstGeom>
        <a:blipFill>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84EA2-5A83-4B14-8703-9900B71A4B16}">
      <dsp:nvSpPr>
        <dsp:cNvPr id="0" name=""/>
        <dsp:cNvSpPr/>
      </dsp:nvSpPr>
      <dsp:spPr>
        <a:xfrm>
          <a:off x="2324924" y="1035990"/>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u="none" kern="1200">
              <a:solidFill>
                <a:schemeClr val="bg1"/>
              </a:solidFill>
            </a:rPr>
            <a:t>Joint research</a:t>
          </a:r>
        </a:p>
      </dsp:txBody>
      <dsp:txXfrm>
        <a:off x="2324924" y="1035990"/>
        <a:ext cx="1293750" cy="517500"/>
      </dsp:txXfrm>
    </dsp:sp>
    <dsp:sp modelId="{442BE519-9F21-48E7-869A-E01EF1025AC3}">
      <dsp:nvSpPr>
        <dsp:cNvPr id="0" name=""/>
        <dsp:cNvSpPr/>
      </dsp:nvSpPr>
      <dsp:spPr>
        <a:xfrm>
          <a:off x="4097362" y="989"/>
          <a:ext cx="789187" cy="789187"/>
        </a:xfrm>
        <a:prstGeom prst="ellipse">
          <a:avLst/>
        </a:prstGeom>
        <a:solidFill>
          <a:srgbClr val="FF9966"/>
        </a:solidFill>
        <a:ln>
          <a:noFill/>
        </a:ln>
        <a:effectLst/>
      </dsp:spPr>
      <dsp:style>
        <a:lnRef idx="0">
          <a:scrgbClr r="0" g="0" b="0"/>
        </a:lnRef>
        <a:fillRef idx="1">
          <a:scrgbClr r="0" g="0" b="0"/>
        </a:fillRef>
        <a:effectRef idx="0">
          <a:scrgbClr r="0" g="0" b="0"/>
        </a:effectRef>
        <a:fontRef idx="minor"/>
      </dsp:style>
    </dsp:sp>
    <dsp:sp modelId="{F9904319-FEA9-4FB1-8654-19BB534A7528}">
      <dsp:nvSpPr>
        <dsp:cNvPr id="0" name=""/>
        <dsp:cNvSpPr/>
      </dsp:nvSpPr>
      <dsp:spPr>
        <a:xfrm>
          <a:off x="4265550" y="169177"/>
          <a:ext cx="452812" cy="452812"/>
        </a:xfrm>
        <a:prstGeom prst="rect">
          <a:avLst/>
        </a:prstGeom>
        <a:blipFill rotWithShape="1">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C6B82-E49A-4FF7-B41A-CE8ABEB649B8}">
      <dsp:nvSpPr>
        <dsp:cNvPr id="0" name=""/>
        <dsp:cNvSpPr/>
      </dsp:nvSpPr>
      <dsp:spPr>
        <a:xfrm>
          <a:off x="3845081" y="1035990"/>
          <a:ext cx="1293750"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bg1"/>
              </a:solidFill>
            </a:rPr>
            <a:t>accreditation</a:t>
          </a:r>
        </a:p>
      </dsp:txBody>
      <dsp:txXfrm>
        <a:off x="3845081" y="1035990"/>
        <a:ext cx="1293750" cy="517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04A8CD7-A969-614F-B46F-91479344B7FB}" type="datetimeFigureOut">
              <a:rPr lang="en-US" smtClean="0"/>
              <a:pPr/>
              <a:t>12/9/2024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E135021-EB43-0541-A8D4-B1FA07AE4479}" type="slidenum">
              <a:rPr lang="en-US" smtClean="0"/>
              <a:pPr/>
              <a:t>‹#›</a:t>
            </a:fld>
            <a:endParaRPr lang="en-US"/>
          </a:p>
        </p:txBody>
      </p:sp>
    </p:spTree>
    <p:extLst>
      <p:ext uri="{BB962C8B-B14F-4D97-AF65-F5344CB8AC3E}">
        <p14:creationId xmlns:p14="http://schemas.microsoft.com/office/powerpoint/2010/main" val="33395381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B6BA3AE-74D4-CB44-BDB3-BAB93C07F628}" type="datetimeFigureOut">
              <a:rPr lang="en-US" smtClean="0"/>
              <a:pPr/>
              <a:t>12/9/2024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AF8074C-4CAD-D547-8126-2AD47C784DD5}" type="slidenum">
              <a:rPr lang="en-US" smtClean="0"/>
              <a:pPr/>
              <a:t>‹#›</a:t>
            </a:fld>
            <a:endParaRPr lang="en-US"/>
          </a:p>
        </p:txBody>
      </p:sp>
    </p:spTree>
    <p:extLst>
      <p:ext uri="{BB962C8B-B14F-4D97-AF65-F5344CB8AC3E}">
        <p14:creationId xmlns:p14="http://schemas.microsoft.com/office/powerpoint/2010/main" val="430065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41C27-76C8-4D16-B3E9-6D767E1AC6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35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42581F2C-A3ED-438E-872B-BEC596ADB12F}" type="slidenum">
              <a:rPr lang="en-US" smtClean="0"/>
              <a:t>11</a:t>
            </a:fld>
            <a:endParaRPr lang="en-US"/>
          </a:p>
        </p:txBody>
      </p:sp>
    </p:spTree>
    <p:extLst>
      <p:ext uri="{BB962C8B-B14F-4D97-AF65-F5344CB8AC3E}">
        <p14:creationId xmlns:p14="http://schemas.microsoft.com/office/powerpoint/2010/main" val="407207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81F2C-A3ED-438E-872B-BEC596ADB12F}" type="slidenum">
              <a:rPr lang="en-US" smtClean="0"/>
              <a:t>12</a:t>
            </a:fld>
            <a:endParaRPr lang="en-US"/>
          </a:p>
        </p:txBody>
      </p:sp>
    </p:spTree>
    <p:extLst>
      <p:ext uri="{BB962C8B-B14F-4D97-AF65-F5344CB8AC3E}">
        <p14:creationId xmlns:p14="http://schemas.microsoft.com/office/powerpoint/2010/main" val="403713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cs typeface="Calibri"/>
            </a:endParaRPr>
          </a:p>
        </p:txBody>
      </p:sp>
      <p:sp>
        <p:nvSpPr>
          <p:cNvPr id="4" name="Slide Number Placeholder 3"/>
          <p:cNvSpPr>
            <a:spLocks noGrp="1"/>
          </p:cNvSpPr>
          <p:nvPr>
            <p:ph type="sldNum" sz="quarter" idx="5"/>
          </p:nvPr>
        </p:nvSpPr>
        <p:spPr/>
        <p:txBody>
          <a:bodyPr/>
          <a:lstStyle/>
          <a:p>
            <a:fld id="{9DB788DA-403D-4F43-8854-DF781261F9E3}" type="slidenum">
              <a:rPr lang="en-US" smtClean="0"/>
              <a:t>13</a:t>
            </a:fld>
            <a:endParaRPr lang="en-US"/>
          </a:p>
        </p:txBody>
      </p:sp>
    </p:spTree>
    <p:extLst>
      <p:ext uri="{BB962C8B-B14F-4D97-AF65-F5344CB8AC3E}">
        <p14:creationId xmlns:p14="http://schemas.microsoft.com/office/powerpoint/2010/main" val="96697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cs typeface="Calibri"/>
            </a:endParaRPr>
          </a:p>
        </p:txBody>
      </p:sp>
      <p:sp>
        <p:nvSpPr>
          <p:cNvPr id="4" name="Slide Number Placeholder 3"/>
          <p:cNvSpPr>
            <a:spLocks noGrp="1"/>
          </p:cNvSpPr>
          <p:nvPr>
            <p:ph type="sldNum" sz="quarter" idx="5"/>
          </p:nvPr>
        </p:nvSpPr>
        <p:spPr/>
        <p:txBody>
          <a:bodyPr/>
          <a:lstStyle/>
          <a:p>
            <a:fld id="{9DB788DA-403D-4F43-8854-DF781261F9E3}" type="slidenum">
              <a:rPr lang="en-US" smtClean="0"/>
              <a:t>14</a:t>
            </a:fld>
            <a:endParaRPr lang="en-US"/>
          </a:p>
        </p:txBody>
      </p:sp>
    </p:spTree>
    <p:extLst>
      <p:ext uri="{BB962C8B-B14F-4D97-AF65-F5344CB8AC3E}">
        <p14:creationId xmlns:p14="http://schemas.microsoft.com/office/powerpoint/2010/main" val="182095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cs typeface="Calibri"/>
            </a:endParaRPr>
          </a:p>
        </p:txBody>
      </p:sp>
      <p:sp>
        <p:nvSpPr>
          <p:cNvPr id="4" name="Slide Number Placeholder 3"/>
          <p:cNvSpPr>
            <a:spLocks noGrp="1"/>
          </p:cNvSpPr>
          <p:nvPr>
            <p:ph type="sldNum" sz="quarter" idx="5"/>
          </p:nvPr>
        </p:nvSpPr>
        <p:spPr/>
        <p:txBody>
          <a:bodyPr/>
          <a:lstStyle/>
          <a:p>
            <a:fld id="{9DB788DA-403D-4F43-8854-DF781261F9E3}" type="slidenum">
              <a:rPr lang="en-US" smtClean="0"/>
              <a:t>15</a:t>
            </a:fld>
            <a:endParaRPr lang="en-US"/>
          </a:p>
        </p:txBody>
      </p:sp>
    </p:spTree>
    <p:extLst>
      <p:ext uri="{BB962C8B-B14F-4D97-AF65-F5344CB8AC3E}">
        <p14:creationId xmlns:p14="http://schemas.microsoft.com/office/powerpoint/2010/main" val="3879538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cs typeface="Calibri"/>
            </a:endParaRPr>
          </a:p>
        </p:txBody>
      </p:sp>
      <p:sp>
        <p:nvSpPr>
          <p:cNvPr id="4" name="Slide Number Placeholder 3"/>
          <p:cNvSpPr>
            <a:spLocks noGrp="1"/>
          </p:cNvSpPr>
          <p:nvPr>
            <p:ph type="sldNum" sz="quarter" idx="5"/>
          </p:nvPr>
        </p:nvSpPr>
        <p:spPr/>
        <p:txBody>
          <a:bodyPr/>
          <a:lstStyle/>
          <a:p>
            <a:fld id="{9DB788DA-403D-4F43-8854-DF781261F9E3}" type="slidenum">
              <a:rPr lang="en-US" smtClean="0"/>
              <a:t>16</a:t>
            </a:fld>
            <a:endParaRPr lang="en-US"/>
          </a:p>
        </p:txBody>
      </p:sp>
    </p:spTree>
    <p:extLst>
      <p:ext uri="{BB962C8B-B14F-4D97-AF65-F5344CB8AC3E}">
        <p14:creationId xmlns:p14="http://schemas.microsoft.com/office/powerpoint/2010/main" val="28321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Times New Roman" panose="02020603050405020304" pitchFamily="18" charset="0"/>
              <a:ea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87341C27-76C8-4D16-B3E9-6D767E1AC670}" type="slidenum">
              <a:rPr lang="en-US" smtClean="0"/>
              <a:t>17</a:t>
            </a:fld>
            <a:endParaRPr lang="en-US"/>
          </a:p>
        </p:txBody>
      </p:sp>
    </p:spTree>
    <p:extLst>
      <p:ext uri="{BB962C8B-B14F-4D97-AF65-F5344CB8AC3E}">
        <p14:creationId xmlns:p14="http://schemas.microsoft.com/office/powerpoint/2010/main" val="10695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a:ea typeface="Verdana" panose="020B0604030504040204" pitchFamily="34" charset="0"/>
            </a:endParaRPr>
          </a:p>
        </p:txBody>
      </p:sp>
      <p:sp>
        <p:nvSpPr>
          <p:cNvPr id="4" name="Slide Number Placeholder 3"/>
          <p:cNvSpPr>
            <a:spLocks noGrp="1"/>
          </p:cNvSpPr>
          <p:nvPr>
            <p:ph type="sldNum" sz="quarter" idx="5"/>
          </p:nvPr>
        </p:nvSpPr>
        <p:spPr/>
        <p:txBody>
          <a:bodyPr/>
          <a:lstStyle/>
          <a:p>
            <a:fld id="{6AF8074C-4CAD-D547-8126-2AD47C784DD5}" type="slidenum">
              <a:rPr lang="en-US" smtClean="0"/>
              <a:pPr/>
              <a:t>2</a:t>
            </a:fld>
            <a:endParaRPr lang="en-US"/>
          </a:p>
        </p:txBody>
      </p:sp>
    </p:spTree>
    <p:extLst>
      <p:ext uri="{BB962C8B-B14F-4D97-AF65-F5344CB8AC3E}">
        <p14:creationId xmlns:p14="http://schemas.microsoft.com/office/powerpoint/2010/main" val="280445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AF8074C-4CAD-D547-8126-2AD47C784DD5}" type="slidenum">
              <a:rPr lang="en-US" smtClean="0"/>
              <a:pPr/>
              <a:t>4</a:t>
            </a:fld>
            <a:endParaRPr lang="en-US"/>
          </a:p>
        </p:txBody>
      </p:sp>
    </p:spTree>
    <p:extLst>
      <p:ext uri="{BB962C8B-B14F-4D97-AF65-F5344CB8AC3E}">
        <p14:creationId xmlns:p14="http://schemas.microsoft.com/office/powerpoint/2010/main" val="222375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074C-4CAD-D547-8126-2AD47C784DD5}" type="slidenum">
              <a:rPr lang="en-US" smtClean="0"/>
              <a:pPr/>
              <a:t>5</a:t>
            </a:fld>
            <a:endParaRPr lang="en-US"/>
          </a:p>
        </p:txBody>
      </p:sp>
    </p:spTree>
    <p:extLst>
      <p:ext uri="{BB962C8B-B14F-4D97-AF65-F5344CB8AC3E}">
        <p14:creationId xmlns:p14="http://schemas.microsoft.com/office/powerpoint/2010/main" val="251049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8074C-4CAD-D547-8126-2AD47C784DD5}" type="slidenum">
              <a:rPr lang="en-US" smtClean="0"/>
              <a:pPr/>
              <a:t>6</a:t>
            </a:fld>
            <a:endParaRPr lang="en-US"/>
          </a:p>
        </p:txBody>
      </p:sp>
    </p:spTree>
    <p:extLst>
      <p:ext uri="{BB962C8B-B14F-4D97-AF65-F5344CB8AC3E}">
        <p14:creationId xmlns:p14="http://schemas.microsoft.com/office/powerpoint/2010/main" val="166369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2581F2C-A3ED-438E-872B-BEC596ADB12F}" type="slidenum">
              <a:rPr lang="en-US" smtClean="0"/>
              <a:t>7</a:t>
            </a:fld>
            <a:endParaRPr lang="en-US"/>
          </a:p>
        </p:txBody>
      </p:sp>
    </p:spTree>
    <p:extLst>
      <p:ext uri="{BB962C8B-B14F-4D97-AF65-F5344CB8AC3E}">
        <p14:creationId xmlns:p14="http://schemas.microsoft.com/office/powerpoint/2010/main" val="86271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AF8074C-4CAD-D547-8126-2AD47C784DD5}" type="slidenum">
              <a:rPr lang="en-US" smtClean="0"/>
              <a:pPr/>
              <a:t>8</a:t>
            </a:fld>
            <a:endParaRPr lang="en-US"/>
          </a:p>
        </p:txBody>
      </p:sp>
    </p:spTree>
    <p:extLst>
      <p:ext uri="{BB962C8B-B14F-4D97-AF65-F5344CB8AC3E}">
        <p14:creationId xmlns:p14="http://schemas.microsoft.com/office/powerpoint/2010/main" val="126113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CC343-4EAC-4E38-87E2-1F7AD43DE4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28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2581F2C-A3ED-438E-872B-BEC596ADB12F}" type="slidenum">
              <a:rPr lang="en-US" smtClean="0"/>
              <a:t>10</a:t>
            </a:fld>
            <a:endParaRPr lang="en-US"/>
          </a:p>
        </p:txBody>
      </p:sp>
    </p:spTree>
    <p:extLst>
      <p:ext uri="{BB962C8B-B14F-4D97-AF65-F5344CB8AC3E}">
        <p14:creationId xmlns:p14="http://schemas.microsoft.com/office/powerpoint/2010/main" val="952385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2"/>
            <a:ext cx="12197552" cy="1619251"/>
          </a:xfrm>
          <a:prstGeom prst="rect">
            <a:avLst/>
          </a:prstGeom>
        </p:spPr>
      </p:pic>
      <p:sp>
        <p:nvSpPr>
          <p:cNvPr id="5" name="Subtitle 2"/>
          <p:cNvSpPr>
            <a:spLocks noGrp="1"/>
          </p:cNvSpPr>
          <p:nvPr>
            <p:ph type="subTitle" idx="1"/>
          </p:nvPr>
        </p:nvSpPr>
        <p:spPr>
          <a:xfrm>
            <a:off x="818353" y="3153869"/>
            <a:ext cx="6830195" cy="588214"/>
          </a:xfrm>
        </p:spPr>
        <p:txBody>
          <a:bodyPr>
            <a:normAutofit/>
          </a:bodyPr>
          <a:lstStyle>
            <a:lvl1pPr marL="0" indent="0" algn="l">
              <a:buNone/>
              <a:defRPr sz="1800" cap="none">
                <a:solidFill>
                  <a:srgbClr val="43BDE8"/>
                </a:solidFill>
                <a:latin typeface="AvenirNext LT Pro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4201" y="5374776"/>
            <a:ext cx="7806636" cy="1483225"/>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7052" y="6441734"/>
            <a:ext cx="2403041" cy="21233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52463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10824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0733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70995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387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17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493052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891860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80496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45439-0BF1-4A09-A9E1-5D276DA213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184639-F21B-4E56-93FB-4E06AE30F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D657F-B81D-48DD-BFB5-61D74F11C1B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81388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8655" r="-2463"/>
          <a:stretch/>
        </p:blipFill>
        <p:spPr>
          <a:xfrm flipV="1">
            <a:off x="0" y="11"/>
            <a:ext cx="5364480" cy="2486973"/>
          </a:xfrm>
          <a:prstGeom prst="rect">
            <a:avLst/>
          </a:prstGeom>
        </p:spPr>
      </p:pic>
      <p:sp>
        <p:nvSpPr>
          <p:cNvPr id="5" name="Title 1"/>
          <p:cNvSpPr>
            <a:spLocks noGrp="1"/>
          </p:cNvSpPr>
          <p:nvPr>
            <p:ph type="ctrTitle"/>
          </p:nvPr>
        </p:nvSpPr>
        <p:spPr>
          <a:xfrm>
            <a:off x="768095" y="552451"/>
            <a:ext cx="10725956" cy="516347"/>
          </a:xfrm>
        </p:spPr>
        <p:txBody>
          <a:bodyPr anchor="b">
            <a:normAutofit/>
          </a:bodyPr>
          <a:lstStyle>
            <a:lvl1pPr algn="l">
              <a:lnSpc>
                <a:spcPts val="3900"/>
              </a:lnSpc>
              <a:defRPr sz="3200">
                <a:latin typeface="AvenirNext LT Pro MediumCn" pitchFamily="34" charset="0"/>
              </a:defRPr>
            </a:lvl1pPr>
          </a:lstStyle>
          <a:p>
            <a:r>
              <a:rPr lang="en-US"/>
              <a:t>Click to edit Master title style</a:t>
            </a:r>
          </a:p>
        </p:txBody>
      </p:sp>
      <p:sp>
        <p:nvSpPr>
          <p:cNvPr id="6" name="Subtitle 2"/>
          <p:cNvSpPr>
            <a:spLocks noGrp="1"/>
          </p:cNvSpPr>
          <p:nvPr>
            <p:ph type="subTitle" idx="1"/>
          </p:nvPr>
        </p:nvSpPr>
        <p:spPr>
          <a:xfrm>
            <a:off x="767553" y="1077419"/>
            <a:ext cx="6830195" cy="588214"/>
          </a:xfrm>
        </p:spPr>
        <p:txBody>
          <a:bodyPr>
            <a:normAutofit/>
          </a:bodyPr>
          <a:lstStyle>
            <a:lvl1pPr marL="0" indent="0" algn="l">
              <a:buNone/>
              <a:defRPr sz="1800" cap="none">
                <a:solidFill>
                  <a:srgbClr val="43BDE8"/>
                </a:solidFill>
                <a:latin typeface="AvenirNext LT Pro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4900" y="5715000"/>
            <a:ext cx="6015936" cy="1143000"/>
          </a:xfrm>
          <a:prstGeom prst="rect">
            <a:avLst/>
          </a:prstGeom>
        </p:spPr>
      </p:pic>
      <p:sp>
        <p:nvSpPr>
          <p:cNvPr id="14" name="Content Placeholder 2"/>
          <p:cNvSpPr>
            <a:spLocks noGrp="1"/>
          </p:cNvSpPr>
          <p:nvPr>
            <p:ph idx="10" hasCustomPrompt="1"/>
          </p:nvPr>
        </p:nvSpPr>
        <p:spPr>
          <a:xfrm>
            <a:off x="768095" y="1990813"/>
            <a:ext cx="10765536" cy="4164712"/>
          </a:xfrm>
        </p:spPr>
        <p:txBody>
          <a:bodyPr/>
          <a:lstStyle>
            <a:lvl1pPr>
              <a:defRPr sz="1600">
                <a:solidFill>
                  <a:srgbClr val="626262"/>
                </a:solidFill>
                <a:latin typeface="AvenirNext LT Pro Medium" pitchFamily="34" charset="0"/>
              </a:defRPr>
            </a:lvl1pPr>
            <a:lvl2pPr>
              <a:defRPr sz="1400">
                <a:solidFill>
                  <a:schemeClr val="tx1"/>
                </a:solidFill>
                <a:latin typeface="AvenirNext LT Pro Regular" pitchFamily="34" charset="0"/>
              </a:defRPr>
            </a:lvl2pPr>
            <a:lvl3pPr>
              <a:defRPr sz="1400">
                <a:solidFill>
                  <a:schemeClr val="tx1"/>
                </a:solidFill>
                <a:latin typeface="AvenirNext LT Pro Regular" pitchFamily="34" charset="0"/>
              </a:defRPr>
            </a:lvl3pPr>
            <a:lvl4pPr>
              <a:defRPr sz="1400">
                <a:solidFill>
                  <a:schemeClr val="tx1"/>
                </a:solidFill>
                <a:latin typeface="AvenirNext LT Pro Regular" pitchFamily="34" charset="0"/>
              </a:defRPr>
            </a:lvl4pPr>
            <a:lvl5pPr>
              <a:defRPr sz="1400">
                <a:solidFill>
                  <a:schemeClr val="tx1"/>
                </a:solidFill>
                <a:latin typeface="AvenirNext LT Pro Regular" pitchFamily="34" charset="0"/>
              </a:defRPr>
            </a:lvl5pPr>
          </a:lstStyle>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7052" y="6441734"/>
            <a:ext cx="2403041" cy="21233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
        <p:nvSpPr>
          <p:cNvPr id="3" name="Date Placeholder 2">
            <a:extLst>
              <a:ext uri="{FF2B5EF4-FFF2-40B4-BE49-F238E27FC236}">
                <a16:creationId xmlns:a16="http://schemas.microsoft.com/office/drawing/2014/main" id="{E6D6290F-F67B-4644-8B24-58E89DE83DBA}"/>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1A796E36-7512-49B3-9F04-27C4585F1A0E}"/>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225FCBB0-7737-4217-B23D-BA1D88D1256B}"/>
              </a:ext>
            </a:extLst>
          </p:cNvPr>
          <p:cNvSpPr>
            <a:spLocks noGrp="1"/>
          </p:cNvSpPr>
          <p:nvPr>
            <p:ph type="sldNum" sz="quarter" idx="14"/>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9392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363119-48C3-45C9-A380-189A3D7FBB9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02DC4DF-89FD-4FAD-8CF7-18DFABD00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643BC-FB98-4C69-BF8E-4AF7B2DE789B}"/>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69335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767122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78CB9630-90C4-43D8-9B14-6D372602D37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B7F8A65-BA9E-4110-909C-032E3648B8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3876EA-02D7-48BE-84B6-BC94EAB5B572}"/>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94144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DF6314-C94A-47CC-BAC2-2BB78AAAEC1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0E10572-8076-4861-A49F-E437C465A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A7C34-B387-4029-AFC5-2779B04263E9}"/>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79828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C4E34B-8B5A-4263-8067-C6C8DB26BC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688F52-98DA-4799-94DF-5A6B75DBF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437CD-6171-42E9-813C-C0535CD20EC1}"/>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820130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0EB43927-5E39-4A12-AC0A-C551E1E6F9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7137205-98F3-49A5-9E40-039770D92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1F0D0-7E85-4CDA-9702-DC39A57C70E9}"/>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51293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4249887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2264209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12307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3">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655" r="-2463"/>
          <a:stretch/>
        </p:blipFill>
        <p:spPr>
          <a:xfrm flipV="1">
            <a:off x="0" y="9"/>
            <a:ext cx="5867400" cy="248697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952" y="3571876"/>
            <a:ext cx="12021749" cy="3295650"/>
          </a:xfrm>
          <a:prstGeom prst="rect">
            <a:avLst/>
          </a:prstGeom>
        </p:spPr>
      </p:pic>
      <p:sp>
        <p:nvSpPr>
          <p:cNvPr id="15" name="Title 1"/>
          <p:cNvSpPr>
            <a:spLocks noGrp="1"/>
          </p:cNvSpPr>
          <p:nvPr>
            <p:ph type="ctrTitle"/>
          </p:nvPr>
        </p:nvSpPr>
        <p:spPr>
          <a:xfrm>
            <a:off x="768095" y="561976"/>
            <a:ext cx="10725956" cy="497297"/>
          </a:xfrm>
        </p:spPr>
        <p:txBody>
          <a:bodyPr anchor="b">
            <a:normAutofit/>
          </a:bodyPr>
          <a:lstStyle>
            <a:lvl1pPr algn="l">
              <a:lnSpc>
                <a:spcPts val="3900"/>
              </a:lnSpc>
              <a:defRPr sz="3200">
                <a:latin typeface="AvenirNext LT Pro MediumCn" pitchFamily="34" charset="0"/>
              </a:defRPr>
            </a:lvl1pPr>
          </a:lstStyle>
          <a:p>
            <a:r>
              <a:rPr lang="en-US"/>
              <a:t>Click to edit Master title style</a:t>
            </a:r>
          </a:p>
        </p:txBody>
      </p:sp>
      <p:sp>
        <p:nvSpPr>
          <p:cNvPr id="16" name="Subtitle 2"/>
          <p:cNvSpPr>
            <a:spLocks noGrp="1"/>
          </p:cNvSpPr>
          <p:nvPr>
            <p:ph type="subTitle" idx="1"/>
          </p:nvPr>
        </p:nvSpPr>
        <p:spPr>
          <a:xfrm>
            <a:off x="767553" y="1077419"/>
            <a:ext cx="6830195" cy="588214"/>
          </a:xfrm>
        </p:spPr>
        <p:txBody>
          <a:bodyPr>
            <a:normAutofit/>
          </a:bodyPr>
          <a:lstStyle>
            <a:lvl1pPr marL="0" indent="0" algn="l">
              <a:buNone/>
              <a:defRPr sz="1800" cap="none">
                <a:solidFill>
                  <a:srgbClr val="43BDE8"/>
                </a:solidFill>
                <a:latin typeface="AvenirNext LT Pro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7052" y="6441734"/>
            <a:ext cx="2403041" cy="212333"/>
          </a:xfrm>
          <a:prstGeom prst="rect">
            <a:avLst/>
          </a:prstGeom>
        </p:spPr>
      </p:pic>
      <p:sp>
        <p:nvSpPr>
          <p:cNvPr id="12" name="Content Placeholder 2"/>
          <p:cNvSpPr>
            <a:spLocks noGrp="1"/>
          </p:cNvSpPr>
          <p:nvPr>
            <p:ph idx="10" hasCustomPrompt="1"/>
          </p:nvPr>
        </p:nvSpPr>
        <p:spPr>
          <a:xfrm>
            <a:off x="768095" y="1762213"/>
            <a:ext cx="10765536" cy="4164712"/>
          </a:xfrm>
        </p:spPr>
        <p:txBody>
          <a:bodyPr/>
          <a:lstStyle>
            <a:lvl1pPr>
              <a:defRPr sz="1600" cap="none">
                <a:solidFill>
                  <a:schemeClr val="tx1"/>
                </a:solidFill>
                <a:latin typeface="AvenirNext LT Pro Medium" pitchFamily="34" charset="0"/>
              </a:defRPr>
            </a:lvl1pPr>
            <a:lvl2pPr>
              <a:defRPr sz="1400">
                <a:solidFill>
                  <a:schemeClr val="tx1"/>
                </a:solidFill>
                <a:latin typeface="AvenirNext LT Pro Regular" pitchFamily="34" charset="0"/>
              </a:defRPr>
            </a:lvl2pPr>
            <a:lvl3pPr>
              <a:defRPr sz="1400">
                <a:solidFill>
                  <a:schemeClr val="tx1"/>
                </a:solidFill>
                <a:latin typeface="AvenirNext LT Pro Regular" pitchFamily="34" charset="0"/>
              </a:defRPr>
            </a:lvl3pPr>
            <a:lvl4pPr>
              <a:defRPr sz="1400">
                <a:solidFill>
                  <a:schemeClr val="tx1"/>
                </a:solidFill>
                <a:latin typeface="AvenirNext LT Pro Regular" pitchFamily="34" charset="0"/>
              </a:defRPr>
            </a:lvl4pPr>
            <a:lvl5pPr>
              <a:defRPr sz="1400">
                <a:solidFill>
                  <a:schemeClr val="tx1"/>
                </a:solidFill>
                <a:latin typeface="AvenirNext LT Pro Regular"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878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1851056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3598682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505950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396980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476508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752104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1141173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104622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67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5207000" y="-5"/>
            <a:ext cx="6985000" cy="2505079"/>
          </a:xfrm>
          <a:prstGeom prst="rect">
            <a:avLst/>
          </a:prstGeom>
        </p:spPr>
      </p:pic>
      <p:sp>
        <p:nvSpPr>
          <p:cNvPr id="2" name="Title 1"/>
          <p:cNvSpPr>
            <a:spLocks noGrp="1"/>
          </p:cNvSpPr>
          <p:nvPr>
            <p:ph type="title"/>
          </p:nvPr>
        </p:nvSpPr>
        <p:spPr>
          <a:xfrm>
            <a:off x="768097" y="457208"/>
            <a:ext cx="9430004" cy="514342"/>
          </a:xfrm>
        </p:spPr>
        <p:txBody>
          <a:bodyPr/>
          <a:lstStyle>
            <a:lvl1pPr>
              <a:defRPr>
                <a:latin typeface="AvenirNext LT Pro MediumCn" pitchFamily="34" charset="0"/>
              </a:defRPr>
            </a:lvl1pPr>
          </a:lstStyle>
          <a:p>
            <a:r>
              <a:rPr lang="en-US"/>
              <a:t>Click to edit Master title style</a:t>
            </a:r>
          </a:p>
        </p:txBody>
      </p:sp>
      <p:sp>
        <p:nvSpPr>
          <p:cNvPr id="3" name="Content Placeholder 2"/>
          <p:cNvSpPr>
            <a:spLocks noGrp="1"/>
          </p:cNvSpPr>
          <p:nvPr>
            <p:ph idx="1" hasCustomPrompt="1"/>
          </p:nvPr>
        </p:nvSpPr>
        <p:spPr>
          <a:xfrm>
            <a:off x="768095" y="1762213"/>
            <a:ext cx="10765536" cy="4164712"/>
          </a:xfrm>
        </p:spPr>
        <p:txBody>
          <a:bodyPr/>
          <a:lstStyle>
            <a:lvl1pPr>
              <a:defRPr sz="1600" cap="none">
                <a:solidFill>
                  <a:schemeClr val="tx1"/>
                </a:solidFill>
                <a:latin typeface="AvenirNext LT Pro Medium" pitchFamily="34" charset="0"/>
              </a:defRPr>
            </a:lvl1pPr>
            <a:lvl2pPr>
              <a:defRPr sz="1400">
                <a:solidFill>
                  <a:schemeClr val="tx1"/>
                </a:solidFill>
                <a:latin typeface="AvenirNext LT Pro Regular" pitchFamily="34" charset="0"/>
              </a:defRPr>
            </a:lvl2pPr>
            <a:lvl3pPr>
              <a:defRPr sz="1400">
                <a:solidFill>
                  <a:schemeClr val="tx1"/>
                </a:solidFill>
                <a:latin typeface="AvenirNext LT Pro Regular" pitchFamily="34" charset="0"/>
              </a:defRPr>
            </a:lvl3pPr>
            <a:lvl4pPr>
              <a:defRPr sz="1400">
                <a:solidFill>
                  <a:schemeClr val="tx1"/>
                </a:solidFill>
                <a:latin typeface="AvenirNext LT Pro Regular" pitchFamily="34" charset="0"/>
              </a:defRPr>
            </a:lvl4pPr>
            <a:lvl5pPr>
              <a:defRPr sz="1400">
                <a:solidFill>
                  <a:schemeClr val="tx1"/>
                </a:solidFill>
                <a:latin typeface="AvenirNext LT Pro Regular"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a:spLocks noGrp="1"/>
          </p:cNvSpPr>
          <p:nvPr>
            <p:ph type="subTitle" idx="10"/>
          </p:nvPr>
        </p:nvSpPr>
        <p:spPr>
          <a:xfrm>
            <a:off x="767553" y="982169"/>
            <a:ext cx="6830195" cy="588214"/>
          </a:xfrm>
        </p:spPr>
        <p:txBody>
          <a:bodyPr>
            <a:normAutofit/>
          </a:bodyPr>
          <a:lstStyle>
            <a:lvl1pPr marL="0" indent="0" algn="l">
              <a:buNone/>
              <a:defRPr sz="1800" cap="none">
                <a:solidFill>
                  <a:srgbClr val="43BDE8"/>
                </a:solidFill>
                <a:latin typeface="AvenirNext LT Pro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38099" y="5715000"/>
            <a:ext cx="6184900" cy="11430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5252" y="6436433"/>
            <a:ext cx="2403041" cy="21233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4259251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93759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8655" r="-2463"/>
          <a:stretch/>
        </p:blipFill>
        <p:spPr>
          <a:xfrm flipV="1">
            <a:off x="0" y="9"/>
            <a:ext cx="5867400" cy="248697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999" y="3505200"/>
            <a:ext cx="12319001" cy="3352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7052" y="6441734"/>
            <a:ext cx="2403041" cy="212333"/>
          </a:xfrm>
          <a:prstGeom prst="rect">
            <a:avLst/>
          </a:prstGeom>
        </p:spPr>
      </p:pic>
      <p:sp>
        <p:nvSpPr>
          <p:cNvPr id="3" name="Content Placeholder 2"/>
          <p:cNvSpPr>
            <a:spLocks noGrp="1"/>
          </p:cNvSpPr>
          <p:nvPr>
            <p:ph idx="1" hasCustomPrompt="1"/>
          </p:nvPr>
        </p:nvSpPr>
        <p:spPr>
          <a:xfrm>
            <a:off x="768095" y="1739763"/>
            <a:ext cx="5034788" cy="4166881"/>
          </a:xfrm>
        </p:spPr>
        <p:txBody>
          <a:bodyPr/>
          <a:lstStyle>
            <a:lvl1pPr>
              <a:defRPr sz="1600" cap="none"/>
            </a:lvl1pPr>
            <a:lvl2pPr>
              <a:spcAft>
                <a:spcPts val="700"/>
              </a:spcAft>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p:nvPr>
        </p:nvSpPr>
        <p:spPr>
          <a:xfrm>
            <a:off x="6297555" y="1739762"/>
            <a:ext cx="5240672" cy="4173342"/>
          </a:xfrm>
        </p:spPr>
        <p:txBody>
          <a:bodyPr/>
          <a:lstStyle/>
          <a:p>
            <a:endParaRPr lang="en-US"/>
          </a:p>
        </p:txBody>
      </p:sp>
      <p:sp>
        <p:nvSpPr>
          <p:cNvPr id="14" name="Title 1"/>
          <p:cNvSpPr>
            <a:spLocks noGrp="1"/>
          </p:cNvSpPr>
          <p:nvPr>
            <p:ph type="title"/>
          </p:nvPr>
        </p:nvSpPr>
        <p:spPr>
          <a:xfrm>
            <a:off x="768096" y="523884"/>
            <a:ext cx="10765536" cy="504817"/>
          </a:xfrm>
        </p:spPr>
        <p:txBody>
          <a:bodyPr/>
          <a:lstStyle>
            <a:lvl1pPr>
              <a:defRPr>
                <a:latin typeface="AvenirNext LT Pro MediumCn" pitchFamily="34" charset="0"/>
              </a:defRPr>
            </a:lvl1pPr>
          </a:lstStyle>
          <a:p>
            <a:r>
              <a:rPr lang="en-US"/>
              <a:t>Click to edit Master title style</a:t>
            </a:r>
          </a:p>
        </p:txBody>
      </p:sp>
      <p:sp>
        <p:nvSpPr>
          <p:cNvPr id="17" name="Subtitle 2"/>
          <p:cNvSpPr>
            <a:spLocks noGrp="1"/>
          </p:cNvSpPr>
          <p:nvPr>
            <p:ph type="subTitle" idx="10"/>
          </p:nvPr>
        </p:nvSpPr>
        <p:spPr>
          <a:xfrm>
            <a:off x="767553" y="1048844"/>
            <a:ext cx="7246147" cy="341806"/>
          </a:xfrm>
        </p:spPr>
        <p:txBody>
          <a:bodyPr>
            <a:normAutofit/>
          </a:bodyPr>
          <a:lstStyle>
            <a:lvl1pPr marL="0" indent="0" algn="l">
              <a:buNone/>
              <a:defRPr sz="1800" cap="none">
                <a:solidFill>
                  <a:srgbClr val="43BDE8"/>
                </a:solidFill>
                <a:latin typeface="AvenirNext LT Pro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2B5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523" r="2523"/>
          <a:stretch/>
        </p:blipFill>
        <p:spPr>
          <a:xfrm flipH="1">
            <a:off x="4145280" y="4257675"/>
            <a:ext cx="8255000" cy="2601087"/>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350" t="42833" r="1350" b="6537"/>
          <a:stretch/>
        </p:blipFill>
        <p:spPr>
          <a:xfrm>
            <a:off x="-121919" y="-13334"/>
            <a:ext cx="9029700" cy="2171021"/>
          </a:xfrm>
          <a:prstGeom prst="rect">
            <a:avLst/>
          </a:prstGeom>
        </p:spPr>
      </p:pic>
      <p:sp>
        <p:nvSpPr>
          <p:cNvPr id="8" name="Title 1"/>
          <p:cNvSpPr>
            <a:spLocks noGrp="1"/>
          </p:cNvSpPr>
          <p:nvPr>
            <p:ph type="ctrTitle" hasCustomPrompt="1"/>
          </p:nvPr>
        </p:nvSpPr>
        <p:spPr>
          <a:xfrm>
            <a:off x="1524000" y="2314575"/>
            <a:ext cx="9144000" cy="551996"/>
          </a:xfrm>
        </p:spPr>
        <p:txBody>
          <a:bodyPr anchor="b">
            <a:normAutofit/>
          </a:bodyPr>
          <a:lstStyle>
            <a:lvl1pPr algn="ctr">
              <a:lnSpc>
                <a:spcPts val="3700"/>
              </a:lnSpc>
              <a:defRPr sz="3200" cap="none">
                <a:solidFill>
                  <a:srgbClr val="FFFFFF"/>
                </a:solidFill>
              </a:defRPr>
            </a:lvl1pPr>
          </a:lstStyle>
          <a:p>
            <a:r>
              <a:rPr lang="en-US"/>
              <a:t>CLICK TO EDIT MASTER TITLE STYLE</a:t>
            </a:r>
          </a:p>
        </p:txBody>
      </p:sp>
      <p:sp>
        <p:nvSpPr>
          <p:cNvPr id="9" name="Subtitle 2"/>
          <p:cNvSpPr>
            <a:spLocks noGrp="1"/>
          </p:cNvSpPr>
          <p:nvPr>
            <p:ph type="subTitle" idx="1"/>
          </p:nvPr>
        </p:nvSpPr>
        <p:spPr>
          <a:xfrm>
            <a:off x="1524000" y="3044952"/>
            <a:ext cx="9144000" cy="1237436"/>
          </a:xfrm>
        </p:spPr>
        <p:txBody>
          <a:bodyPr>
            <a:normAutofit/>
          </a:bodyPr>
          <a:lstStyle>
            <a:lvl1pPr marL="0" indent="0" algn="ctr">
              <a:buNone/>
              <a:defRPr sz="14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53780" y="6466085"/>
            <a:ext cx="2403041" cy="21233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8655" r="-2463"/>
          <a:stretch/>
        </p:blipFill>
        <p:spPr>
          <a:xfrm flipV="1">
            <a:off x="0" y="9"/>
            <a:ext cx="5867400" cy="248697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67125"/>
            <a:ext cx="12192000" cy="3190875"/>
          </a:xfrm>
          <a:prstGeom prst="rect">
            <a:avLst/>
          </a:prstGeom>
        </p:spPr>
      </p:pic>
      <p:sp>
        <p:nvSpPr>
          <p:cNvPr id="6" name="Picture Placeholder 7"/>
          <p:cNvSpPr>
            <a:spLocks noGrp="1"/>
          </p:cNvSpPr>
          <p:nvPr>
            <p:ph type="pic" sz="quarter" idx="13"/>
          </p:nvPr>
        </p:nvSpPr>
        <p:spPr>
          <a:xfrm>
            <a:off x="767553" y="1666876"/>
            <a:ext cx="1828800" cy="1371600"/>
          </a:xfrm>
        </p:spPr>
        <p:txBody>
          <a:bodyPr/>
          <a:lstStyle>
            <a:lvl1pPr>
              <a:defRPr lang="en-US" dirty="0"/>
            </a:lvl1pPr>
          </a:lstStyle>
          <a:p>
            <a:endParaRPr lang="en-US"/>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7052" y="6441734"/>
            <a:ext cx="2403041" cy="212333"/>
          </a:xfrm>
          <a:prstGeom prst="rect">
            <a:avLst/>
          </a:prstGeom>
        </p:spPr>
      </p:pic>
      <p:sp>
        <p:nvSpPr>
          <p:cNvPr id="13" name="Title 1"/>
          <p:cNvSpPr>
            <a:spLocks noGrp="1"/>
          </p:cNvSpPr>
          <p:nvPr>
            <p:ph type="title"/>
          </p:nvPr>
        </p:nvSpPr>
        <p:spPr>
          <a:xfrm>
            <a:off x="768096" y="514359"/>
            <a:ext cx="10765536" cy="504817"/>
          </a:xfrm>
        </p:spPr>
        <p:txBody>
          <a:bodyPr/>
          <a:lstStyle>
            <a:lvl1pPr>
              <a:defRPr>
                <a:latin typeface="AvenirNext LT Pro MediumCn" pitchFamily="34" charset="0"/>
              </a:defRPr>
            </a:lvl1pPr>
          </a:lstStyle>
          <a:p>
            <a:r>
              <a:rPr lang="en-US"/>
              <a:t>Click to edit Master title style</a:t>
            </a:r>
          </a:p>
        </p:txBody>
      </p:sp>
      <p:sp>
        <p:nvSpPr>
          <p:cNvPr id="14" name="Subtitle 2"/>
          <p:cNvSpPr>
            <a:spLocks noGrp="1"/>
          </p:cNvSpPr>
          <p:nvPr>
            <p:ph type="subTitle" idx="10"/>
          </p:nvPr>
        </p:nvSpPr>
        <p:spPr>
          <a:xfrm>
            <a:off x="767553" y="1039319"/>
            <a:ext cx="7246147" cy="341806"/>
          </a:xfrm>
        </p:spPr>
        <p:txBody>
          <a:bodyPr>
            <a:normAutofit/>
          </a:bodyPr>
          <a:lstStyle>
            <a:lvl1pPr marL="0" indent="0" algn="l">
              <a:buNone/>
              <a:defRPr sz="1800" cap="none">
                <a:solidFill>
                  <a:srgbClr val="43BDE8"/>
                </a:solidFill>
                <a:latin typeface="AvenirNext LT Pro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7" name="Picture Placeholder 7"/>
          <p:cNvSpPr>
            <a:spLocks noGrp="1"/>
          </p:cNvSpPr>
          <p:nvPr>
            <p:ph type="pic" sz="quarter" idx="14"/>
          </p:nvPr>
        </p:nvSpPr>
        <p:spPr>
          <a:xfrm>
            <a:off x="767553" y="3271839"/>
            <a:ext cx="1828800" cy="1371600"/>
          </a:xfrm>
        </p:spPr>
        <p:txBody>
          <a:bodyPr/>
          <a:lstStyle/>
          <a:p>
            <a:endParaRPr lang="en-US"/>
          </a:p>
        </p:txBody>
      </p:sp>
      <p:sp>
        <p:nvSpPr>
          <p:cNvPr id="18" name="Picture Placeholder 7"/>
          <p:cNvSpPr>
            <a:spLocks noGrp="1"/>
          </p:cNvSpPr>
          <p:nvPr>
            <p:ph type="pic" sz="quarter" idx="15"/>
          </p:nvPr>
        </p:nvSpPr>
        <p:spPr>
          <a:xfrm>
            <a:off x="767553" y="4876801"/>
            <a:ext cx="1828800" cy="1371600"/>
          </a:xfrm>
        </p:spPr>
        <p:txBody>
          <a:bodyPr/>
          <a:lstStyle/>
          <a:p>
            <a:endParaRPr lang="en-US"/>
          </a:p>
        </p:txBody>
      </p:sp>
      <p:sp>
        <p:nvSpPr>
          <p:cNvPr id="23" name="Text Placeholder 22"/>
          <p:cNvSpPr>
            <a:spLocks noGrp="1"/>
          </p:cNvSpPr>
          <p:nvPr>
            <p:ph type="body" sz="quarter" idx="16"/>
          </p:nvPr>
        </p:nvSpPr>
        <p:spPr>
          <a:xfrm>
            <a:off x="2921001" y="3271839"/>
            <a:ext cx="2730500" cy="1043128"/>
          </a:xfrm>
        </p:spPr>
        <p:txBody>
          <a:bodyPr/>
          <a:lstStyle>
            <a:lvl1pPr>
              <a:defRPr sz="1400" b="1">
                <a:solidFill>
                  <a:srgbClr val="0061AF"/>
                </a:solidFill>
              </a:defRPr>
            </a:lvl1pPr>
            <a:lvl2pPr>
              <a:defRPr sz="1200"/>
            </a:lvl2pPr>
          </a:lstStyle>
          <a:p>
            <a:pPr lvl="0"/>
            <a:r>
              <a:rPr lang="en-US"/>
              <a:t>Click to edit Master text styles</a:t>
            </a:r>
          </a:p>
          <a:p>
            <a:pPr lvl="1"/>
            <a:r>
              <a:rPr lang="en-US"/>
              <a:t>Second level</a:t>
            </a:r>
          </a:p>
        </p:txBody>
      </p:sp>
      <p:sp>
        <p:nvSpPr>
          <p:cNvPr id="24" name="Text Placeholder 22"/>
          <p:cNvSpPr>
            <a:spLocks noGrp="1"/>
          </p:cNvSpPr>
          <p:nvPr>
            <p:ph type="body" sz="quarter" idx="17"/>
          </p:nvPr>
        </p:nvSpPr>
        <p:spPr>
          <a:xfrm>
            <a:off x="2921001" y="1666876"/>
            <a:ext cx="2730500" cy="1043128"/>
          </a:xfrm>
        </p:spPr>
        <p:txBody>
          <a:bodyPr/>
          <a:lstStyle>
            <a:lvl1pPr>
              <a:defRPr sz="1400" b="1">
                <a:solidFill>
                  <a:srgbClr val="0061AF"/>
                </a:solidFill>
              </a:defRPr>
            </a:lvl1pPr>
            <a:lvl2pPr>
              <a:defRPr sz="1200"/>
            </a:lvl2pPr>
          </a:lstStyle>
          <a:p>
            <a:pPr lvl="0"/>
            <a:r>
              <a:rPr lang="en-US"/>
              <a:t>Click to edit Master text styles</a:t>
            </a:r>
          </a:p>
          <a:p>
            <a:pPr lvl="1"/>
            <a:r>
              <a:rPr lang="en-US"/>
              <a:t>Second level</a:t>
            </a:r>
          </a:p>
        </p:txBody>
      </p:sp>
      <p:sp>
        <p:nvSpPr>
          <p:cNvPr id="25" name="Text Placeholder 22"/>
          <p:cNvSpPr>
            <a:spLocks noGrp="1"/>
          </p:cNvSpPr>
          <p:nvPr>
            <p:ph type="body" sz="quarter" idx="18"/>
          </p:nvPr>
        </p:nvSpPr>
        <p:spPr>
          <a:xfrm>
            <a:off x="2921001" y="4876801"/>
            <a:ext cx="2743200" cy="1043128"/>
          </a:xfrm>
        </p:spPr>
        <p:txBody>
          <a:bodyPr/>
          <a:lstStyle>
            <a:lvl1pPr>
              <a:defRPr sz="1400" b="1">
                <a:solidFill>
                  <a:srgbClr val="0061AF"/>
                </a:solidFill>
              </a:defRPr>
            </a:lvl1pPr>
            <a:lvl2pPr>
              <a:defRPr sz="1200"/>
            </a:lvl2pPr>
          </a:lstStyle>
          <a:p>
            <a:pPr lvl="0"/>
            <a:r>
              <a:rPr lang="en-US"/>
              <a:t>Click to edit Master text styles</a:t>
            </a:r>
          </a:p>
          <a:p>
            <a:pPr lvl="1"/>
            <a:r>
              <a:rPr lang="en-US"/>
              <a:t>Second level</a:t>
            </a:r>
          </a:p>
        </p:txBody>
      </p:sp>
      <p:sp>
        <p:nvSpPr>
          <p:cNvPr id="26" name="Picture Placeholder 7"/>
          <p:cNvSpPr>
            <a:spLocks noGrp="1"/>
          </p:cNvSpPr>
          <p:nvPr>
            <p:ph type="pic" sz="quarter" idx="19"/>
          </p:nvPr>
        </p:nvSpPr>
        <p:spPr>
          <a:xfrm>
            <a:off x="6546053" y="1676401"/>
            <a:ext cx="1828800" cy="1371600"/>
          </a:xfrm>
        </p:spPr>
        <p:txBody>
          <a:bodyPr/>
          <a:lstStyle>
            <a:lvl1pPr>
              <a:defRPr lang="en-US" dirty="0"/>
            </a:lvl1pPr>
          </a:lstStyle>
          <a:p>
            <a:endParaRPr lang="en-US"/>
          </a:p>
        </p:txBody>
      </p:sp>
      <p:sp>
        <p:nvSpPr>
          <p:cNvPr id="27" name="Picture Placeholder 7"/>
          <p:cNvSpPr>
            <a:spLocks noGrp="1"/>
          </p:cNvSpPr>
          <p:nvPr>
            <p:ph type="pic" sz="quarter" idx="20"/>
          </p:nvPr>
        </p:nvSpPr>
        <p:spPr>
          <a:xfrm>
            <a:off x="6546053" y="3281364"/>
            <a:ext cx="1828800" cy="1371600"/>
          </a:xfrm>
        </p:spPr>
        <p:txBody>
          <a:bodyPr/>
          <a:lstStyle/>
          <a:p>
            <a:endParaRPr lang="en-US"/>
          </a:p>
        </p:txBody>
      </p:sp>
      <p:sp>
        <p:nvSpPr>
          <p:cNvPr id="28" name="Picture Placeholder 7"/>
          <p:cNvSpPr>
            <a:spLocks noGrp="1"/>
          </p:cNvSpPr>
          <p:nvPr>
            <p:ph type="pic" sz="quarter" idx="21"/>
          </p:nvPr>
        </p:nvSpPr>
        <p:spPr>
          <a:xfrm>
            <a:off x="6546053" y="4886326"/>
            <a:ext cx="1828800" cy="1371600"/>
          </a:xfrm>
        </p:spPr>
        <p:txBody>
          <a:bodyPr/>
          <a:lstStyle/>
          <a:p>
            <a:endParaRPr lang="en-US"/>
          </a:p>
        </p:txBody>
      </p:sp>
      <p:sp>
        <p:nvSpPr>
          <p:cNvPr id="29" name="Text Placeholder 22"/>
          <p:cNvSpPr>
            <a:spLocks noGrp="1"/>
          </p:cNvSpPr>
          <p:nvPr>
            <p:ph type="body" sz="quarter" idx="22"/>
          </p:nvPr>
        </p:nvSpPr>
        <p:spPr>
          <a:xfrm>
            <a:off x="8699501" y="3281364"/>
            <a:ext cx="2730500" cy="1043128"/>
          </a:xfrm>
        </p:spPr>
        <p:txBody>
          <a:bodyPr/>
          <a:lstStyle>
            <a:lvl1pPr>
              <a:defRPr sz="1400" b="1">
                <a:solidFill>
                  <a:srgbClr val="0061AF"/>
                </a:solidFill>
              </a:defRPr>
            </a:lvl1pPr>
            <a:lvl2pPr>
              <a:defRPr sz="1200"/>
            </a:lvl2pPr>
          </a:lstStyle>
          <a:p>
            <a:pPr lvl="0"/>
            <a:r>
              <a:rPr lang="en-US"/>
              <a:t>Click to edit Master text styles</a:t>
            </a:r>
          </a:p>
          <a:p>
            <a:pPr lvl="1"/>
            <a:r>
              <a:rPr lang="en-US"/>
              <a:t>Second level</a:t>
            </a:r>
          </a:p>
        </p:txBody>
      </p:sp>
      <p:sp>
        <p:nvSpPr>
          <p:cNvPr id="30" name="Text Placeholder 22"/>
          <p:cNvSpPr>
            <a:spLocks noGrp="1"/>
          </p:cNvSpPr>
          <p:nvPr>
            <p:ph type="body" sz="quarter" idx="23"/>
          </p:nvPr>
        </p:nvSpPr>
        <p:spPr>
          <a:xfrm>
            <a:off x="8699501" y="1676401"/>
            <a:ext cx="2730500" cy="1043128"/>
          </a:xfrm>
        </p:spPr>
        <p:txBody>
          <a:bodyPr/>
          <a:lstStyle>
            <a:lvl1pPr>
              <a:defRPr sz="1400" b="1">
                <a:solidFill>
                  <a:srgbClr val="0061AF"/>
                </a:solidFill>
              </a:defRPr>
            </a:lvl1pPr>
            <a:lvl2pPr>
              <a:defRPr sz="1200"/>
            </a:lvl2pPr>
          </a:lstStyle>
          <a:p>
            <a:pPr lvl="0"/>
            <a:r>
              <a:rPr lang="en-US"/>
              <a:t>Click to edit Master text styles</a:t>
            </a:r>
          </a:p>
          <a:p>
            <a:pPr lvl="1"/>
            <a:r>
              <a:rPr lang="en-US"/>
              <a:t>Second level</a:t>
            </a:r>
          </a:p>
        </p:txBody>
      </p:sp>
      <p:sp>
        <p:nvSpPr>
          <p:cNvPr id="31" name="Text Placeholder 22"/>
          <p:cNvSpPr>
            <a:spLocks noGrp="1"/>
          </p:cNvSpPr>
          <p:nvPr>
            <p:ph type="body" sz="quarter" idx="24"/>
          </p:nvPr>
        </p:nvSpPr>
        <p:spPr>
          <a:xfrm>
            <a:off x="8699501" y="4886326"/>
            <a:ext cx="2743200" cy="1043128"/>
          </a:xfrm>
        </p:spPr>
        <p:txBody>
          <a:bodyPr/>
          <a:lstStyle>
            <a:lvl1pPr>
              <a:defRPr sz="1400" b="1">
                <a:solidFill>
                  <a:srgbClr val="0061AF"/>
                </a:solidFill>
              </a:defRPr>
            </a:lvl1pPr>
            <a:lvl2pPr>
              <a:defRPr sz="1200"/>
            </a:lvl2pPr>
          </a:lstStyle>
          <a:p>
            <a:pPr lvl="0"/>
            <a:r>
              <a:rPr lang="en-US"/>
              <a:t>Click to edit Master text styles</a:t>
            </a:r>
          </a:p>
          <a:p>
            <a:pPr lvl="1"/>
            <a:r>
              <a:rPr lang="en-US"/>
              <a:t>Second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12/9/2024</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386686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208603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9.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57208"/>
            <a:ext cx="10765536" cy="909638"/>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768095" y="1762212"/>
            <a:ext cx="10765536" cy="44147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3" r:id="rId5"/>
    <p:sldLayoutId id="2147483659" r:id="rId6"/>
    <p:sldLayoutId id="2147483651" r:id="rId7"/>
    <p:sldLayoutId id="2147483692" r:id="rId8"/>
    <p:sldLayoutId id="2147483704" r:id="rId9"/>
  </p:sldLayoutIdLst>
  <p:hf hdr="0" ftr="0" dt="0"/>
  <p:txStyles>
    <p:titleStyle>
      <a:lvl1pPr algn="l" defTabSz="457200" rtl="0" eaLnBrk="1" latinLnBrk="0" hangingPunct="1">
        <a:spcBef>
          <a:spcPct val="0"/>
        </a:spcBef>
        <a:buNone/>
        <a:defRPr sz="3200" b="1" kern="1200" cap="all">
          <a:solidFill>
            <a:srgbClr val="0061AF"/>
          </a:solidFill>
          <a:latin typeface="AvenirNext LT Pro MediumCn" pitchFamily="34" charset="0"/>
          <a:ea typeface="+mj-ea"/>
          <a:cs typeface="Arial"/>
        </a:defRPr>
      </a:lvl1pPr>
    </p:titleStyle>
    <p:bodyStyle>
      <a:lvl1pPr marL="0" indent="0" algn="l" defTabSz="457200" rtl="0" eaLnBrk="1" latinLnBrk="0" hangingPunct="1">
        <a:spcBef>
          <a:spcPct val="20000"/>
        </a:spcBef>
        <a:buFontTx/>
        <a:buNone/>
        <a:defRPr sz="1600" kern="1200" cap="all">
          <a:solidFill>
            <a:srgbClr val="43BDE8"/>
          </a:solidFill>
          <a:latin typeface="AvenirNext LT Pro Medium" pitchFamily="34" charset="0"/>
          <a:ea typeface="+mn-ea"/>
          <a:cs typeface="Arial"/>
        </a:defRPr>
      </a:lvl1pPr>
      <a:lvl2pPr marL="0" indent="0" algn="l" defTabSz="457200" rtl="0" eaLnBrk="1" latinLnBrk="0" hangingPunct="1">
        <a:lnSpc>
          <a:spcPts val="1900"/>
        </a:lnSpc>
        <a:spcBef>
          <a:spcPts val="400"/>
        </a:spcBef>
        <a:buFontTx/>
        <a:buNone/>
        <a:defRPr sz="1400" kern="1200">
          <a:solidFill>
            <a:schemeClr val="tx1"/>
          </a:solidFill>
          <a:latin typeface="AvenirNext LT Pro Regular" pitchFamily="34" charset="0"/>
          <a:ea typeface="+mn-ea"/>
          <a:cs typeface="Arial"/>
        </a:defRPr>
      </a:lvl2pPr>
      <a:lvl3pPr marL="169863" indent="-169863" algn="l" defTabSz="457200" rtl="0" eaLnBrk="1" latinLnBrk="0" hangingPunct="1">
        <a:lnSpc>
          <a:spcPts val="2400"/>
        </a:lnSpc>
        <a:spcBef>
          <a:spcPts val="1000"/>
        </a:spcBef>
        <a:buFont typeface="Wingdings" panose="05000000000000000000" pitchFamily="2" charset="2"/>
        <a:buChar char="§"/>
        <a:defRPr sz="1400" kern="1200">
          <a:solidFill>
            <a:schemeClr val="tx1"/>
          </a:solidFill>
          <a:latin typeface="AvenirNext LT Pro Regular" pitchFamily="34" charset="0"/>
          <a:ea typeface="+mn-ea"/>
          <a:cs typeface="Arial"/>
        </a:defRPr>
      </a:lvl3pPr>
      <a:lvl4pPr marL="512763" indent="-228600" algn="l" defTabSz="457200" rtl="0" eaLnBrk="1" latinLnBrk="0" hangingPunct="1">
        <a:spcBef>
          <a:spcPct val="20000"/>
        </a:spcBef>
        <a:buFont typeface="Wingdings" panose="05000000000000000000" pitchFamily="2" charset="2"/>
        <a:buChar char="§"/>
        <a:tabLst/>
        <a:defRPr sz="1400" kern="1200">
          <a:solidFill>
            <a:schemeClr val="tx1"/>
          </a:solidFill>
          <a:latin typeface="AvenirNext LT Pro Regular" pitchFamily="34" charset="0"/>
          <a:ea typeface="+mn-ea"/>
          <a:cs typeface="Arial"/>
        </a:defRPr>
      </a:lvl4pPr>
      <a:lvl5pPr marL="742950" indent="-227013" algn="l" defTabSz="457200" rtl="0" eaLnBrk="1" latinLnBrk="0" hangingPunct="1">
        <a:spcBef>
          <a:spcPct val="20000"/>
        </a:spcBef>
        <a:buFont typeface="Wingdings" panose="05000000000000000000" pitchFamily="2" charset="2"/>
        <a:buChar char="§"/>
        <a:defRPr sz="1400" kern="1200">
          <a:solidFill>
            <a:schemeClr val="tx1"/>
          </a:solidFill>
          <a:latin typeface="AvenirNext LT Pro Regular"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0066349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0529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5" r:id="rId10"/>
    <p:sldLayoutId id="2147483720"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58264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hyperlink" Target="dshs.texas.gov/grant-applications-funding/grant-development-center" TargetMode="External"/><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diagramColors" Target="../diagrams/colors3.xml"/><Relationship Id="rId1" Type="http://schemas.openxmlformats.org/officeDocument/2006/relationships/slideLayout" Target="../slideLayouts/slideLayout2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jpeg"/></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mailto:TXPHFellowship@dshs.Texas.gov"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hyperlink" Target="mailto:APHP@dshs.texas.gov" TargetMode="External"/><Relationship Id="rId5" Type="http://schemas.openxmlformats.org/officeDocument/2006/relationships/hyperlink" Target="mailto:healthdisparities@dshs.texas.gov" TargetMode="External"/><Relationship Id="rId4" Type="http://schemas.openxmlformats.org/officeDocument/2006/relationships/hyperlink" Target="mailto:Courtney.Dezendorf@dshs.texa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838198" y="1047445"/>
            <a:ext cx="10515600" cy="2873190"/>
          </a:xfrm>
        </p:spPr>
        <p:txBody>
          <a:bodyPr>
            <a:normAutofit fontScale="90000"/>
          </a:bodyPr>
          <a:lstStyle/>
          <a:p>
            <a:pPr algn="ctr"/>
            <a:r>
              <a:rPr lang="en-US" sz="6600"/>
              <a:t>Community Conversations </a:t>
            </a:r>
            <a:br>
              <a:rPr lang="en-US" sz="6600"/>
            </a:br>
            <a:r>
              <a:rPr lang="en-US" sz="6600"/>
              <a:t>on Health</a:t>
            </a:r>
            <a:r>
              <a:rPr lang="en-US"/>
              <a:t> </a:t>
            </a:r>
            <a:endParaRPr lang="en-US" sz="6600"/>
          </a:p>
        </p:txBody>
      </p:sp>
      <p:sp>
        <p:nvSpPr>
          <p:cNvPr id="5" name="TextBox 4">
            <a:extLst>
              <a:ext uri="{FF2B5EF4-FFF2-40B4-BE49-F238E27FC236}">
                <a16:creationId xmlns:a16="http://schemas.microsoft.com/office/drawing/2014/main" id="{739A11AC-B24B-457E-AC8E-C8058FC7FB66}"/>
              </a:ext>
            </a:extLst>
          </p:cNvPr>
          <p:cNvSpPr txBox="1"/>
          <p:nvPr/>
        </p:nvSpPr>
        <p:spPr>
          <a:xfrm>
            <a:off x="2470576" y="4327310"/>
            <a:ext cx="7434470"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Public Health Funding &amp; Policy Committee Meeting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Center for Public Health Policy and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December </a:t>
            </a:r>
            <a:r>
              <a:rPr lang="en-US" sz="2400" dirty="0">
                <a:solidFill>
                  <a:prstClr val="white"/>
                </a:solidFill>
                <a:latin typeface="Calibri" panose="020F0502020204030204"/>
              </a:rPr>
              <a:t>11</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2024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85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B787F3-986F-7B63-E9DD-AAFEF4567205}"/>
              </a:ext>
            </a:extLst>
          </p:cNvPr>
          <p:cNvSpPr>
            <a:spLocks noGrp="1"/>
          </p:cNvSpPr>
          <p:nvPr>
            <p:ph type="title"/>
          </p:nvPr>
        </p:nvSpPr>
        <p:spPr>
          <a:xfrm>
            <a:off x="838200" y="235519"/>
            <a:ext cx="10515600" cy="1325563"/>
          </a:xfrm>
        </p:spPr>
        <p:txBody>
          <a:bodyPr anchor="ctr">
            <a:normAutofit/>
          </a:bodyPr>
          <a:lstStyle/>
          <a:p>
            <a:r>
              <a:rPr lang="en-US" sz="4000"/>
              <a:t>Public Health Partnership </a:t>
            </a:r>
            <a:br>
              <a:rPr lang="en-US" sz="4000"/>
            </a:br>
            <a:r>
              <a:rPr lang="en-US" sz="4000"/>
              <a:t>Advancement Section</a:t>
            </a:r>
          </a:p>
        </p:txBody>
      </p:sp>
      <p:sp>
        <p:nvSpPr>
          <p:cNvPr id="3" name="Content Placeholder 2">
            <a:extLst>
              <a:ext uri="{FF2B5EF4-FFF2-40B4-BE49-F238E27FC236}">
                <a16:creationId xmlns:a16="http://schemas.microsoft.com/office/drawing/2014/main" id="{3A39325B-E71E-4BB1-D9DC-4B1F6F1C2D70}"/>
              </a:ext>
            </a:extLst>
          </p:cNvPr>
          <p:cNvSpPr>
            <a:spLocks noGrp="1"/>
          </p:cNvSpPr>
          <p:nvPr>
            <p:ph idx="1"/>
          </p:nvPr>
        </p:nvSpPr>
        <p:spPr/>
        <p:txBody>
          <a:bodyPr>
            <a:normAutofit fontScale="85000" lnSpcReduction="20000"/>
          </a:bodyPr>
          <a:lstStyle/>
          <a:p>
            <a:pPr>
              <a:lnSpc>
                <a:spcPct val="120000"/>
              </a:lnSpc>
              <a:spcAft>
                <a:spcPts val="1200"/>
              </a:spcAft>
            </a:pPr>
            <a:r>
              <a:rPr lang="en-US" sz="3200"/>
              <a:t>Proactive outreach to foundations, nonprofits, other state agencies</a:t>
            </a:r>
          </a:p>
          <a:p>
            <a:pPr>
              <a:lnSpc>
                <a:spcPct val="120000"/>
              </a:lnSpc>
              <a:spcAft>
                <a:spcPts val="1200"/>
              </a:spcAft>
            </a:pPr>
            <a:r>
              <a:rPr lang="en-US" sz="3200"/>
              <a:t>Identify opportunities for resource sharing or mission alignment with DSHS programs, other partners</a:t>
            </a:r>
          </a:p>
          <a:p>
            <a:pPr>
              <a:lnSpc>
                <a:spcPct val="120000"/>
              </a:lnSpc>
            </a:pPr>
            <a:r>
              <a:rPr lang="en-US" sz="3200"/>
              <a:t>Since the team’s official formation in June 2024, we have engaged with </a:t>
            </a:r>
            <a:r>
              <a:rPr lang="en-US" sz="3200" b="1"/>
              <a:t>72</a:t>
            </a:r>
            <a:r>
              <a:rPr lang="en-US" sz="3200"/>
              <a:t> unique programs or organizations, including:</a:t>
            </a:r>
          </a:p>
          <a:p>
            <a:pPr lvl="1">
              <a:lnSpc>
                <a:spcPct val="120000"/>
              </a:lnSpc>
            </a:pPr>
            <a:r>
              <a:rPr lang="en-US" sz="3200"/>
              <a:t>18 foundations</a:t>
            </a:r>
          </a:p>
          <a:p>
            <a:pPr lvl="1">
              <a:lnSpc>
                <a:spcPct val="120000"/>
              </a:lnSpc>
            </a:pPr>
            <a:r>
              <a:rPr lang="en-US" sz="3200"/>
              <a:t>28 Texas HHS programs</a:t>
            </a:r>
          </a:p>
          <a:p>
            <a:pPr lvl="1">
              <a:lnSpc>
                <a:spcPct val="120000"/>
              </a:lnSpc>
            </a:pPr>
            <a:r>
              <a:rPr lang="en-US" sz="3200"/>
              <a:t>4 non-HHS state agencies</a:t>
            </a:r>
            <a:endParaRPr lang="en-US"/>
          </a:p>
          <a:p>
            <a:pPr marL="457200" lvl="1" indent="0">
              <a:lnSpc>
                <a:spcPct val="120000"/>
              </a:lnSpc>
              <a:buNone/>
            </a:pPr>
            <a:endParaRPr lang="en-US"/>
          </a:p>
        </p:txBody>
      </p:sp>
    </p:spTree>
    <p:extLst>
      <p:ext uri="{BB962C8B-B14F-4D97-AF65-F5344CB8AC3E}">
        <p14:creationId xmlns:p14="http://schemas.microsoft.com/office/powerpoint/2010/main" val="244264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B787F3-986F-7B63-E9DD-AAFEF4567205}"/>
              </a:ext>
            </a:extLst>
          </p:cNvPr>
          <p:cNvSpPr>
            <a:spLocks noGrp="1"/>
          </p:cNvSpPr>
          <p:nvPr>
            <p:ph type="title"/>
          </p:nvPr>
        </p:nvSpPr>
        <p:spPr>
          <a:xfrm>
            <a:off x="838200" y="235519"/>
            <a:ext cx="10515600" cy="1325563"/>
          </a:xfrm>
        </p:spPr>
        <p:txBody>
          <a:bodyPr anchor="ctr">
            <a:normAutofit/>
          </a:bodyPr>
          <a:lstStyle/>
          <a:p>
            <a:r>
              <a:rPr lang="en-US" sz="4000"/>
              <a:t>Grant Development Center</a:t>
            </a:r>
          </a:p>
        </p:txBody>
      </p:sp>
      <p:sp>
        <p:nvSpPr>
          <p:cNvPr id="2" name="TextBox 1">
            <a:extLst>
              <a:ext uri="{FF2B5EF4-FFF2-40B4-BE49-F238E27FC236}">
                <a16:creationId xmlns:a16="http://schemas.microsoft.com/office/drawing/2014/main" id="{71602CD3-9186-11A7-6030-E47FF4E3F16E}"/>
              </a:ext>
            </a:extLst>
          </p:cNvPr>
          <p:cNvSpPr txBox="1"/>
          <p:nvPr/>
        </p:nvSpPr>
        <p:spPr>
          <a:xfrm>
            <a:off x="838200" y="6123543"/>
            <a:ext cx="6658662" cy="369332"/>
          </a:xfrm>
          <a:prstGeom prst="rect">
            <a:avLst/>
          </a:prstGeom>
          <a:noFill/>
          <a:ln w="19050">
            <a:noFill/>
          </a:ln>
        </p:spPr>
        <p:txBody>
          <a:bodyPr wrap="square" rtlCol="0">
            <a:spAutoFit/>
          </a:bodyPr>
          <a:lstStyle/>
          <a:p>
            <a:r>
              <a:rPr lang="en-US">
                <a:solidFill>
                  <a:srgbClr val="FFC000"/>
                </a:solidFill>
                <a:hlinkClick r:id="rId3" action="ppaction://hlinkfile" tooltip="DSHS Grant Development Center"/>
              </a:rPr>
              <a:t>dshs.texas.gov/grant-applications-funding/grant-development-center</a:t>
            </a:r>
            <a:endParaRPr lang="en-US">
              <a:solidFill>
                <a:srgbClr val="FFC000"/>
              </a:solidFill>
            </a:endParaRPr>
          </a:p>
        </p:txBody>
      </p:sp>
      <p:sp>
        <p:nvSpPr>
          <p:cNvPr id="13" name="Content Placeholder 3">
            <a:extLst>
              <a:ext uri="{FF2B5EF4-FFF2-40B4-BE49-F238E27FC236}">
                <a16:creationId xmlns:a16="http://schemas.microsoft.com/office/drawing/2014/main" id="{F9EFD969-AB53-04F6-D362-9EBC0A014B24}"/>
              </a:ext>
            </a:extLst>
          </p:cNvPr>
          <p:cNvSpPr txBox="1">
            <a:spLocks/>
          </p:cNvSpPr>
          <p:nvPr/>
        </p:nvSpPr>
        <p:spPr>
          <a:xfrm>
            <a:off x="2107932" y="1739455"/>
            <a:ext cx="6345183" cy="4205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2400"/>
              <a:t>Grants Education</a:t>
            </a:r>
          </a:p>
          <a:p>
            <a:pPr marL="0" indent="0">
              <a:lnSpc>
                <a:spcPct val="150000"/>
              </a:lnSpc>
              <a:spcBef>
                <a:spcPts val="0"/>
              </a:spcBef>
              <a:buNone/>
            </a:pPr>
            <a:endParaRPr lang="en-US" sz="1200"/>
          </a:p>
          <a:p>
            <a:pPr marL="0" indent="0">
              <a:lnSpc>
                <a:spcPct val="150000"/>
              </a:lnSpc>
              <a:spcBef>
                <a:spcPts val="0"/>
              </a:spcBef>
              <a:buNone/>
            </a:pPr>
            <a:r>
              <a:rPr lang="en-US" sz="2400"/>
              <a:t>Data Resources</a:t>
            </a:r>
          </a:p>
          <a:p>
            <a:pPr marL="0" indent="0">
              <a:lnSpc>
                <a:spcPct val="150000"/>
              </a:lnSpc>
              <a:spcBef>
                <a:spcPts val="0"/>
              </a:spcBef>
              <a:buNone/>
            </a:pPr>
            <a:endParaRPr lang="en-US" sz="1100"/>
          </a:p>
          <a:p>
            <a:pPr marL="0" indent="0">
              <a:lnSpc>
                <a:spcPct val="150000"/>
              </a:lnSpc>
              <a:spcBef>
                <a:spcPts val="0"/>
              </a:spcBef>
              <a:buNone/>
            </a:pPr>
            <a:r>
              <a:rPr lang="en-US" sz="2400"/>
              <a:t>Private and Public Funding Announcements</a:t>
            </a:r>
          </a:p>
          <a:p>
            <a:pPr marL="0" indent="0">
              <a:lnSpc>
                <a:spcPct val="150000"/>
              </a:lnSpc>
              <a:spcBef>
                <a:spcPts val="0"/>
              </a:spcBef>
              <a:buNone/>
            </a:pPr>
            <a:endParaRPr lang="en-US" sz="1200"/>
          </a:p>
          <a:p>
            <a:pPr marL="0" indent="0">
              <a:lnSpc>
                <a:spcPct val="150000"/>
              </a:lnSpc>
              <a:spcBef>
                <a:spcPts val="0"/>
              </a:spcBef>
              <a:buNone/>
            </a:pPr>
            <a:r>
              <a:rPr lang="en-US" sz="2400"/>
              <a:t>Grant Searches</a:t>
            </a:r>
          </a:p>
          <a:p>
            <a:pPr marL="0" indent="0">
              <a:lnSpc>
                <a:spcPct val="150000"/>
              </a:lnSpc>
              <a:spcBef>
                <a:spcPts val="0"/>
              </a:spcBef>
              <a:buNone/>
            </a:pPr>
            <a:endParaRPr lang="en-US" sz="1200"/>
          </a:p>
          <a:p>
            <a:pPr marL="0" indent="0">
              <a:lnSpc>
                <a:spcPct val="150000"/>
              </a:lnSpc>
              <a:spcBef>
                <a:spcPts val="0"/>
              </a:spcBef>
              <a:buNone/>
            </a:pPr>
            <a:r>
              <a:rPr lang="en-US" sz="2400"/>
              <a:t>GDC Email Updates</a:t>
            </a:r>
          </a:p>
          <a:p>
            <a:pPr marL="0" indent="0">
              <a:buFont typeface="Arial" panose="020B0604020202020204" pitchFamily="34" charset="0"/>
              <a:buNone/>
            </a:pPr>
            <a:endParaRPr lang="en-US" sz="2000"/>
          </a:p>
        </p:txBody>
      </p:sp>
      <p:grpSp>
        <p:nvGrpSpPr>
          <p:cNvPr id="14" name="Group 13">
            <a:extLst>
              <a:ext uri="{FF2B5EF4-FFF2-40B4-BE49-F238E27FC236}">
                <a16:creationId xmlns:a16="http://schemas.microsoft.com/office/drawing/2014/main" id="{92ACED23-AEDB-7328-0C69-C9BE4E399BA1}"/>
              </a:ext>
            </a:extLst>
          </p:cNvPr>
          <p:cNvGrpSpPr/>
          <p:nvPr/>
        </p:nvGrpSpPr>
        <p:grpSpPr>
          <a:xfrm>
            <a:off x="838200" y="1847413"/>
            <a:ext cx="731520" cy="3801728"/>
            <a:chOff x="838200" y="2118110"/>
            <a:chExt cx="731520" cy="3801728"/>
          </a:xfrm>
        </p:grpSpPr>
        <p:pic>
          <p:nvPicPr>
            <p:cNvPr id="15" name="Graphic 14" descr="Books on shelf with solid fill">
              <a:extLst>
                <a:ext uri="{FF2B5EF4-FFF2-40B4-BE49-F238E27FC236}">
                  <a16:creationId xmlns:a16="http://schemas.microsoft.com/office/drawing/2014/main" id="{DCE5C1B5-914F-7648-D1DF-E36E102DBA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2772" y="2118110"/>
              <a:ext cx="640080" cy="640080"/>
            </a:xfrm>
            <a:prstGeom prst="rect">
              <a:avLst/>
            </a:prstGeom>
          </p:spPr>
        </p:pic>
        <p:grpSp>
          <p:nvGrpSpPr>
            <p:cNvPr id="16" name="Group 15">
              <a:extLst>
                <a:ext uri="{FF2B5EF4-FFF2-40B4-BE49-F238E27FC236}">
                  <a16:creationId xmlns:a16="http://schemas.microsoft.com/office/drawing/2014/main" id="{D54C35C5-C332-1253-2039-A588904F895B}"/>
                </a:ext>
              </a:extLst>
            </p:cNvPr>
            <p:cNvGrpSpPr/>
            <p:nvPr/>
          </p:nvGrpSpPr>
          <p:grpSpPr>
            <a:xfrm>
              <a:off x="838200" y="2956399"/>
              <a:ext cx="731520" cy="2255040"/>
              <a:chOff x="838200" y="2956399"/>
              <a:chExt cx="731520" cy="2255040"/>
            </a:xfrm>
          </p:grpSpPr>
          <p:pic>
            <p:nvPicPr>
              <p:cNvPr id="18" name="Graphic 17" descr="Link with solid fill">
                <a:extLst>
                  <a:ext uri="{FF2B5EF4-FFF2-40B4-BE49-F238E27FC236}">
                    <a16:creationId xmlns:a16="http://schemas.microsoft.com/office/drawing/2014/main" id="{172925BE-ACFB-BC51-6193-604243C1D1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2772" y="2956399"/>
                <a:ext cx="640080" cy="640080"/>
              </a:xfrm>
              <a:prstGeom prst="rect">
                <a:avLst/>
              </a:prstGeom>
            </p:spPr>
          </p:pic>
          <p:pic>
            <p:nvPicPr>
              <p:cNvPr id="19" name="Graphic 18" descr="Money with solid fill">
                <a:extLst>
                  <a:ext uri="{FF2B5EF4-FFF2-40B4-BE49-F238E27FC236}">
                    <a16:creationId xmlns:a16="http://schemas.microsoft.com/office/drawing/2014/main" id="{709A346E-59AD-5AF2-7895-3094ADCC0A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3636134"/>
                <a:ext cx="731520" cy="731520"/>
              </a:xfrm>
              <a:prstGeom prst="rect">
                <a:avLst/>
              </a:prstGeom>
            </p:spPr>
          </p:pic>
          <p:pic>
            <p:nvPicPr>
              <p:cNvPr id="20" name="Graphic 19" descr="Magnifying glass with solid fill">
                <a:extLst>
                  <a:ext uri="{FF2B5EF4-FFF2-40B4-BE49-F238E27FC236}">
                    <a16:creationId xmlns:a16="http://schemas.microsoft.com/office/drawing/2014/main" id="{4B65B656-E116-E62F-AD67-06F2D93074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2772" y="4571359"/>
                <a:ext cx="640080" cy="640080"/>
              </a:xfrm>
              <a:prstGeom prst="rect">
                <a:avLst/>
              </a:prstGeom>
            </p:spPr>
          </p:pic>
        </p:grpSp>
        <p:pic>
          <p:nvPicPr>
            <p:cNvPr id="17" name="Graphic 16" descr="Envelope with solid fill">
              <a:extLst>
                <a:ext uri="{FF2B5EF4-FFF2-40B4-BE49-F238E27FC236}">
                  <a16:creationId xmlns:a16="http://schemas.microsoft.com/office/drawing/2014/main" id="{8EB4A3C6-BEB8-2A35-4933-286EA298EC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82772" y="5279758"/>
              <a:ext cx="640080" cy="640080"/>
            </a:xfrm>
            <a:prstGeom prst="rect">
              <a:avLst/>
            </a:prstGeom>
          </p:spPr>
        </p:pic>
      </p:grpSp>
      <p:pic>
        <p:nvPicPr>
          <p:cNvPr id="24" name="Picture 23">
            <a:extLst>
              <a:ext uri="{FF2B5EF4-FFF2-40B4-BE49-F238E27FC236}">
                <a16:creationId xmlns:a16="http://schemas.microsoft.com/office/drawing/2014/main" id="{45AC0316-5C3C-8FE2-6D38-1BB02313EFB4}"/>
              </a:ext>
            </a:extLst>
          </p:cNvPr>
          <p:cNvPicPr>
            <a:picLocks noChangeAspect="1"/>
          </p:cNvPicPr>
          <p:nvPr/>
        </p:nvPicPr>
        <p:blipFill>
          <a:blip r:embed="rId14"/>
          <a:stretch>
            <a:fillRect/>
          </a:stretch>
        </p:blipFill>
        <p:spPr>
          <a:xfrm>
            <a:off x="8258486" y="2127573"/>
            <a:ext cx="3229426" cy="3429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429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F88E-88F0-1E9D-7E27-D2788BC7E491}"/>
              </a:ext>
            </a:extLst>
          </p:cNvPr>
          <p:cNvSpPr>
            <a:spLocks noGrp="1"/>
          </p:cNvSpPr>
          <p:nvPr>
            <p:ph type="title"/>
          </p:nvPr>
        </p:nvSpPr>
        <p:spPr>
          <a:xfrm>
            <a:off x="-230843" y="1607547"/>
            <a:ext cx="12735869" cy="2873190"/>
          </a:xfrm>
        </p:spPr>
        <p:txBody>
          <a:bodyPr>
            <a:normAutofit fontScale="90000"/>
          </a:bodyPr>
          <a:lstStyle/>
          <a:p>
            <a:pPr algn="ctr"/>
            <a:r>
              <a:rPr lang="en-US" sz="6000">
                <a:ea typeface="Verdana" panose="020B0604030504040204" pitchFamily="34" charset="0"/>
              </a:rPr>
              <a:t>Office of Practice </a:t>
            </a:r>
            <a:r>
              <a:rPr lang="en-US">
                <a:ea typeface="Verdana" panose="020B0604030504040204" pitchFamily="34" charset="0"/>
              </a:rPr>
              <a:t>and Learning </a:t>
            </a:r>
            <a:br>
              <a:rPr lang="en-US">
                <a:ea typeface="Verdana" panose="020B0604030504040204" pitchFamily="34" charset="0"/>
              </a:rPr>
            </a:br>
            <a:r>
              <a:rPr lang="en-US" sz="6000">
                <a:ea typeface="Verdana" panose="020B0604030504040204" pitchFamily="34" charset="0"/>
              </a:rPr>
              <a:t>Updates</a:t>
            </a:r>
            <a:br>
              <a:rPr lang="en-US" sz="6000" b="0">
                <a:ea typeface="Verdana" panose="020B0604030504040204" pitchFamily="34" charset="0"/>
              </a:rPr>
            </a:br>
            <a:br>
              <a:rPr lang="en-US" sz="4700" b="0">
                <a:latin typeface="Verdana" panose="020B0604030504040204" pitchFamily="34" charset="0"/>
                <a:ea typeface="Verdana" panose="020B0604030504040204" pitchFamily="34" charset="0"/>
              </a:rPr>
            </a:br>
            <a:endParaRPr lang="en-US" sz="4700"/>
          </a:p>
        </p:txBody>
      </p:sp>
    </p:spTree>
    <p:extLst>
      <p:ext uri="{BB962C8B-B14F-4D97-AF65-F5344CB8AC3E}">
        <p14:creationId xmlns:p14="http://schemas.microsoft.com/office/powerpoint/2010/main" val="367718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ED85-419C-49B7-B530-9B09A60A8386}"/>
              </a:ext>
            </a:extLst>
          </p:cNvPr>
          <p:cNvSpPr>
            <a:spLocks noGrp="1"/>
          </p:cNvSpPr>
          <p:nvPr>
            <p:ph type="title"/>
          </p:nvPr>
        </p:nvSpPr>
        <p:spPr>
          <a:xfrm>
            <a:off x="0" y="519622"/>
            <a:ext cx="11229975" cy="1108807"/>
          </a:xfrm>
        </p:spPr>
        <p:txBody>
          <a:bodyPr/>
          <a:lstStyle/>
          <a:p>
            <a:r>
              <a:rPr lang="en-US">
                <a:solidFill>
                  <a:schemeClr val="bg1"/>
                </a:solidFill>
              </a:rPr>
              <a:t>Academic Public Health Partnership </a:t>
            </a:r>
          </a:p>
        </p:txBody>
      </p:sp>
      <p:sp>
        <p:nvSpPr>
          <p:cNvPr id="3" name="TextBox 2">
            <a:extLst>
              <a:ext uri="{FF2B5EF4-FFF2-40B4-BE49-F238E27FC236}">
                <a16:creationId xmlns:a16="http://schemas.microsoft.com/office/drawing/2014/main" id="{70622049-96A1-224A-060E-656B7C2B5FFF}"/>
              </a:ext>
            </a:extLst>
          </p:cNvPr>
          <p:cNvSpPr txBox="1"/>
          <p:nvPr/>
        </p:nvSpPr>
        <p:spPr>
          <a:xfrm>
            <a:off x="69103" y="2190788"/>
            <a:ext cx="4463312" cy="3662541"/>
          </a:xfrm>
          <a:prstGeom prst="rect">
            <a:avLst/>
          </a:prstGeom>
          <a:noFill/>
        </p:spPr>
        <p:txBody>
          <a:bodyPr wrap="square">
            <a:spAutoFit/>
          </a:bodyPr>
          <a:lstStyle/>
          <a:p>
            <a:pPr marL="0" indent="0">
              <a:buNone/>
            </a:pPr>
            <a:r>
              <a:rPr lang="en-US" sz="2500" b="1">
                <a:ea typeface="Verdana" panose="020B0604030504040204" pitchFamily="34" charset="0"/>
                <a:cs typeface="Times New Roman" panose="02020603050405020304" pitchFamily="18" charset="0"/>
              </a:rPr>
              <a:t>Academic Public Health Partnership:</a:t>
            </a:r>
          </a:p>
          <a:p>
            <a:pPr marL="0" indent="0">
              <a:buNone/>
            </a:pPr>
            <a:r>
              <a:rPr lang="en-US" sz="2500">
                <a:ea typeface="Verdana" panose="020B0604030504040204" pitchFamily="34" charset="0"/>
                <a:cs typeface="Times New Roman" panose="02020603050405020304" pitchFamily="18" charset="0"/>
              </a:rPr>
              <a:t>-</a:t>
            </a:r>
            <a:r>
              <a:rPr lang="en-US" sz="2200">
                <a:ea typeface="Verdana" panose="020B0604030504040204" pitchFamily="34" charset="0"/>
                <a:cs typeface="Times New Roman" panose="02020603050405020304" pitchFamily="18" charset="0"/>
              </a:rPr>
              <a:t>Formal relationship between a public health department and an academic institution</a:t>
            </a:r>
          </a:p>
          <a:p>
            <a:pPr marL="0" indent="0">
              <a:buNone/>
            </a:pPr>
            <a:endParaRPr lang="en-US" sz="2200" b="1">
              <a:ea typeface="Verdana" panose="020B0604030504040204" pitchFamily="34" charset="0"/>
              <a:cs typeface="Times New Roman" panose="02020603050405020304" pitchFamily="18" charset="0"/>
            </a:endParaRPr>
          </a:p>
          <a:p>
            <a:pPr marL="0" indent="0">
              <a:buNone/>
            </a:pPr>
            <a:r>
              <a:rPr lang="en-US" sz="2500" b="1">
                <a:ea typeface="Verdana" panose="020B0604030504040204" pitchFamily="34" charset="0"/>
              </a:rPr>
              <a:t>Why Formalize?</a:t>
            </a:r>
          </a:p>
          <a:p>
            <a:pPr marL="342900" indent="-342900">
              <a:buFont typeface="Arial" panose="020B0604020202020204" pitchFamily="34" charset="0"/>
              <a:buChar char="•"/>
            </a:pPr>
            <a:r>
              <a:rPr lang="en-US" sz="2200">
                <a:ea typeface="Verdana" panose="020B0604030504040204" pitchFamily="34" charset="0"/>
              </a:rPr>
              <a:t>Accountability </a:t>
            </a:r>
          </a:p>
          <a:p>
            <a:pPr marL="342900" indent="-342900">
              <a:buFont typeface="Arial" panose="020B0604020202020204" pitchFamily="34" charset="0"/>
              <a:buChar char="•"/>
            </a:pPr>
            <a:r>
              <a:rPr lang="en-US" sz="2200">
                <a:ea typeface="Verdana" panose="020B0604030504040204" pitchFamily="34" charset="0"/>
              </a:rPr>
              <a:t>Show collective value and impact</a:t>
            </a:r>
          </a:p>
          <a:p>
            <a:pPr marL="342900" indent="-342900">
              <a:buFont typeface="Arial" panose="020B0604020202020204" pitchFamily="34" charset="0"/>
              <a:buChar char="•"/>
            </a:pPr>
            <a:r>
              <a:rPr lang="en-US" sz="2200">
                <a:ea typeface="Verdana" panose="020B0604030504040204" pitchFamily="34" charset="0"/>
              </a:rPr>
              <a:t>Potential funding </a:t>
            </a:r>
          </a:p>
        </p:txBody>
      </p:sp>
      <p:sp>
        <p:nvSpPr>
          <p:cNvPr id="7" name="TextBox 6">
            <a:extLst>
              <a:ext uri="{FF2B5EF4-FFF2-40B4-BE49-F238E27FC236}">
                <a16:creationId xmlns:a16="http://schemas.microsoft.com/office/drawing/2014/main" id="{47D73BDE-DBEB-97BB-3BF4-360FFA1C6728}"/>
              </a:ext>
            </a:extLst>
          </p:cNvPr>
          <p:cNvSpPr txBox="1"/>
          <p:nvPr/>
        </p:nvSpPr>
        <p:spPr>
          <a:xfrm>
            <a:off x="4894444" y="2072292"/>
            <a:ext cx="7659585" cy="4463210"/>
          </a:xfrm>
          <a:prstGeom prst="rect">
            <a:avLst/>
          </a:prstGeom>
          <a:noFill/>
        </p:spPr>
        <p:txBody>
          <a:bodyPr wrap="square">
            <a:spAutoFit/>
          </a:bodyPr>
          <a:lstStyle/>
          <a:p>
            <a:pPr marL="0" marR="0">
              <a:lnSpc>
                <a:spcPct val="107000"/>
              </a:lnSpc>
              <a:spcBef>
                <a:spcPts val="0"/>
              </a:spcBef>
              <a:spcAft>
                <a:spcPts val="800"/>
              </a:spcAft>
            </a:pPr>
            <a:r>
              <a:rPr lang="en-US" sz="2500" b="1">
                <a:effectLst/>
                <a:ea typeface="Verdana" panose="020B0604030504040204" pitchFamily="34" charset="0"/>
                <a:cs typeface="Times New Roman" panose="02020603050405020304" pitchFamily="18" charset="0"/>
              </a:rPr>
              <a:t>Benefits: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200">
                <a:effectLst/>
                <a:ea typeface="Verdana" panose="020B0604030504040204" pitchFamily="34" charset="0"/>
                <a:cs typeface="Times New Roman" panose="02020603050405020304" pitchFamily="18" charset="0"/>
              </a:rPr>
              <a:t>Improve the relevance of education to public health practice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200">
                <a:effectLst/>
                <a:ea typeface="Verdana" panose="020B0604030504040204" pitchFamily="34" charset="0"/>
                <a:cs typeface="Times New Roman" panose="02020603050405020304" pitchFamily="18" charset="0"/>
              </a:rPr>
              <a:t>Create innovative public health practices and research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200">
                <a:effectLst/>
                <a:ea typeface="Verdana" panose="020B0604030504040204" pitchFamily="34" charset="0"/>
                <a:cs typeface="Times New Roman" panose="02020603050405020304" pitchFamily="18" charset="0"/>
              </a:rPr>
              <a:t>Facilitate connections, communication, and trust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200">
                <a:effectLst/>
                <a:ea typeface="Verdana" panose="020B0604030504040204" pitchFamily="34" charset="0"/>
                <a:cs typeface="Times New Roman" panose="02020603050405020304" pitchFamily="18" charset="0"/>
              </a:rPr>
              <a:t>Share and replicate evidence-based projects, initiatives, and interventions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200">
                <a:ea typeface="Verdana" panose="020B0604030504040204" pitchFamily="34" charset="0"/>
                <a:cs typeface="Times New Roman" panose="02020603050405020304" pitchFamily="18" charset="0"/>
              </a:rPr>
              <a:t>P</a:t>
            </a:r>
            <a:r>
              <a:rPr lang="en-US" sz="2200">
                <a:effectLst/>
                <a:ea typeface="Verdana" panose="020B0604030504040204" pitchFamily="34" charset="0"/>
                <a:cs typeface="Times New Roman" panose="02020603050405020304" pitchFamily="18" charset="0"/>
              </a:rPr>
              <a:t>ooling resources, expertise, and funding</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200">
                <a:effectLst/>
                <a:ea typeface="Verdana" panose="020B0604030504040204" pitchFamily="34" charset="0"/>
                <a:cs typeface="Times New Roman" panose="02020603050405020304" pitchFamily="18" charset="0"/>
              </a:rPr>
              <a:t>Provide opportunities to meet strategic goals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200">
                <a:effectLst/>
                <a:ea typeface="Verdana" panose="020B0604030504040204" pitchFamily="34" charset="0"/>
                <a:cs typeface="Times New Roman" panose="02020603050405020304" pitchFamily="18" charset="0"/>
              </a:rPr>
              <a:t>Build up the future public health workforce and retain and train the current workforce</a:t>
            </a:r>
            <a:r>
              <a:rPr lang="en-US" sz="2200">
                <a:effectLst/>
                <a:latin typeface="Verdana" panose="020B0604030504040204" pitchFamily="34" charset="0"/>
                <a:ea typeface="Verdan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5758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ED85-419C-49B7-B530-9B09A60A8386}"/>
              </a:ext>
            </a:extLst>
          </p:cNvPr>
          <p:cNvSpPr>
            <a:spLocks noGrp="1"/>
          </p:cNvSpPr>
          <p:nvPr>
            <p:ph type="title"/>
          </p:nvPr>
        </p:nvSpPr>
        <p:spPr>
          <a:xfrm>
            <a:off x="92899" y="166560"/>
            <a:ext cx="11723547" cy="1955193"/>
          </a:xfrm>
          <a:ln>
            <a:noFill/>
          </a:ln>
        </p:spPr>
        <p:txBody>
          <a:bodyPr>
            <a:noAutofit/>
          </a:bodyPr>
          <a:lstStyle/>
          <a:p>
            <a:r>
              <a:rPr lang="en-US" sz="4000" b="0" u="sng"/>
              <a:t>Academic Public Health Consortium</a:t>
            </a:r>
            <a:br>
              <a:rPr lang="en-US" sz="5000" b="0" u="sng"/>
            </a:br>
            <a:br>
              <a:rPr lang="en-US" sz="5000" u="sng">
                <a:ea typeface="Verdana" panose="020B0604030504040204" pitchFamily="34" charset="0"/>
              </a:rPr>
            </a:br>
            <a:endParaRPr lang="en-US" sz="5000" u="sng"/>
          </a:p>
        </p:txBody>
      </p:sp>
      <p:graphicFrame>
        <p:nvGraphicFramePr>
          <p:cNvPr id="8" name="Content Placeholder 8">
            <a:extLst>
              <a:ext uri="{FF2B5EF4-FFF2-40B4-BE49-F238E27FC236}">
                <a16:creationId xmlns:a16="http://schemas.microsoft.com/office/drawing/2014/main" id="{458E9338-903F-3EA2-935A-5ACE7350C92E}"/>
              </a:ext>
            </a:extLst>
          </p:cNvPr>
          <p:cNvGraphicFramePr>
            <a:graphicFrameLocks/>
          </p:cNvGraphicFramePr>
          <p:nvPr/>
        </p:nvGraphicFramePr>
        <p:xfrm>
          <a:off x="6782485" y="889498"/>
          <a:ext cx="5943600" cy="1554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a:extLst>
              <a:ext uri="{FF2B5EF4-FFF2-40B4-BE49-F238E27FC236}">
                <a16:creationId xmlns:a16="http://schemas.microsoft.com/office/drawing/2014/main" id="{30C6F84B-A486-2AB0-04C8-38359E0C322C}"/>
              </a:ext>
            </a:extLst>
          </p:cNvPr>
          <p:cNvGraphicFramePr>
            <a:graphicFrameLocks/>
          </p:cNvGraphicFramePr>
          <p:nvPr/>
        </p:nvGraphicFramePr>
        <p:xfrm>
          <a:off x="6655163" y="2881362"/>
          <a:ext cx="5943600" cy="1554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8">
            <a:extLst>
              <a:ext uri="{FF2B5EF4-FFF2-40B4-BE49-F238E27FC236}">
                <a16:creationId xmlns:a16="http://schemas.microsoft.com/office/drawing/2014/main" id="{BF0F4ED9-661E-BBC2-4EBD-6AD595E11F24}"/>
              </a:ext>
            </a:extLst>
          </p:cNvPr>
          <p:cNvGraphicFramePr>
            <a:graphicFrameLocks/>
          </p:cNvGraphicFramePr>
          <p:nvPr/>
        </p:nvGraphicFramePr>
        <p:xfrm>
          <a:off x="6655163" y="4736248"/>
          <a:ext cx="5943600" cy="15544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a:extLst>
              <a:ext uri="{FF2B5EF4-FFF2-40B4-BE49-F238E27FC236}">
                <a16:creationId xmlns:a16="http://schemas.microsoft.com/office/drawing/2014/main" id="{75DEB558-3F1D-9E73-FEB9-E774433FFC7A}"/>
              </a:ext>
            </a:extLst>
          </p:cNvPr>
          <p:cNvSpPr txBox="1"/>
          <p:nvPr/>
        </p:nvSpPr>
        <p:spPr>
          <a:xfrm>
            <a:off x="0" y="785665"/>
            <a:ext cx="7304188" cy="923330"/>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US">
                <a:solidFill>
                  <a:schemeClr val="bg1"/>
                </a:solidFill>
              </a:rPr>
              <a:t>A collaborative whose purpose is to strengthen, support, and enhance activities between public health practice and academic institutions to improve health in Texas.</a:t>
            </a:r>
          </a:p>
        </p:txBody>
      </p:sp>
      <p:sp>
        <p:nvSpPr>
          <p:cNvPr id="5" name="TextBox 4">
            <a:extLst>
              <a:ext uri="{FF2B5EF4-FFF2-40B4-BE49-F238E27FC236}">
                <a16:creationId xmlns:a16="http://schemas.microsoft.com/office/drawing/2014/main" id="{4D8634BA-B338-077B-F956-90FB516BB057}"/>
              </a:ext>
            </a:extLst>
          </p:cNvPr>
          <p:cNvSpPr txBox="1"/>
          <p:nvPr/>
        </p:nvSpPr>
        <p:spPr>
          <a:xfrm>
            <a:off x="-608059" y="2834867"/>
            <a:ext cx="7064056" cy="400110"/>
          </a:xfrm>
          <a:prstGeom prst="rect">
            <a:avLst/>
          </a:prstGeom>
          <a:noFill/>
        </p:spPr>
        <p:txBody>
          <a:bodyPr wrap="square" rtlCol="0">
            <a:spAutoFit/>
          </a:bodyPr>
          <a:lstStyle/>
          <a:p>
            <a:pPr algn="r"/>
            <a:r>
              <a:rPr lang="en-US" sz="2000">
                <a:solidFill>
                  <a:schemeClr val="accent1">
                    <a:lumMod val="20000"/>
                    <a:lumOff val="80000"/>
                  </a:schemeClr>
                </a:solidFill>
              </a:rPr>
              <a:t>1. </a:t>
            </a:r>
            <a:r>
              <a:rPr lang="en-US" sz="2000" u="sng">
                <a:solidFill>
                  <a:schemeClr val="accent1">
                    <a:lumMod val="20000"/>
                    <a:lumOff val="80000"/>
                  </a:schemeClr>
                </a:solidFill>
              </a:rPr>
              <a:t>Prepare, educate, and train the public health workforce.</a:t>
            </a:r>
          </a:p>
        </p:txBody>
      </p:sp>
      <p:sp>
        <p:nvSpPr>
          <p:cNvPr id="6" name="TextBox 5">
            <a:extLst>
              <a:ext uri="{FF2B5EF4-FFF2-40B4-BE49-F238E27FC236}">
                <a16:creationId xmlns:a16="http://schemas.microsoft.com/office/drawing/2014/main" id="{89D1FBE1-5EC4-F09C-33C6-93E534DB410E}"/>
              </a:ext>
            </a:extLst>
          </p:cNvPr>
          <p:cNvSpPr txBox="1"/>
          <p:nvPr/>
        </p:nvSpPr>
        <p:spPr>
          <a:xfrm>
            <a:off x="2094431" y="3609831"/>
            <a:ext cx="3636445" cy="400110"/>
          </a:xfrm>
          <a:prstGeom prst="rect">
            <a:avLst/>
          </a:prstGeom>
          <a:noFill/>
        </p:spPr>
        <p:txBody>
          <a:bodyPr wrap="none" rtlCol="0">
            <a:spAutoFit/>
          </a:bodyPr>
          <a:lstStyle/>
          <a:p>
            <a:r>
              <a:rPr lang="en-US" sz="2000">
                <a:solidFill>
                  <a:schemeClr val="accent6">
                    <a:lumMod val="60000"/>
                    <a:lumOff val="40000"/>
                  </a:schemeClr>
                </a:solidFill>
              </a:rPr>
              <a:t>2. </a:t>
            </a:r>
            <a:r>
              <a:rPr lang="en-US" sz="2000" u="sng">
                <a:solidFill>
                  <a:schemeClr val="accent6">
                    <a:lumMod val="60000"/>
                    <a:lumOff val="40000"/>
                  </a:schemeClr>
                </a:solidFill>
              </a:rPr>
              <a:t>Support public health careers.</a:t>
            </a:r>
          </a:p>
        </p:txBody>
      </p:sp>
      <p:sp>
        <p:nvSpPr>
          <p:cNvPr id="7" name="TextBox 6">
            <a:extLst>
              <a:ext uri="{FF2B5EF4-FFF2-40B4-BE49-F238E27FC236}">
                <a16:creationId xmlns:a16="http://schemas.microsoft.com/office/drawing/2014/main" id="{A13DA82D-E210-817D-FC03-D5658947E71E}"/>
              </a:ext>
            </a:extLst>
          </p:cNvPr>
          <p:cNvSpPr txBox="1"/>
          <p:nvPr/>
        </p:nvSpPr>
        <p:spPr>
          <a:xfrm>
            <a:off x="92898" y="4384795"/>
            <a:ext cx="5943600" cy="707886"/>
          </a:xfrm>
          <a:prstGeom prst="rect">
            <a:avLst/>
          </a:prstGeom>
          <a:noFill/>
        </p:spPr>
        <p:txBody>
          <a:bodyPr wrap="square" rtlCol="0">
            <a:spAutoFit/>
          </a:bodyPr>
          <a:lstStyle/>
          <a:p>
            <a:r>
              <a:rPr lang="en-US" sz="2000">
                <a:solidFill>
                  <a:srgbClr val="FF9966"/>
                </a:solidFill>
              </a:rPr>
              <a:t>3. </a:t>
            </a:r>
            <a:r>
              <a:rPr lang="en-US" sz="2000" u="sng">
                <a:solidFill>
                  <a:srgbClr val="FF9966"/>
                </a:solidFill>
              </a:rPr>
              <a:t>Speed the translation of research to practice, share best practices, and pilot projects in communities.</a:t>
            </a:r>
          </a:p>
        </p:txBody>
      </p:sp>
      <p:sp>
        <p:nvSpPr>
          <p:cNvPr id="12" name="TextBox 11">
            <a:extLst>
              <a:ext uri="{FF2B5EF4-FFF2-40B4-BE49-F238E27FC236}">
                <a16:creationId xmlns:a16="http://schemas.microsoft.com/office/drawing/2014/main" id="{CF4E9D6E-A176-8447-F53B-3D47502C9143}"/>
              </a:ext>
            </a:extLst>
          </p:cNvPr>
          <p:cNvSpPr txBox="1"/>
          <p:nvPr/>
        </p:nvSpPr>
        <p:spPr>
          <a:xfrm>
            <a:off x="159236" y="2162494"/>
            <a:ext cx="6410960" cy="492443"/>
          </a:xfrm>
          <a:prstGeom prst="rect">
            <a:avLst/>
          </a:prstGeom>
          <a:noFill/>
        </p:spPr>
        <p:txBody>
          <a:bodyPr wrap="square">
            <a:spAutoFit/>
          </a:bodyPr>
          <a:lstStyle/>
          <a:p>
            <a:r>
              <a:rPr lang="en-US" sz="2600" b="1" u="sng">
                <a:solidFill>
                  <a:schemeClr val="bg1"/>
                </a:solidFill>
              </a:rPr>
              <a:t>Statewide Goals:</a:t>
            </a:r>
          </a:p>
        </p:txBody>
      </p:sp>
      <p:cxnSp>
        <p:nvCxnSpPr>
          <p:cNvPr id="10" name="Straight Arrow Connector 9">
            <a:extLst>
              <a:ext uri="{FF2B5EF4-FFF2-40B4-BE49-F238E27FC236}">
                <a16:creationId xmlns:a16="http://schemas.microsoft.com/office/drawing/2014/main" id="{00813B6F-0423-8F66-9606-85B533040876}"/>
              </a:ext>
            </a:extLst>
          </p:cNvPr>
          <p:cNvCxnSpPr>
            <a:cxnSpLocks/>
          </p:cNvCxnSpPr>
          <p:nvPr/>
        </p:nvCxnSpPr>
        <p:spPr>
          <a:xfrm flipV="1">
            <a:off x="6455997" y="1499495"/>
            <a:ext cx="1254988" cy="140101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B99B3DCF-D6F3-B9FE-1044-471A7C3B19C4}"/>
              </a:ext>
            </a:extLst>
          </p:cNvPr>
          <p:cNvCxnSpPr>
            <a:cxnSpLocks/>
          </p:cNvCxnSpPr>
          <p:nvPr/>
        </p:nvCxnSpPr>
        <p:spPr>
          <a:xfrm>
            <a:off x="5452362" y="4933984"/>
            <a:ext cx="2161898" cy="235435"/>
          </a:xfrm>
          <a:prstGeom prst="straightConnector1">
            <a:avLst/>
          </a:prstGeom>
          <a:ln w="38100">
            <a:solidFill>
              <a:srgbClr val="FF9966"/>
            </a:solidFill>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a:extLst>
              <a:ext uri="{FF2B5EF4-FFF2-40B4-BE49-F238E27FC236}">
                <a16:creationId xmlns:a16="http://schemas.microsoft.com/office/drawing/2014/main" id="{51E8A02C-1A64-B7EF-9B14-E6C75AE946E5}"/>
              </a:ext>
            </a:extLst>
          </p:cNvPr>
          <p:cNvCxnSpPr>
            <a:cxnSpLocks/>
            <a:stCxn id="6" idx="3"/>
          </p:cNvCxnSpPr>
          <p:nvPr/>
        </p:nvCxnSpPr>
        <p:spPr>
          <a:xfrm flipV="1">
            <a:off x="5730876" y="3425716"/>
            <a:ext cx="1883384" cy="384170"/>
          </a:xfrm>
          <a:prstGeom prst="straightConnector1">
            <a:avLst/>
          </a:prstGeom>
          <a:ln w="38100">
            <a:solidFill>
              <a:srgbClr val="92D05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48641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ED85-419C-49B7-B530-9B09A60A8386}"/>
              </a:ext>
            </a:extLst>
          </p:cNvPr>
          <p:cNvSpPr>
            <a:spLocks noGrp="1"/>
          </p:cNvSpPr>
          <p:nvPr>
            <p:ph type="title"/>
          </p:nvPr>
        </p:nvSpPr>
        <p:spPr>
          <a:xfrm>
            <a:off x="0" y="519622"/>
            <a:ext cx="11229975" cy="1108807"/>
          </a:xfrm>
        </p:spPr>
        <p:txBody>
          <a:bodyPr/>
          <a:lstStyle/>
          <a:p>
            <a:r>
              <a:rPr lang="en-US">
                <a:solidFill>
                  <a:schemeClr val="bg1"/>
                </a:solidFill>
              </a:rPr>
              <a:t>Funding Opportunity </a:t>
            </a:r>
          </a:p>
        </p:txBody>
      </p:sp>
      <p:pic>
        <p:nvPicPr>
          <p:cNvPr id="4" name="Picture 3">
            <a:extLst>
              <a:ext uri="{FF2B5EF4-FFF2-40B4-BE49-F238E27FC236}">
                <a16:creationId xmlns:a16="http://schemas.microsoft.com/office/drawing/2014/main" id="{48D84E11-7CF1-72B7-404B-3E6966634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4" y="3668947"/>
            <a:ext cx="4621210" cy="1321467"/>
          </a:xfrm>
          <a:prstGeom prst="rect">
            <a:avLst/>
          </a:prstGeom>
        </p:spPr>
      </p:pic>
      <p:pic>
        <p:nvPicPr>
          <p:cNvPr id="1028" name="Picture 4" descr="Our Logo">
            <a:extLst>
              <a:ext uri="{FF2B5EF4-FFF2-40B4-BE49-F238E27FC236}">
                <a16:creationId xmlns:a16="http://schemas.microsoft.com/office/drawing/2014/main" id="{CCF89475-06A8-EB0E-763C-6C8DD04A2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615" y="2206294"/>
            <a:ext cx="3903656" cy="15614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THealth Houston School of Public Health Brownsville">
            <a:extLst>
              <a:ext uri="{FF2B5EF4-FFF2-40B4-BE49-F238E27FC236}">
                <a16:creationId xmlns:a16="http://schemas.microsoft.com/office/drawing/2014/main" id="{D6A44C7E-3C15-CB6C-09EC-B366FAD040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748" y="4351227"/>
            <a:ext cx="1987151" cy="19871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versity of North Texas Health Science Center College of Public Health  Employees, Location, Alumni | LinkedIn">
            <a:extLst>
              <a:ext uri="{FF2B5EF4-FFF2-40B4-BE49-F238E27FC236}">
                <a16:creationId xmlns:a16="http://schemas.microsoft.com/office/drawing/2014/main" id="{98E69FDA-182D-0A44-13D7-8DCF40FBCE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4777" y="4351227"/>
            <a:ext cx="1987151" cy="19871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exas at Tyler-School of Health Professions">
            <a:extLst>
              <a:ext uri="{FF2B5EF4-FFF2-40B4-BE49-F238E27FC236}">
                <a16:creationId xmlns:a16="http://schemas.microsoft.com/office/drawing/2014/main" id="{32635878-D009-2B3B-CA77-E93E1516F6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0" y="5148711"/>
            <a:ext cx="3903656" cy="14387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exas Tech University Health Sciences Center | CEO Cancer Gold Standard">
            <a:extLst>
              <a:ext uri="{FF2B5EF4-FFF2-40B4-BE49-F238E27FC236}">
                <a16:creationId xmlns:a16="http://schemas.microsoft.com/office/drawing/2014/main" id="{00A78A6B-A4D4-1862-5F29-DFE6275F5B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14" y="2171216"/>
            <a:ext cx="4566385" cy="136941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T Southwestern Peter O'Donnell Jr ...">
            <a:extLst>
              <a:ext uri="{FF2B5EF4-FFF2-40B4-BE49-F238E27FC236}">
                <a16:creationId xmlns:a16="http://schemas.microsoft.com/office/drawing/2014/main" id="{3A723905-9141-073E-576E-C20FBA9C08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4992" y="4351226"/>
            <a:ext cx="1987151" cy="198715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University of Texas School of Public ...">
            <a:extLst>
              <a:ext uri="{FF2B5EF4-FFF2-40B4-BE49-F238E27FC236}">
                <a16:creationId xmlns:a16="http://schemas.microsoft.com/office/drawing/2014/main" id="{F5DBA874-B7B0-BBA9-CF8A-F62E41E256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77937" y="2085663"/>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8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ED85-419C-49B7-B530-9B09A60A8386}"/>
              </a:ext>
            </a:extLst>
          </p:cNvPr>
          <p:cNvSpPr>
            <a:spLocks noGrp="1"/>
          </p:cNvSpPr>
          <p:nvPr>
            <p:ph type="title"/>
          </p:nvPr>
        </p:nvSpPr>
        <p:spPr>
          <a:xfrm>
            <a:off x="838200" y="241300"/>
            <a:ext cx="10515600" cy="1325563"/>
          </a:xfrm>
        </p:spPr>
        <p:txBody>
          <a:bodyPr vert="horz" lIns="91440" tIns="45720" rIns="91440" bIns="45720" rtlCol="0" anchor="ctr">
            <a:normAutofit/>
          </a:bodyPr>
          <a:lstStyle/>
          <a:p>
            <a:r>
              <a:rPr lang="en-US" b="1" kern="1200">
                <a:latin typeface="+mn-lt"/>
                <a:ea typeface="+mj-ea"/>
                <a:cs typeface="+mj-cs"/>
              </a:rPr>
              <a:t>Texas Public Health Fellowship </a:t>
            </a:r>
          </a:p>
        </p:txBody>
      </p:sp>
      <p:sp>
        <p:nvSpPr>
          <p:cNvPr id="4" name="Content Placeholder 3">
            <a:extLst>
              <a:ext uri="{FF2B5EF4-FFF2-40B4-BE49-F238E27FC236}">
                <a16:creationId xmlns:a16="http://schemas.microsoft.com/office/drawing/2014/main" id="{365CB6F4-8D14-6439-51DC-53056638B3BF}"/>
              </a:ext>
            </a:extLst>
          </p:cNvPr>
          <p:cNvSpPr txBox="1">
            <a:spLocks/>
          </p:cNvSpPr>
          <p:nvPr/>
        </p:nvSpPr>
        <p:spPr>
          <a:xfrm>
            <a:off x="223603" y="1956608"/>
            <a:ext cx="6491990" cy="432882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3F576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buFont typeface="Arial" panose="020B0604020202020204" pitchFamily="34" charset="0"/>
              <a:buChar char="•"/>
            </a:pPr>
            <a:r>
              <a:rPr lang="en-US" sz="2200" b="0">
                <a:solidFill>
                  <a:schemeClr val="tx1"/>
                </a:solidFill>
              </a:rPr>
              <a:t>One-year, paid training program + professional development </a:t>
            </a:r>
          </a:p>
          <a:p>
            <a:endParaRPr lang="en-US" sz="2200" b="0">
              <a:solidFill>
                <a:schemeClr val="tx1"/>
              </a:solidFill>
            </a:endParaRPr>
          </a:p>
          <a:p>
            <a:pPr marL="228600" indent="-228600">
              <a:buFont typeface="Arial" panose="020B0604020202020204" pitchFamily="34" charset="0"/>
              <a:buChar char="•"/>
            </a:pPr>
            <a:r>
              <a:rPr lang="en-US" sz="2200" b="0">
                <a:solidFill>
                  <a:schemeClr val="tx1"/>
                </a:solidFill>
              </a:rPr>
              <a:t>Building a public health workforce pipeline</a:t>
            </a:r>
          </a:p>
          <a:p>
            <a:endParaRPr lang="en-US" sz="2200" b="0"/>
          </a:p>
          <a:p>
            <a:pPr marL="228600" indent="-228600">
              <a:buFont typeface="Arial" panose="020B0604020202020204" pitchFamily="34" charset="0"/>
              <a:buChar char="•"/>
            </a:pPr>
            <a:r>
              <a:rPr lang="en-US" sz="2200" b="0">
                <a:solidFill>
                  <a:schemeClr val="tx1"/>
                </a:solidFill>
              </a:rPr>
              <a:t>Currently in our 3</a:t>
            </a:r>
            <a:r>
              <a:rPr lang="en-US" sz="2200" b="0" baseline="30000">
                <a:solidFill>
                  <a:schemeClr val="tx1"/>
                </a:solidFill>
              </a:rPr>
              <a:t>rd</a:t>
            </a:r>
            <a:r>
              <a:rPr lang="en-US" sz="2200" b="0">
                <a:solidFill>
                  <a:schemeClr val="tx1"/>
                </a:solidFill>
              </a:rPr>
              <a:t> cohort</a:t>
            </a:r>
          </a:p>
          <a:p>
            <a:endParaRPr lang="en-US" sz="2200" b="0">
              <a:solidFill>
                <a:schemeClr val="tx1"/>
              </a:solidFill>
            </a:endParaRPr>
          </a:p>
          <a:p>
            <a:pPr marL="228600" indent="-228600">
              <a:buFont typeface="Arial" panose="020B0604020202020204" pitchFamily="34" charset="0"/>
              <a:buChar char="•"/>
            </a:pPr>
            <a:r>
              <a:rPr lang="en-US" sz="2200" b="0">
                <a:solidFill>
                  <a:schemeClr val="tx1"/>
                </a:solidFill>
              </a:rPr>
              <a:t>Selected 10 Local Health Department host sites for the 4</a:t>
            </a:r>
            <a:r>
              <a:rPr lang="en-US" sz="2200" b="0" baseline="30000">
                <a:solidFill>
                  <a:schemeClr val="tx1"/>
                </a:solidFill>
              </a:rPr>
              <a:t>th</a:t>
            </a:r>
            <a:r>
              <a:rPr lang="en-US" sz="2200" b="0">
                <a:solidFill>
                  <a:schemeClr val="tx1"/>
                </a:solidFill>
              </a:rPr>
              <a:t> year (June 1, 2025-May 31, 2026)</a:t>
            </a:r>
          </a:p>
          <a:p>
            <a:endParaRPr lang="en-US" sz="2200" b="0">
              <a:solidFill>
                <a:schemeClr val="tx1"/>
              </a:solidFill>
            </a:endParaRPr>
          </a:p>
          <a:p>
            <a:pPr marL="228600" indent="-228600">
              <a:buFont typeface="Arial" panose="020B0604020202020204" pitchFamily="34" charset="0"/>
              <a:buChar char="•"/>
            </a:pPr>
            <a:r>
              <a:rPr lang="en-US" sz="2200" b="0">
                <a:solidFill>
                  <a:schemeClr val="tx1"/>
                </a:solidFill>
              </a:rPr>
              <a:t>Fellowship Applications open December 9</a:t>
            </a:r>
            <a:r>
              <a:rPr lang="en-US" sz="2200" b="0" baseline="30000">
                <a:solidFill>
                  <a:schemeClr val="tx1"/>
                </a:solidFill>
              </a:rPr>
              <a:t>th</a:t>
            </a:r>
            <a:r>
              <a:rPr lang="en-US" sz="2200" b="0">
                <a:solidFill>
                  <a:schemeClr val="tx1"/>
                </a:solidFill>
              </a:rPr>
              <a:t> </a:t>
            </a:r>
          </a:p>
          <a:p>
            <a:pPr marL="228600" indent="-228600">
              <a:buFont typeface="Arial" panose="020B0604020202020204" pitchFamily="34" charset="0"/>
              <a:buChar char="•"/>
            </a:pPr>
            <a:endParaRPr lang="en-US" sz="2200" b="0">
              <a:solidFill>
                <a:schemeClr val="tx1"/>
              </a:solidFill>
            </a:endParaRPr>
          </a:p>
          <a:p>
            <a:pPr marL="228600" indent="-228600">
              <a:buFont typeface="Arial" panose="020B0604020202020204" pitchFamily="34" charset="0"/>
              <a:buChar char="•"/>
            </a:pPr>
            <a:endParaRPr lang="en-US" sz="2200" b="0">
              <a:solidFill>
                <a:schemeClr val="tx1"/>
              </a:solidFill>
            </a:endParaRPr>
          </a:p>
          <a:p>
            <a:pPr marL="228600" indent="-228600">
              <a:buFont typeface="Arial" panose="020B0604020202020204" pitchFamily="34" charset="0"/>
              <a:buChar char="•"/>
            </a:pPr>
            <a:endParaRPr lang="en-US" sz="2200" b="0">
              <a:solidFill>
                <a:schemeClr val="tx1"/>
              </a:solidFill>
            </a:endParaRPr>
          </a:p>
          <a:p>
            <a:pPr marL="228600" indent="-228600">
              <a:buFont typeface="Arial" panose="020B0604020202020204" pitchFamily="34" charset="0"/>
              <a:buChar char="•"/>
            </a:pPr>
            <a:endParaRPr lang="en-US" sz="2000">
              <a:solidFill>
                <a:schemeClr val="tx1"/>
              </a:solidFill>
            </a:endParaRPr>
          </a:p>
        </p:txBody>
      </p:sp>
      <p:pic>
        <p:nvPicPr>
          <p:cNvPr id="5" name="Picture 4" descr="A group of people posing for a photo in front of a building&#10;&#10;Description automatically generated">
            <a:extLst>
              <a:ext uri="{FF2B5EF4-FFF2-40B4-BE49-F238E27FC236}">
                <a16:creationId xmlns:a16="http://schemas.microsoft.com/office/drawing/2014/main" id="{A65DEE1E-61C9-8AF5-73CA-3CF95C517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315" y="2166470"/>
            <a:ext cx="4213485" cy="3160113"/>
          </a:xfrm>
          <a:prstGeom prst="rect">
            <a:avLst/>
          </a:prstGeom>
          <a:noFill/>
        </p:spPr>
      </p:pic>
      <p:sp>
        <p:nvSpPr>
          <p:cNvPr id="7" name="TextBox 6">
            <a:extLst>
              <a:ext uri="{FF2B5EF4-FFF2-40B4-BE49-F238E27FC236}">
                <a16:creationId xmlns:a16="http://schemas.microsoft.com/office/drawing/2014/main" id="{FA6E7137-9E98-57EA-C3BC-3AE4D15240B6}"/>
              </a:ext>
            </a:extLst>
          </p:cNvPr>
          <p:cNvSpPr txBox="1"/>
          <p:nvPr/>
        </p:nvSpPr>
        <p:spPr>
          <a:xfrm>
            <a:off x="3038007" y="6247368"/>
            <a:ext cx="6115986" cy="369332"/>
          </a:xfrm>
          <a:prstGeom prst="rect">
            <a:avLst/>
          </a:prstGeom>
          <a:noFill/>
        </p:spPr>
        <p:txBody>
          <a:bodyPr wrap="square">
            <a:spAutoFit/>
          </a:bodyPr>
          <a:lstStyle/>
          <a:p>
            <a:r>
              <a:rPr lang="en-US" b="1"/>
              <a:t>https://www.dshs.texas.gov/texas-public-health-fellowship</a:t>
            </a:r>
          </a:p>
        </p:txBody>
      </p:sp>
    </p:spTree>
    <p:extLst>
      <p:ext uri="{BB962C8B-B14F-4D97-AF65-F5344CB8AC3E}">
        <p14:creationId xmlns:p14="http://schemas.microsoft.com/office/powerpoint/2010/main" val="254114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747E4-5388-4B11-8147-195473A087CB}"/>
              </a:ext>
            </a:extLst>
          </p:cNvPr>
          <p:cNvSpPr txBox="1"/>
          <p:nvPr/>
        </p:nvSpPr>
        <p:spPr>
          <a:xfrm>
            <a:off x="6135565" y="4545279"/>
            <a:ext cx="7085610" cy="2523768"/>
          </a:xfrm>
          <a:prstGeom prst="rect">
            <a:avLst/>
          </a:prstGeom>
          <a:noFill/>
        </p:spPr>
        <p:txBody>
          <a:bodyPr wrap="square" rtlCol="0">
            <a:spAutoFit/>
          </a:bodyPr>
          <a:lstStyle/>
          <a:p>
            <a:pPr algn="ctr"/>
            <a:endParaRPr lang="en-US" sz="2200">
              <a:solidFill>
                <a:schemeClr val="bg1"/>
              </a:solidFill>
            </a:endParaRPr>
          </a:p>
          <a:p>
            <a:pPr algn="ctr"/>
            <a:r>
              <a:rPr lang="en-US" sz="2200">
                <a:solidFill>
                  <a:schemeClr val="bg1"/>
                </a:solidFill>
              </a:rPr>
              <a:t>Texas Public Health Fellowship</a:t>
            </a:r>
          </a:p>
          <a:p>
            <a:pPr algn="ctr"/>
            <a:r>
              <a:rPr lang="en-US" sz="2200">
                <a:solidFill>
                  <a:schemeClr val="bg1"/>
                </a:solidFill>
                <a:hlinkClick r:id="rId3">
                  <a:extLst>
                    <a:ext uri="{A12FA001-AC4F-418D-AE19-62706E023703}">
                      <ahyp:hlinkClr xmlns:ahyp="http://schemas.microsoft.com/office/drawing/2018/hyperlinkcolor" val="tx"/>
                    </a:ext>
                  </a:extLst>
                </a:hlinkClick>
              </a:rPr>
              <a:t>TXPHFellowship@dshs.texas.gov</a:t>
            </a:r>
            <a:r>
              <a:rPr lang="en-US" sz="2200">
                <a:solidFill>
                  <a:schemeClr val="bg1"/>
                </a:solidFill>
              </a:rPr>
              <a:t> </a:t>
            </a:r>
          </a:p>
          <a:p>
            <a:pPr algn="ctr"/>
            <a:endParaRPr lang="en-US" sz="2200">
              <a:solidFill>
                <a:schemeClr val="bg1"/>
              </a:solidFill>
            </a:endParaRPr>
          </a:p>
          <a:p>
            <a:pPr algn="ctr"/>
            <a:r>
              <a:rPr lang="en-US" sz="2200">
                <a:solidFill>
                  <a:schemeClr val="bg1"/>
                </a:solidFill>
              </a:rPr>
              <a:t>Office of Practice and Learning </a:t>
            </a:r>
          </a:p>
          <a:p>
            <a:pPr algn="ctr"/>
            <a:r>
              <a:rPr lang="en-US" sz="2200">
                <a:solidFill>
                  <a:schemeClr val="bg1"/>
                </a:solidFill>
                <a:hlinkClick r:id="rId4">
                  <a:extLst>
                    <a:ext uri="{A12FA001-AC4F-418D-AE19-62706E023703}">
                      <ahyp:hlinkClr xmlns:ahyp="http://schemas.microsoft.com/office/drawing/2018/hyperlinkcolor" val="tx"/>
                    </a:ext>
                  </a:extLst>
                </a:hlinkClick>
              </a:rPr>
              <a:t>Courtney.Dezendorf@dshs.texas.gov</a:t>
            </a:r>
            <a:endParaRPr lang="en-US" sz="2200">
              <a:solidFill>
                <a:schemeClr val="bg1"/>
              </a:solidFill>
            </a:endParaRPr>
          </a:p>
          <a:p>
            <a:pPr algn="ctr"/>
            <a:endParaRPr lang="en-US" sz="2400"/>
          </a:p>
        </p:txBody>
      </p:sp>
      <p:sp>
        <p:nvSpPr>
          <p:cNvPr id="3" name="TextBox 2">
            <a:extLst>
              <a:ext uri="{FF2B5EF4-FFF2-40B4-BE49-F238E27FC236}">
                <a16:creationId xmlns:a16="http://schemas.microsoft.com/office/drawing/2014/main" id="{F67416A1-6F37-DFFA-EFDC-5F4CD2399524}"/>
              </a:ext>
            </a:extLst>
          </p:cNvPr>
          <p:cNvSpPr txBox="1"/>
          <p:nvPr/>
        </p:nvSpPr>
        <p:spPr>
          <a:xfrm>
            <a:off x="-286988" y="4858455"/>
            <a:ext cx="5429002" cy="2523768"/>
          </a:xfrm>
          <a:prstGeom prst="rect">
            <a:avLst/>
          </a:prstGeom>
          <a:noFill/>
        </p:spPr>
        <p:txBody>
          <a:bodyPr wrap="square" rtlCol="0">
            <a:spAutoFit/>
          </a:bodyPr>
          <a:lstStyle/>
          <a:p>
            <a:pPr algn="ctr"/>
            <a:r>
              <a:rPr lang="en-US" sz="2200">
                <a:solidFill>
                  <a:schemeClr val="bg1"/>
                </a:solidFill>
              </a:rPr>
              <a:t>CCOH Grant</a:t>
            </a:r>
          </a:p>
          <a:p>
            <a:pPr algn="ctr"/>
            <a:r>
              <a:rPr lang="en-US" sz="2200">
                <a:solidFill>
                  <a:schemeClr val="bg1"/>
                </a:solidFill>
                <a:hlinkClick r:id="rId5">
                  <a:extLst>
                    <a:ext uri="{A12FA001-AC4F-418D-AE19-62706E023703}">
                      <ahyp:hlinkClr xmlns:ahyp="http://schemas.microsoft.com/office/drawing/2018/hyperlinkcolor" val="tx"/>
                    </a:ext>
                  </a:extLst>
                </a:hlinkClick>
              </a:rPr>
              <a:t>healthdisparities@dshs.texas.gov</a:t>
            </a:r>
            <a:endParaRPr lang="en-US" sz="2200">
              <a:solidFill>
                <a:schemeClr val="bg1"/>
              </a:solidFill>
            </a:endParaRPr>
          </a:p>
          <a:p>
            <a:pPr algn="ctr"/>
            <a:endParaRPr lang="en-US" sz="2200">
              <a:solidFill>
                <a:schemeClr val="bg1"/>
              </a:solidFill>
            </a:endParaRPr>
          </a:p>
          <a:p>
            <a:pPr algn="ctr"/>
            <a:r>
              <a:rPr lang="en-US" sz="2200">
                <a:solidFill>
                  <a:schemeClr val="bg1"/>
                </a:solidFill>
              </a:rPr>
              <a:t>Academic Public Health Partnerships</a:t>
            </a:r>
          </a:p>
          <a:p>
            <a:pPr algn="ctr"/>
            <a:r>
              <a:rPr lang="en-US" sz="2200">
                <a:solidFill>
                  <a:schemeClr val="bg1"/>
                </a:solidFill>
                <a:hlinkClick r:id="rId6">
                  <a:extLst>
                    <a:ext uri="{A12FA001-AC4F-418D-AE19-62706E023703}">
                      <ahyp:hlinkClr xmlns:ahyp="http://schemas.microsoft.com/office/drawing/2018/hyperlinkcolor" val="tx"/>
                    </a:ext>
                  </a:extLst>
                </a:hlinkClick>
              </a:rPr>
              <a:t>APHP@dshs.texas.gov</a:t>
            </a:r>
            <a:endParaRPr lang="en-US" sz="2200">
              <a:solidFill>
                <a:schemeClr val="bg1"/>
              </a:solidFill>
            </a:endParaRPr>
          </a:p>
          <a:p>
            <a:pPr algn="ctr"/>
            <a:endParaRPr lang="en-US" sz="2400">
              <a:solidFill>
                <a:schemeClr val="bg1"/>
              </a:solidFill>
            </a:endParaRPr>
          </a:p>
          <a:p>
            <a:pPr algn="ctr"/>
            <a:endParaRPr lang="en-US" sz="2400"/>
          </a:p>
        </p:txBody>
      </p:sp>
      <p:sp>
        <p:nvSpPr>
          <p:cNvPr id="4" name="TextBox 3">
            <a:extLst>
              <a:ext uri="{FF2B5EF4-FFF2-40B4-BE49-F238E27FC236}">
                <a16:creationId xmlns:a16="http://schemas.microsoft.com/office/drawing/2014/main" id="{A5DDC61A-375B-2C94-DE02-1FD807D8BA90}"/>
              </a:ext>
            </a:extLst>
          </p:cNvPr>
          <p:cNvSpPr txBox="1"/>
          <p:nvPr/>
        </p:nvSpPr>
        <p:spPr>
          <a:xfrm>
            <a:off x="3381499" y="4400797"/>
            <a:ext cx="5429002" cy="1261884"/>
          </a:xfrm>
          <a:prstGeom prst="rect">
            <a:avLst/>
          </a:prstGeom>
          <a:noFill/>
        </p:spPr>
        <p:txBody>
          <a:bodyPr wrap="square" rtlCol="0">
            <a:spAutoFit/>
          </a:bodyPr>
          <a:lstStyle/>
          <a:p>
            <a:pPr algn="ctr"/>
            <a:r>
              <a:rPr lang="en-US" sz="2500">
                <a:solidFill>
                  <a:schemeClr val="bg1"/>
                </a:solidFill>
              </a:rPr>
              <a:t>For more information email:</a:t>
            </a:r>
          </a:p>
          <a:p>
            <a:pPr algn="ctr"/>
            <a:endParaRPr lang="en-US" sz="2400" b="1">
              <a:solidFill>
                <a:schemeClr val="bg1"/>
              </a:solidFill>
            </a:endParaRPr>
          </a:p>
          <a:p>
            <a:pPr algn="ctr"/>
            <a:endParaRPr lang="en-US" sz="2400"/>
          </a:p>
        </p:txBody>
      </p:sp>
    </p:spTree>
    <p:extLst>
      <p:ext uri="{BB962C8B-B14F-4D97-AF65-F5344CB8AC3E}">
        <p14:creationId xmlns:p14="http://schemas.microsoft.com/office/powerpoint/2010/main" val="360675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341A31-80AB-3B3C-EF2B-681BB11B86E7}"/>
              </a:ext>
            </a:extLst>
          </p:cNvPr>
          <p:cNvSpPr>
            <a:spLocks noGrp="1"/>
          </p:cNvSpPr>
          <p:nvPr>
            <p:ph type="title"/>
          </p:nvPr>
        </p:nvSpPr>
        <p:spPr/>
        <p:txBody>
          <a:bodyPr/>
          <a:lstStyle/>
          <a:p>
            <a:r>
              <a:rPr lang="en-US"/>
              <a:t>Grant Funding &amp; Activity Phase</a:t>
            </a:r>
          </a:p>
        </p:txBody>
      </p:sp>
      <p:sp>
        <p:nvSpPr>
          <p:cNvPr id="5" name="Slide Number Placeholder 4">
            <a:extLst>
              <a:ext uri="{FF2B5EF4-FFF2-40B4-BE49-F238E27FC236}">
                <a16:creationId xmlns:a16="http://schemas.microsoft.com/office/drawing/2014/main" id="{FB017571-53FD-9EAA-D115-04FDF8E3C4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B54E4-5A71-4511-84E9-33A1CA2A9E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DABA06F4-5990-F8DE-975F-C69481B92975}"/>
              </a:ext>
            </a:extLst>
          </p:cNvPr>
          <p:cNvGrpSpPr>
            <a:grpSpLocks noChangeAspect="1"/>
          </p:cNvGrpSpPr>
          <p:nvPr/>
        </p:nvGrpSpPr>
        <p:grpSpPr>
          <a:xfrm>
            <a:off x="1126366" y="2143075"/>
            <a:ext cx="10135468" cy="3311907"/>
            <a:chOff x="1321975" y="2343690"/>
            <a:chExt cx="8662793" cy="2830690"/>
          </a:xfrm>
        </p:grpSpPr>
        <p:sp>
          <p:nvSpPr>
            <p:cNvPr id="24" name="Rectangle 23">
              <a:extLst>
                <a:ext uri="{FF2B5EF4-FFF2-40B4-BE49-F238E27FC236}">
                  <a16:creationId xmlns:a16="http://schemas.microsoft.com/office/drawing/2014/main" id="{55A70362-1356-4120-5CB4-DD53EA93F701}"/>
                </a:ext>
              </a:extLst>
            </p:cNvPr>
            <p:cNvSpPr/>
            <p:nvPr/>
          </p:nvSpPr>
          <p:spPr>
            <a:xfrm>
              <a:off x="1410256" y="2343690"/>
              <a:ext cx="4484123" cy="388307"/>
            </a:xfrm>
            <a:prstGeom prst="rect">
              <a:avLst/>
            </a:prstGeom>
            <a:solidFill>
              <a:srgbClr val="166D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Segoe UI Semilight"/>
                  <a:ea typeface="+mn-ea"/>
                  <a:cs typeface="+mn-cs"/>
                </a:rPr>
                <a:t>Community Feedback &amp; Data Collection</a:t>
              </a:r>
            </a:p>
          </p:txBody>
        </p:sp>
        <p:sp>
          <p:nvSpPr>
            <p:cNvPr id="25" name="TextBox 24">
              <a:extLst>
                <a:ext uri="{FF2B5EF4-FFF2-40B4-BE49-F238E27FC236}">
                  <a16:creationId xmlns:a16="http://schemas.microsoft.com/office/drawing/2014/main" id="{1CBDFA56-FC42-75F5-877F-6E5639F6F846}"/>
                </a:ext>
              </a:extLst>
            </p:cNvPr>
            <p:cNvSpPr txBox="1"/>
            <p:nvPr/>
          </p:nvSpPr>
          <p:spPr>
            <a:xfrm>
              <a:off x="1321975" y="4007822"/>
              <a:ext cx="1027134" cy="382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2021</a:t>
              </a:r>
            </a:p>
          </p:txBody>
        </p:sp>
        <p:sp>
          <p:nvSpPr>
            <p:cNvPr id="26" name="TextBox 25">
              <a:extLst>
                <a:ext uri="{FF2B5EF4-FFF2-40B4-BE49-F238E27FC236}">
                  <a16:creationId xmlns:a16="http://schemas.microsoft.com/office/drawing/2014/main" id="{4C20EC72-D22C-0C6D-5C0B-731A48A28698}"/>
                </a:ext>
              </a:extLst>
            </p:cNvPr>
            <p:cNvSpPr txBox="1"/>
            <p:nvPr/>
          </p:nvSpPr>
          <p:spPr>
            <a:xfrm>
              <a:off x="2488984" y="4007820"/>
              <a:ext cx="1027134" cy="382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2022</a:t>
              </a:r>
            </a:p>
          </p:txBody>
        </p:sp>
        <p:sp>
          <p:nvSpPr>
            <p:cNvPr id="27" name="TextBox 26">
              <a:extLst>
                <a:ext uri="{FF2B5EF4-FFF2-40B4-BE49-F238E27FC236}">
                  <a16:creationId xmlns:a16="http://schemas.microsoft.com/office/drawing/2014/main" id="{3D121FA6-BBFB-8E05-28D0-67C0CD399717}"/>
                </a:ext>
              </a:extLst>
            </p:cNvPr>
            <p:cNvSpPr txBox="1"/>
            <p:nvPr/>
          </p:nvSpPr>
          <p:spPr>
            <a:xfrm>
              <a:off x="4070850" y="4007820"/>
              <a:ext cx="1027134" cy="382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2023</a:t>
              </a:r>
            </a:p>
          </p:txBody>
        </p:sp>
        <p:sp>
          <p:nvSpPr>
            <p:cNvPr id="28" name="TextBox 27">
              <a:extLst>
                <a:ext uri="{FF2B5EF4-FFF2-40B4-BE49-F238E27FC236}">
                  <a16:creationId xmlns:a16="http://schemas.microsoft.com/office/drawing/2014/main" id="{ED1489EF-95C3-DCFD-3446-990FF8AC8378}"/>
                </a:ext>
              </a:extLst>
            </p:cNvPr>
            <p:cNvSpPr txBox="1"/>
            <p:nvPr/>
          </p:nvSpPr>
          <p:spPr>
            <a:xfrm>
              <a:off x="5652716" y="4023434"/>
              <a:ext cx="1027134" cy="382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2024</a:t>
              </a:r>
            </a:p>
          </p:txBody>
        </p:sp>
        <p:sp>
          <p:nvSpPr>
            <p:cNvPr id="29" name="TextBox 28">
              <a:extLst>
                <a:ext uri="{FF2B5EF4-FFF2-40B4-BE49-F238E27FC236}">
                  <a16:creationId xmlns:a16="http://schemas.microsoft.com/office/drawing/2014/main" id="{A4C5F4AF-912C-6E9C-A481-CC24A51FA5AD}"/>
                </a:ext>
              </a:extLst>
            </p:cNvPr>
            <p:cNvSpPr txBox="1"/>
            <p:nvPr/>
          </p:nvSpPr>
          <p:spPr>
            <a:xfrm>
              <a:off x="7374457" y="4026087"/>
              <a:ext cx="1027134" cy="382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2025</a:t>
              </a:r>
            </a:p>
          </p:txBody>
        </p:sp>
        <p:sp>
          <p:nvSpPr>
            <p:cNvPr id="30" name="Rectangle 29">
              <a:extLst>
                <a:ext uri="{FF2B5EF4-FFF2-40B4-BE49-F238E27FC236}">
                  <a16:creationId xmlns:a16="http://schemas.microsoft.com/office/drawing/2014/main" id="{C0F946DD-FC86-772C-7EC6-0E7F112D75DB}"/>
                </a:ext>
              </a:extLst>
            </p:cNvPr>
            <p:cNvSpPr/>
            <p:nvPr/>
          </p:nvSpPr>
          <p:spPr>
            <a:xfrm>
              <a:off x="2922580" y="2726047"/>
              <a:ext cx="3971924" cy="387730"/>
            </a:xfrm>
            <a:prstGeom prst="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Segoe UI Semilight"/>
                  <a:ea typeface="+mn-ea"/>
                  <a:cs typeface="+mn-cs"/>
                </a:rPr>
                <a:t>Coalition Building &amp; Program Development</a:t>
              </a:r>
            </a:p>
          </p:txBody>
        </p:sp>
        <p:sp>
          <p:nvSpPr>
            <p:cNvPr id="31" name="Rectangle 30">
              <a:extLst>
                <a:ext uri="{FF2B5EF4-FFF2-40B4-BE49-F238E27FC236}">
                  <a16:creationId xmlns:a16="http://schemas.microsoft.com/office/drawing/2014/main" id="{7F6C2419-CA66-E36F-0BDB-46B0CDF3CD9B}"/>
                </a:ext>
              </a:extLst>
            </p:cNvPr>
            <p:cNvSpPr/>
            <p:nvPr/>
          </p:nvSpPr>
          <p:spPr>
            <a:xfrm>
              <a:off x="4419233" y="3109810"/>
              <a:ext cx="5544852" cy="387730"/>
            </a:xfrm>
            <a:prstGeom prst="rect">
              <a:avLst/>
            </a:prstGeom>
            <a:gradFill>
              <a:gsLst>
                <a:gs pos="38000">
                  <a:srgbClr val="422866"/>
                </a:gs>
                <a:gs pos="100000">
                  <a:srgbClr val="F3EEF8"/>
                </a:gs>
              </a:gsLst>
              <a:lin ang="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Segoe UI Semilight"/>
                  <a:ea typeface="+mn-ea"/>
                  <a:cs typeface="+mn-cs"/>
                </a:rPr>
                <a:t>Program Implementation</a:t>
              </a:r>
            </a:p>
          </p:txBody>
        </p:sp>
        <p:cxnSp>
          <p:nvCxnSpPr>
            <p:cNvPr id="32" name="Straight Connector 31">
              <a:extLst>
                <a:ext uri="{FF2B5EF4-FFF2-40B4-BE49-F238E27FC236}">
                  <a16:creationId xmlns:a16="http://schemas.microsoft.com/office/drawing/2014/main" id="{D7A16508-F64E-A21F-4AA7-20DDEBC5B1BE}"/>
                </a:ext>
              </a:extLst>
            </p:cNvPr>
            <p:cNvCxnSpPr>
              <a:cxnSpLocks/>
            </p:cNvCxnSpPr>
            <p:nvPr/>
          </p:nvCxnSpPr>
          <p:spPr>
            <a:xfrm>
              <a:off x="1373828" y="3970628"/>
              <a:ext cx="8610940" cy="0"/>
            </a:xfrm>
            <a:prstGeom prst="line">
              <a:avLst/>
            </a:prstGeom>
            <a:noFill/>
            <a:ln w="19050" cap="flat" cmpd="sng" algn="ctr">
              <a:solidFill>
                <a:srgbClr val="022167">
                  <a:lumMod val="50000"/>
                </a:srgbClr>
              </a:solidFill>
              <a:prstDash val="solid"/>
              <a:miter lim="800000"/>
            </a:ln>
            <a:effectLst/>
          </p:spPr>
        </p:cxnSp>
        <p:sp>
          <p:nvSpPr>
            <p:cNvPr id="33" name="TextBox 32">
              <a:extLst>
                <a:ext uri="{FF2B5EF4-FFF2-40B4-BE49-F238E27FC236}">
                  <a16:creationId xmlns:a16="http://schemas.microsoft.com/office/drawing/2014/main" id="{8917F49D-D65F-1133-0906-DCD10E5073AB}"/>
                </a:ext>
              </a:extLst>
            </p:cNvPr>
            <p:cNvSpPr txBox="1"/>
            <p:nvPr/>
          </p:nvSpPr>
          <p:spPr>
            <a:xfrm>
              <a:off x="8936951" y="4023434"/>
              <a:ext cx="1027134" cy="382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a:ea typeface="+mn-ea"/>
                  <a:cs typeface="+mn-cs"/>
                </a:rPr>
                <a:t>2026</a:t>
              </a:r>
            </a:p>
          </p:txBody>
        </p:sp>
        <p:sp>
          <p:nvSpPr>
            <p:cNvPr id="34" name="Rectangle 33">
              <a:extLst>
                <a:ext uri="{FF2B5EF4-FFF2-40B4-BE49-F238E27FC236}">
                  <a16:creationId xmlns:a16="http://schemas.microsoft.com/office/drawing/2014/main" id="{9B8CF40A-AD47-3CED-4AB0-593E7C5EB69C}"/>
                </a:ext>
              </a:extLst>
            </p:cNvPr>
            <p:cNvSpPr/>
            <p:nvPr/>
          </p:nvSpPr>
          <p:spPr>
            <a:xfrm>
              <a:off x="5933708" y="3493573"/>
              <a:ext cx="4030377" cy="387730"/>
            </a:xfrm>
            <a:prstGeom prst="rect">
              <a:avLst/>
            </a:prstGeom>
            <a:gradFill flip="none" rotWithShape="1">
              <a:gsLst>
                <a:gs pos="29000">
                  <a:srgbClr val="AB2328">
                    <a:lumMod val="75000"/>
                  </a:srgbClr>
                </a:gs>
                <a:gs pos="100000">
                  <a:srgbClr val="F9EBEB"/>
                </a:gs>
              </a:gsLst>
              <a:lin ang="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Segoe UI Semilight"/>
                  <a:ea typeface="+mn-ea"/>
                  <a:cs typeface="+mn-cs"/>
                </a:rPr>
                <a:t>Sustainability Planning</a:t>
              </a:r>
            </a:p>
          </p:txBody>
        </p:sp>
        <p:sp>
          <p:nvSpPr>
            <p:cNvPr id="35" name="Left Bracket 34">
              <a:extLst>
                <a:ext uri="{FF2B5EF4-FFF2-40B4-BE49-F238E27FC236}">
                  <a16:creationId xmlns:a16="http://schemas.microsoft.com/office/drawing/2014/main" id="{276E8C8A-FBAD-A075-67AB-D84A8FFF0713}"/>
                </a:ext>
              </a:extLst>
            </p:cNvPr>
            <p:cNvSpPr/>
            <p:nvPr/>
          </p:nvSpPr>
          <p:spPr>
            <a:xfrm rot="16200000">
              <a:off x="3150247" y="2731367"/>
              <a:ext cx="171319" cy="3724158"/>
            </a:xfrm>
            <a:prstGeom prst="leftBracket">
              <a:avLst/>
            </a:prstGeom>
            <a:noFill/>
            <a:ln w="6350" cap="flat" cmpd="sng" algn="ctr">
              <a:solidFill>
                <a:srgbClr val="022167">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Semilight"/>
                <a:ea typeface="+mn-ea"/>
                <a:cs typeface="+mn-cs"/>
              </a:endParaRPr>
            </a:p>
          </p:txBody>
        </p:sp>
        <p:sp>
          <p:nvSpPr>
            <p:cNvPr id="36" name="TextBox 35">
              <a:extLst>
                <a:ext uri="{FF2B5EF4-FFF2-40B4-BE49-F238E27FC236}">
                  <a16:creationId xmlns:a16="http://schemas.microsoft.com/office/drawing/2014/main" id="{68E03978-575A-13EB-60CD-4A75CF295A49}"/>
                </a:ext>
              </a:extLst>
            </p:cNvPr>
            <p:cNvSpPr txBox="1"/>
            <p:nvPr/>
          </p:nvSpPr>
          <p:spPr>
            <a:xfrm>
              <a:off x="2113221" y="4712715"/>
              <a:ext cx="1778659" cy="2630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Semilight"/>
                  <a:ea typeface="+mn-ea"/>
                  <a:cs typeface="+mn-cs"/>
                </a:rPr>
                <a:t>Original Budget Period</a:t>
              </a:r>
            </a:p>
          </p:txBody>
        </p:sp>
        <p:sp>
          <p:nvSpPr>
            <p:cNvPr id="37" name="Left Bracket 36">
              <a:extLst>
                <a:ext uri="{FF2B5EF4-FFF2-40B4-BE49-F238E27FC236}">
                  <a16:creationId xmlns:a16="http://schemas.microsoft.com/office/drawing/2014/main" id="{A9D553F7-C542-14DA-12AB-EC018C5C659C}"/>
                </a:ext>
              </a:extLst>
            </p:cNvPr>
            <p:cNvSpPr/>
            <p:nvPr/>
          </p:nvSpPr>
          <p:spPr>
            <a:xfrm rot="16200000">
              <a:off x="5842014" y="3809092"/>
              <a:ext cx="183389" cy="1556638"/>
            </a:xfrm>
            <a:prstGeom prst="leftBracket">
              <a:avLst/>
            </a:prstGeom>
            <a:noFill/>
            <a:ln w="6350" cap="flat" cmpd="sng" algn="ctr">
              <a:solidFill>
                <a:srgbClr val="022167">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Semilight"/>
                <a:ea typeface="+mn-ea"/>
                <a:cs typeface="+mn-cs"/>
              </a:endParaRPr>
            </a:p>
          </p:txBody>
        </p:sp>
        <p:sp>
          <p:nvSpPr>
            <p:cNvPr id="38" name="TextBox 37">
              <a:extLst>
                <a:ext uri="{FF2B5EF4-FFF2-40B4-BE49-F238E27FC236}">
                  <a16:creationId xmlns:a16="http://schemas.microsoft.com/office/drawing/2014/main" id="{8CB4716E-72A0-6507-0D9A-4A2AC1C2774F}"/>
                </a:ext>
              </a:extLst>
            </p:cNvPr>
            <p:cNvSpPr txBox="1"/>
            <p:nvPr/>
          </p:nvSpPr>
          <p:spPr>
            <a:xfrm>
              <a:off x="5411695" y="4712715"/>
              <a:ext cx="10440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Semilight"/>
                  <a:ea typeface="+mn-ea"/>
                  <a:cs typeface="+mn-cs"/>
                </a:rPr>
                <a:t>1</a:t>
              </a:r>
              <a:r>
                <a:rPr kumimoji="0" lang="en-US" sz="1400" b="1" i="0" u="none" strike="noStrike" kern="1200" cap="none" spc="0" normalizeH="0" baseline="30000" noProof="0">
                  <a:ln>
                    <a:noFill/>
                  </a:ln>
                  <a:solidFill>
                    <a:prstClr val="black"/>
                  </a:solidFill>
                  <a:effectLst/>
                  <a:uLnTx/>
                  <a:uFillTx/>
                  <a:latin typeface="Segoe UI Semilight"/>
                  <a:ea typeface="+mn-ea"/>
                  <a:cs typeface="+mn-cs"/>
                </a:rPr>
                <a:t>st</a:t>
              </a:r>
              <a:r>
                <a:rPr kumimoji="0" lang="en-US" sz="1400" b="1" i="0" u="none" strike="noStrike" kern="1200" cap="none" spc="0" normalizeH="0" baseline="0" noProof="0">
                  <a:ln>
                    <a:noFill/>
                  </a:ln>
                  <a:solidFill>
                    <a:prstClr val="black"/>
                  </a:solidFill>
                  <a:effectLst/>
                  <a:uLnTx/>
                  <a:uFillTx/>
                  <a:latin typeface="Segoe UI Semilight"/>
                  <a:ea typeface="+mn-ea"/>
                  <a:cs typeface="+mn-cs"/>
                </a:rPr>
                <a:t> No Cost Extension </a:t>
              </a:r>
            </a:p>
          </p:txBody>
        </p:sp>
        <p:sp>
          <p:nvSpPr>
            <p:cNvPr id="39" name="Left Bracket 38">
              <a:extLst>
                <a:ext uri="{FF2B5EF4-FFF2-40B4-BE49-F238E27FC236}">
                  <a16:creationId xmlns:a16="http://schemas.microsoft.com/office/drawing/2014/main" id="{A8FF0FBF-28CA-0AB9-4A53-E8B995A499DA}"/>
                </a:ext>
              </a:extLst>
            </p:cNvPr>
            <p:cNvSpPr/>
            <p:nvPr/>
          </p:nvSpPr>
          <p:spPr>
            <a:xfrm rot="16200000">
              <a:off x="8281100" y="2996118"/>
              <a:ext cx="171320" cy="3194655"/>
            </a:xfrm>
            <a:prstGeom prst="leftBracket">
              <a:avLst/>
            </a:prstGeom>
            <a:noFill/>
            <a:ln w="6350" cap="flat" cmpd="sng" algn="ctr">
              <a:solidFill>
                <a:srgbClr val="022167">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Semilight"/>
                <a:ea typeface="+mn-ea"/>
                <a:cs typeface="+mn-cs"/>
              </a:endParaRPr>
            </a:p>
          </p:txBody>
        </p:sp>
        <p:sp>
          <p:nvSpPr>
            <p:cNvPr id="40" name="TextBox 39">
              <a:extLst>
                <a:ext uri="{FF2B5EF4-FFF2-40B4-BE49-F238E27FC236}">
                  <a16:creationId xmlns:a16="http://schemas.microsoft.com/office/drawing/2014/main" id="{79960EA9-C0AE-D99D-75F1-F199A790DD9E}"/>
                </a:ext>
              </a:extLst>
            </p:cNvPr>
            <p:cNvSpPr txBox="1"/>
            <p:nvPr/>
          </p:nvSpPr>
          <p:spPr>
            <a:xfrm>
              <a:off x="7844747" y="4712715"/>
              <a:ext cx="10440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Semilight"/>
                  <a:ea typeface="+mn-ea"/>
                  <a:cs typeface="+mn-cs"/>
                </a:rPr>
                <a:t>2</a:t>
              </a:r>
              <a:r>
                <a:rPr kumimoji="0" lang="en-US" sz="1400" b="1" i="0" u="none" strike="noStrike" kern="1200" cap="none" spc="0" normalizeH="0" baseline="30000" noProof="0">
                  <a:ln>
                    <a:noFill/>
                  </a:ln>
                  <a:solidFill>
                    <a:prstClr val="black"/>
                  </a:solidFill>
                  <a:effectLst/>
                  <a:uLnTx/>
                  <a:uFillTx/>
                  <a:latin typeface="Segoe UI Semilight"/>
                  <a:ea typeface="+mn-ea"/>
                  <a:cs typeface="+mn-cs"/>
                </a:rPr>
                <a:t>nd</a:t>
              </a:r>
              <a:r>
                <a:rPr kumimoji="0" lang="en-US" sz="1400" b="1" i="0" u="none" strike="noStrike" kern="1200" cap="none" spc="0" normalizeH="0" baseline="0" noProof="0">
                  <a:ln>
                    <a:noFill/>
                  </a:ln>
                  <a:solidFill>
                    <a:prstClr val="black"/>
                  </a:solidFill>
                  <a:effectLst/>
                  <a:uLnTx/>
                  <a:uFillTx/>
                  <a:latin typeface="Segoe UI Semilight"/>
                  <a:ea typeface="+mn-ea"/>
                  <a:cs typeface="+mn-cs"/>
                </a:rPr>
                <a:t> No Cost Extension </a:t>
              </a:r>
            </a:p>
          </p:txBody>
        </p:sp>
      </p:grpSp>
      <p:sp>
        <p:nvSpPr>
          <p:cNvPr id="45" name="Arrow: Up 44">
            <a:extLst>
              <a:ext uri="{FF2B5EF4-FFF2-40B4-BE49-F238E27FC236}">
                <a16:creationId xmlns:a16="http://schemas.microsoft.com/office/drawing/2014/main" id="{C20B6A49-3791-918A-AB82-DD0EDC693BA7}"/>
              </a:ext>
            </a:extLst>
          </p:cNvPr>
          <p:cNvSpPr/>
          <p:nvPr/>
        </p:nvSpPr>
        <p:spPr>
          <a:xfrm>
            <a:off x="8207770" y="4981468"/>
            <a:ext cx="142240" cy="724458"/>
          </a:xfrm>
          <a:prstGeom prst="up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94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069247-91D4-C37D-5C1A-190215CFA41D}"/>
              </a:ext>
            </a:extLst>
          </p:cNvPr>
          <p:cNvSpPr>
            <a:spLocks noGrp="1"/>
          </p:cNvSpPr>
          <p:nvPr>
            <p:ph type="title"/>
          </p:nvPr>
        </p:nvSpPr>
        <p:spPr>
          <a:xfrm>
            <a:off x="838200" y="211135"/>
            <a:ext cx="10515600" cy="1325563"/>
          </a:xfrm>
        </p:spPr>
        <p:txBody>
          <a:bodyPr anchor="ctr">
            <a:normAutofit/>
          </a:bodyPr>
          <a:lstStyle/>
          <a:p>
            <a:r>
              <a:rPr lang="en-US"/>
              <a:t>Sustainability Phase</a:t>
            </a:r>
          </a:p>
        </p:txBody>
      </p:sp>
      <p:sp>
        <p:nvSpPr>
          <p:cNvPr id="3" name="Slide Number Placeholder 2">
            <a:extLst>
              <a:ext uri="{FF2B5EF4-FFF2-40B4-BE49-F238E27FC236}">
                <a16:creationId xmlns:a16="http://schemas.microsoft.com/office/drawing/2014/main" id="{852B9A86-2E78-C045-1FF2-91505A95F62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B6B54E4-5A71-4511-84E9-33A1CA2A9EE3}" type="slidenum">
              <a:rPr lang="en-US" smtClean="0"/>
              <a:pPr>
                <a:spcAft>
                  <a:spcPts val="600"/>
                </a:spcAft>
              </a:pPr>
              <a:t>3</a:t>
            </a:fld>
            <a:endParaRPr lang="en-US"/>
          </a:p>
        </p:txBody>
      </p:sp>
      <p:grpSp>
        <p:nvGrpSpPr>
          <p:cNvPr id="18" name="Group 17">
            <a:extLst>
              <a:ext uri="{FF2B5EF4-FFF2-40B4-BE49-F238E27FC236}">
                <a16:creationId xmlns:a16="http://schemas.microsoft.com/office/drawing/2014/main" id="{7812E814-2BDA-CD72-25F0-556F950E64B4}"/>
              </a:ext>
            </a:extLst>
          </p:cNvPr>
          <p:cNvGrpSpPr/>
          <p:nvPr/>
        </p:nvGrpSpPr>
        <p:grpSpPr>
          <a:xfrm>
            <a:off x="838200" y="1829024"/>
            <a:ext cx="10515600" cy="4344538"/>
            <a:chOff x="838200" y="1829024"/>
            <a:chExt cx="10515600" cy="4344538"/>
          </a:xfrm>
        </p:grpSpPr>
        <p:sp>
          <p:nvSpPr>
            <p:cNvPr id="19" name="Rectangle: Rounded Corners 18">
              <a:extLst>
                <a:ext uri="{FF2B5EF4-FFF2-40B4-BE49-F238E27FC236}">
                  <a16:creationId xmlns:a16="http://schemas.microsoft.com/office/drawing/2014/main" id="{C72A0B68-814D-E59A-EBDD-8336FD147901}"/>
                </a:ext>
              </a:extLst>
            </p:cNvPr>
            <p:cNvSpPr/>
            <p:nvPr/>
          </p:nvSpPr>
          <p:spPr>
            <a:xfrm>
              <a:off x="838200" y="1829024"/>
              <a:ext cx="10515600" cy="724089"/>
            </a:xfrm>
            <a:prstGeom prst="roundRect">
              <a:avLst>
                <a:gd name="adj" fmla="val 10000"/>
              </a:avLst>
            </a:prstGeom>
            <a:solidFill>
              <a:srgbClr val="CFD5EA"/>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Rectangle 19" descr="Handshake with solid fill">
              <a:extLst>
                <a:ext uri="{FF2B5EF4-FFF2-40B4-BE49-F238E27FC236}">
                  <a16:creationId xmlns:a16="http://schemas.microsoft.com/office/drawing/2014/main" id="{5307C106-4596-A8F1-845D-699809223725}"/>
                </a:ext>
              </a:extLst>
            </p:cNvPr>
            <p:cNvSpPr>
              <a:spLocks noChangeAspect="1"/>
            </p:cNvSpPr>
            <p:nvPr/>
          </p:nvSpPr>
          <p:spPr>
            <a:xfrm>
              <a:off x="1057232" y="1991939"/>
              <a:ext cx="517724" cy="517724"/>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F8685E-88BF-FDD7-10DA-602C2752A3E6}"/>
                </a:ext>
              </a:extLst>
            </p:cNvPr>
            <p:cNvSpPr/>
            <p:nvPr/>
          </p:nvSpPr>
          <p:spPr>
            <a:xfrm>
              <a:off x="1674523" y="1829024"/>
              <a:ext cx="9679276" cy="724089"/>
            </a:xfrm>
            <a:custGeom>
              <a:avLst/>
              <a:gdLst>
                <a:gd name="connsiteX0" fmla="*/ 0 w 9679276"/>
                <a:gd name="connsiteY0" fmla="*/ 0 h 724089"/>
                <a:gd name="connsiteX1" fmla="*/ 9679276 w 9679276"/>
                <a:gd name="connsiteY1" fmla="*/ 0 h 724089"/>
                <a:gd name="connsiteX2" fmla="*/ 9679276 w 9679276"/>
                <a:gd name="connsiteY2" fmla="*/ 724089 h 724089"/>
                <a:gd name="connsiteX3" fmla="*/ 0 w 9679276"/>
                <a:gd name="connsiteY3" fmla="*/ 724089 h 724089"/>
                <a:gd name="connsiteX4" fmla="*/ 0 w 9679276"/>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276" h="724089">
                  <a:moveTo>
                    <a:pt x="0" y="0"/>
                  </a:moveTo>
                  <a:lnTo>
                    <a:pt x="9679276" y="0"/>
                  </a:lnTo>
                  <a:lnTo>
                    <a:pt x="9679276"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Provide Support to Contractors and New Coalitions</a:t>
              </a:r>
            </a:p>
          </p:txBody>
        </p:sp>
        <p:sp>
          <p:nvSpPr>
            <p:cNvPr id="22" name="Rectangle: Rounded Corners 21">
              <a:extLst>
                <a:ext uri="{FF2B5EF4-FFF2-40B4-BE49-F238E27FC236}">
                  <a16:creationId xmlns:a16="http://schemas.microsoft.com/office/drawing/2014/main" id="{DB15575A-90A0-7D89-12C3-D2662AA4C744}"/>
                </a:ext>
              </a:extLst>
            </p:cNvPr>
            <p:cNvSpPr/>
            <p:nvPr/>
          </p:nvSpPr>
          <p:spPr>
            <a:xfrm>
              <a:off x="838200" y="2734136"/>
              <a:ext cx="10515600" cy="724089"/>
            </a:xfrm>
            <a:prstGeom prst="roundRect">
              <a:avLst>
                <a:gd name="adj" fmla="val 10000"/>
              </a:avLst>
            </a:prstGeom>
            <a:solidFill>
              <a:srgbClr val="CFD5EA"/>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3" name="Rectangle 22" descr="Business Growth with solid fill">
              <a:extLst>
                <a:ext uri="{FF2B5EF4-FFF2-40B4-BE49-F238E27FC236}">
                  <a16:creationId xmlns:a16="http://schemas.microsoft.com/office/drawing/2014/main" id="{AA00010A-43FA-8A7C-7AFB-14D3B43468CB}"/>
                </a:ext>
              </a:extLst>
            </p:cNvPr>
            <p:cNvSpPr>
              <a:spLocks noChangeAspect="1"/>
            </p:cNvSpPr>
            <p:nvPr/>
          </p:nvSpPr>
          <p:spPr>
            <a:xfrm>
              <a:off x="1057236" y="2897055"/>
              <a:ext cx="517724" cy="517724"/>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EFC85931-0C97-954E-D33C-43DF2A59ACC1}"/>
                </a:ext>
              </a:extLst>
            </p:cNvPr>
            <p:cNvSpPr/>
            <p:nvPr/>
          </p:nvSpPr>
          <p:spPr>
            <a:xfrm>
              <a:off x="1674523" y="2734136"/>
              <a:ext cx="9679276" cy="724089"/>
            </a:xfrm>
            <a:custGeom>
              <a:avLst/>
              <a:gdLst>
                <a:gd name="connsiteX0" fmla="*/ 0 w 9679276"/>
                <a:gd name="connsiteY0" fmla="*/ 0 h 724089"/>
                <a:gd name="connsiteX1" fmla="*/ 9679276 w 9679276"/>
                <a:gd name="connsiteY1" fmla="*/ 0 h 724089"/>
                <a:gd name="connsiteX2" fmla="*/ 9679276 w 9679276"/>
                <a:gd name="connsiteY2" fmla="*/ 724089 h 724089"/>
                <a:gd name="connsiteX3" fmla="*/ 0 w 9679276"/>
                <a:gd name="connsiteY3" fmla="*/ 724089 h 724089"/>
                <a:gd name="connsiteX4" fmla="*/ 0 w 9679276"/>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276" h="724089">
                  <a:moveTo>
                    <a:pt x="0" y="0"/>
                  </a:moveTo>
                  <a:lnTo>
                    <a:pt x="9679276" y="0"/>
                  </a:lnTo>
                  <a:lnTo>
                    <a:pt x="9679276"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Evaluate and Highlight CCOH Successes</a:t>
              </a:r>
            </a:p>
          </p:txBody>
        </p:sp>
        <p:sp>
          <p:nvSpPr>
            <p:cNvPr id="25" name="Rectangle: Rounded Corners 24">
              <a:extLst>
                <a:ext uri="{FF2B5EF4-FFF2-40B4-BE49-F238E27FC236}">
                  <a16:creationId xmlns:a16="http://schemas.microsoft.com/office/drawing/2014/main" id="{C73F82AC-6AA6-6CDE-C5F0-8F9861CF83E2}"/>
                </a:ext>
              </a:extLst>
            </p:cNvPr>
            <p:cNvSpPr/>
            <p:nvPr/>
          </p:nvSpPr>
          <p:spPr>
            <a:xfrm>
              <a:off x="838200" y="3639249"/>
              <a:ext cx="10515600" cy="724089"/>
            </a:xfrm>
            <a:prstGeom prst="roundRect">
              <a:avLst>
                <a:gd name="adj" fmla="val 10000"/>
              </a:avLst>
            </a:prstGeom>
            <a:solidFill>
              <a:srgbClr val="CFD5EA"/>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6" name="Rectangle 25" descr="Cheers with solid fill">
              <a:extLst>
                <a:ext uri="{FF2B5EF4-FFF2-40B4-BE49-F238E27FC236}">
                  <a16:creationId xmlns:a16="http://schemas.microsoft.com/office/drawing/2014/main" id="{C82300DD-2022-F352-7993-C7CD9130E9B4}"/>
                </a:ext>
              </a:extLst>
            </p:cNvPr>
            <p:cNvSpPr>
              <a:spLocks noChangeAspect="1"/>
            </p:cNvSpPr>
            <p:nvPr/>
          </p:nvSpPr>
          <p:spPr>
            <a:xfrm>
              <a:off x="1057236" y="3802168"/>
              <a:ext cx="517724" cy="51772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2761FCE5-E803-7BF4-C9A6-9120BCBD2CC8}"/>
                </a:ext>
              </a:extLst>
            </p:cNvPr>
            <p:cNvSpPr/>
            <p:nvPr/>
          </p:nvSpPr>
          <p:spPr>
            <a:xfrm>
              <a:off x="1674523" y="3639249"/>
              <a:ext cx="9679276" cy="724089"/>
            </a:xfrm>
            <a:custGeom>
              <a:avLst/>
              <a:gdLst>
                <a:gd name="connsiteX0" fmla="*/ 0 w 9679276"/>
                <a:gd name="connsiteY0" fmla="*/ 0 h 724089"/>
                <a:gd name="connsiteX1" fmla="*/ 9679276 w 9679276"/>
                <a:gd name="connsiteY1" fmla="*/ 0 h 724089"/>
                <a:gd name="connsiteX2" fmla="*/ 9679276 w 9679276"/>
                <a:gd name="connsiteY2" fmla="*/ 724089 h 724089"/>
                <a:gd name="connsiteX3" fmla="*/ 0 w 9679276"/>
                <a:gd name="connsiteY3" fmla="*/ 724089 h 724089"/>
                <a:gd name="connsiteX4" fmla="*/ 0 w 9679276"/>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276" h="724089">
                  <a:moveTo>
                    <a:pt x="0" y="0"/>
                  </a:moveTo>
                  <a:lnTo>
                    <a:pt x="9679276" y="0"/>
                  </a:lnTo>
                  <a:lnTo>
                    <a:pt x="9679276"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Public Health Research and Partnership Advancement</a:t>
              </a:r>
            </a:p>
          </p:txBody>
        </p:sp>
        <p:sp>
          <p:nvSpPr>
            <p:cNvPr id="28" name="Rectangle: Rounded Corners 27">
              <a:extLst>
                <a:ext uri="{FF2B5EF4-FFF2-40B4-BE49-F238E27FC236}">
                  <a16:creationId xmlns:a16="http://schemas.microsoft.com/office/drawing/2014/main" id="{3AEBF156-4F6C-7190-474E-C2068E9297A0}"/>
                </a:ext>
              </a:extLst>
            </p:cNvPr>
            <p:cNvSpPr/>
            <p:nvPr/>
          </p:nvSpPr>
          <p:spPr>
            <a:xfrm>
              <a:off x="838200" y="4544361"/>
              <a:ext cx="10515600" cy="724089"/>
            </a:xfrm>
            <a:prstGeom prst="roundRect">
              <a:avLst>
                <a:gd name="adj" fmla="val 10000"/>
              </a:avLst>
            </a:prstGeom>
            <a:solidFill>
              <a:srgbClr val="CFD5EA"/>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9" name="Rectangle 28" descr="Head with gears with solid fill">
              <a:extLst>
                <a:ext uri="{FF2B5EF4-FFF2-40B4-BE49-F238E27FC236}">
                  <a16:creationId xmlns:a16="http://schemas.microsoft.com/office/drawing/2014/main" id="{A49FD15D-1455-7EBB-1235-06617FF46325}"/>
                </a:ext>
              </a:extLst>
            </p:cNvPr>
            <p:cNvSpPr>
              <a:spLocks noChangeAspect="1"/>
            </p:cNvSpPr>
            <p:nvPr/>
          </p:nvSpPr>
          <p:spPr>
            <a:xfrm>
              <a:off x="1057236" y="4707280"/>
              <a:ext cx="517724" cy="51772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A036D836-CBF9-7A2A-5B43-D92DD306B53F}"/>
                </a:ext>
              </a:extLst>
            </p:cNvPr>
            <p:cNvSpPr/>
            <p:nvPr/>
          </p:nvSpPr>
          <p:spPr>
            <a:xfrm>
              <a:off x="1674523" y="4544361"/>
              <a:ext cx="9679276" cy="724089"/>
            </a:xfrm>
            <a:custGeom>
              <a:avLst/>
              <a:gdLst>
                <a:gd name="connsiteX0" fmla="*/ 0 w 9679276"/>
                <a:gd name="connsiteY0" fmla="*/ 0 h 724089"/>
                <a:gd name="connsiteX1" fmla="*/ 9679276 w 9679276"/>
                <a:gd name="connsiteY1" fmla="*/ 0 h 724089"/>
                <a:gd name="connsiteX2" fmla="*/ 9679276 w 9679276"/>
                <a:gd name="connsiteY2" fmla="*/ 724089 h 724089"/>
                <a:gd name="connsiteX3" fmla="*/ 0 w 9679276"/>
                <a:gd name="connsiteY3" fmla="*/ 724089 h 724089"/>
                <a:gd name="connsiteX4" fmla="*/ 0 w 9679276"/>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276" h="724089">
                  <a:moveTo>
                    <a:pt x="0" y="0"/>
                  </a:moveTo>
                  <a:lnTo>
                    <a:pt x="9679276" y="0"/>
                  </a:lnTo>
                  <a:lnTo>
                    <a:pt x="9679276"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Texas Public Health Fellowship</a:t>
              </a:r>
            </a:p>
          </p:txBody>
        </p:sp>
        <p:sp>
          <p:nvSpPr>
            <p:cNvPr id="31" name="Rectangle: Rounded Corners 30">
              <a:extLst>
                <a:ext uri="{FF2B5EF4-FFF2-40B4-BE49-F238E27FC236}">
                  <a16:creationId xmlns:a16="http://schemas.microsoft.com/office/drawing/2014/main" id="{E0D9C436-5F22-73B3-7189-D2020B15CF8F}"/>
                </a:ext>
              </a:extLst>
            </p:cNvPr>
            <p:cNvSpPr/>
            <p:nvPr/>
          </p:nvSpPr>
          <p:spPr>
            <a:xfrm>
              <a:off x="838200" y="5449473"/>
              <a:ext cx="10515600" cy="724089"/>
            </a:xfrm>
            <a:prstGeom prst="roundRect">
              <a:avLst>
                <a:gd name="adj" fmla="val 10000"/>
              </a:avLst>
            </a:prstGeom>
            <a:solidFill>
              <a:srgbClr val="CFD5EA"/>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2" name="Rectangle 31" descr="Classroom with solid fill">
              <a:extLst>
                <a:ext uri="{FF2B5EF4-FFF2-40B4-BE49-F238E27FC236}">
                  <a16:creationId xmlns:a16="http://schemas.microsoft.com/office/drawing/2014/main" id="{15CAA3CF-C5C8-D24E-4954-9A850147E24B}"/>
                </a:ext>
              </a:extLst>
            </p:cNvPr>
            <p:cNvSpPr>
              <a:spLocks noChangeAspect="1"/>
            </p:cNvSpPr>
            <p:nvPr/>
          </p:nvSpPr>
          <p:spPr>
            <a:xfrm>
              <a:off x="1057236" y="5612392"/>
              <a:ext cx="517724" cy="51772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Freeform: Shape 32">
              <a:extLst>
                <a:ext uri="{FF2B5EF4-FFF2-40B4-BE49-F238E27FC236}">
                  <a16:creationId xmlns:a16="http://schemas.microsoft.com/office/drawing/2014/main" id="{ECB397B4-C29A-61F3-310F-2F734C16C7A8}"/>
                </a:ext>
              </a:extLst>
            </p:cNvPr>
            <p:cNvSpPr/>
            <p:nvPr/>
          </p:nvSpPr>
          <p:spPr>
            <a:xfrm>
              <a:off x="1674523" y="5449473"/>
              <a:ext cx="9679276" cy="724089"/>
            </a:xfrm>
            <a:custGeom>
              <a:avLst/>
              <a:gdLst>
                <a:gd name="connsiteX0" fmla="*/ 0 w 9679276"/>
                <a:gd name="connsiteY0" fmla="*/ 0 h 724089"/>
                <a:gd name="connsiteX1" fmla="*/ 9679276 w 9679276"/>
                <a:gd name="connsiteY1" fmla="*/ 0 h 724089"/>
                <a:gd name="connsiteX2" fmla="*/ 9679276 w 9679276"/>
                <a:gd name="connsiteY2" fmla="*/ 724089 h 724089"/>
                <a:gd name="connsiteX3" fmla="*/ 0 w 9679276"/>
                <a:gd name="connsiteY3" fmla="*/ 724089 h 724089"/>
                <a:gd name="connsiteX4" fmla="*/ 0 w 9679276"/>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276" h="724089">
                  <a:moveTo>
                    <a:pt x="0" y="0"/>
                  </a:moveTo>
                  <a:lnTo>
                    <a:pt x="9679276" y="0"/>
                  </a:lnTo>
                  <a:lnTo>
                    <a:pt x="9679276"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Academic Public Health Partnership Initiatives</a:t>
              </a:r>
            </a:p>
          </p:txBody>
        </p:sp>
      </p:grpSp>
    </p:spTree>
    <p:extLst>
      <p:ext uri="{BB962C8B-B14F-4D97-AF65-F5344CB8AC3E}">
        <p14:creationId xmlns:p14="http://schemas.microsoft.com/office/powerpoint/2010/main" val="273326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84F3-299B-7C1B-D4AD-1AF110276139}"/>
              </a:ext>
            </a:extLst>
          </p:cNvPr>
          <p:cNvSpPr>
            <a:spLocks noGrp="1"/>
          </p:cNvSpPr>
          <p:nvPr>
            <p:ph type="title"/>
          </p:nvPr>
        </p:nvSpPr>
        <p:spPr/>
        <p:txBody>
          <a:bodyPr/>
          <a:lstStyle/>
          <a:p>
            <a:r>
              <a:rPr lang="en-US"/>
              <a:t>Ongoing Support and Successes</a:t>
            </a:r>
          </a:p>
        </p:txBody>
      </p:sp>
      <p:sp>
        <p:nvSpPr>
          <p:cNvPr id="3" name="Text Placeholder 2">
            <a:extLst>
              <a:ext uri="{FF2B5EF4-FFF2-40B4-BE49-F238E27FC236}">
                <a16:creationId xmlns:a16="http://schemas.microsoft.com/office/drawing/2014/main" id="{D073DBE7-9262-7975-3044-191A63E3CA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638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1AC9-10C2-4714-3A92-F9318215AD7B}"/>
              </a:ext>
            </a:extLst>
          </p:cNvPr>
          <p:cNvSpPr>
            <a:spLocks noGrp="1"/>
          </p:cNvSpPr>
          <p:nvPr>
            <p:ph type="title"/>
          </p:nvPr>
        </p:nvSpPr>
        <p:spPr/>
        <p:txBody>
          <a:bodyPr/>
          <a:lstStyle/>
          <a:p>
            <a:r>
              <a:rPr lang="en-US"/>
              <a:t>Local Health Department Funding</a:t>
            </a:r>
          </a:p>
        </p:txBody>
      </p:sp>
      <p:sp>
        <p:nvSpPr>
          <p:cNvPr id="4" name="Content Placeholder 3">
            <a:extLst>
              <a:ext uri="{FF2B5EF4-FFF2-40B4-BE49-F238E27FC236}">
                <a16:creationId xmlns:a16="http://schemas.microsoft.com/office/drawing/2014/main" id="{23B6F303-1969-3691-B826-A4A301941132}"/>
              </a:ext>
            </a:extLst>
          </p:cNvPr>
          <p:cNvSpPr>
            <a:spLocks noGrp="1"/>
          </p:cNvSpPr>
          <p:nvPr>
            <p:ph idx="1"/>
          </p:nvPr>
        </p:nvSpPr>
        <p:spPr>
          <a:xfrm>
            <a:off x="838200" y="1825625"/>
            <a:ext cx="10515600" cy="4821240"/>
          </a:xfrm>
        </p:spPr>
        <p:txBody>
          <a:bodyPr>
            <a:normAutofit lnSpcReduction="10000"/>
          </a:bodyPr>
          <a:lstStyle/>
          <a:p>
            <a:r>
              <a:rPr lang="en-US"/>
              <a:t>Additional CCOH funding was available to all LHDs that:</a:t>
            </a:r>
          </a:p>
          <a:p>
            <a:pPr lvl="1"/>
            <a:r>
              <a:rPr lang="en-US"/>
              <a:t>Had an active CCOH contract. </a:t>
            </a:r>
          </a:p>
          <a:p>
            <a:pPr lvl="1"/>
            <a:r>
              <a:rPr lang="en-US"/>
              <a:t>Expended 50% or more of their contract value.</a:t>
            </a:r>
          </a:p>
          <a:p>
            <a:pPr>
              <a:spcBef>
                <a:spcPts val="1800"/>
              </a:spcBef>
            </a:pPr>
            <a:r>
              <a:rPr lang="en-US"/>
              <a:t>Additional funding amounts were based on the same LHD jurisdiction populations used to determine the original contract value.</a:t>
            </a:r>
          </a:p>
          <a:p>
            <a:endParaRPr lang="en-US"/>
          </a:p>
          <a:p>
            <a:endParaRPr lang="en-US"/>
          </a:p>
          <a:p>
            <a:endParaRPr lang="en-US"/>
          </a:p>
          <a:p>
            <a:endParaRPr lang="en-US"/>
          </a:p>
          <a:p>
            <a:pPr>
              <a:spcBef>
                <a:spcPts val="1200"/>
              </a:spcBef>
            </a:pPr>
            <a:r>
              <a:rPr lang="en-US"/>
              <a:t>$2.5 million was distributed to 31 LHDs that accepted additional funding. </a:t>
            </a:r>
          </a:p>
          <a:p>
            <a:pPr lvl="1"/>
            <a:endParaRPr lang="en-US"/>
          </a:p>
        </p:txBody>
      </p:sp>
      <p:sp>
        <p:nvSpPr>
          <p:cNvPr id="3" name="Slide Number Placeholder 2">
            <a:extLst>
              <a:ext uri="{FF2B5EF4-FFF2-40B4-BE49-F238E27FC236}">
                <a16:creationId xmlns:a16="http://schemas.microsoft.com/office/drawing/2014/main" id="{FAA4F9B6-66ED-426B-275D-D21B69D07829}"/>
              </a:ext>
            </a:extLst>
          </p:cNvPr>
          <p:cNvSpPr>
            <a:spLocks noGrp="1"/>
          </p:cNvSpPr>
          <p:nvPr>
            <p:ph type="sldNum" sz="quarter" idx="12"/>
          </p:nvPr>
        </p:nvSpPr>
        <p:spPr/>
        <p:txBody>
          <a:bodyPr/>
          <a:lstStyle/>
          <a:p>
            <a:fld id="{6B6B54E4-5A71-4511-84E9-33A1CA2A9EE3}" type="slidenum">
              <a:rPr lang="en-US" smtClean="0"/>
              <a:t>5</a:t>
            </a:fld>
            <a:endParaRPr lang="en-US"/>
          </a:p>
        </p:txBody>
      </p:sp>
      <p:graphicFrame>
        <p:nvGraphicFramePr>
          <p:cNvPr id="5" name="Table 5">
            <a:extLst>
              <a:ext uri="{FF2B5EF4-FFF2-40B4-BE49-F238E27FC236}">
                <a16:creationId xmlns:a16="http://schemas.microsoft.com/office/drawing/2014/main" id="{DA4A92B5-0F2A-C0B7-2F13-7B20E3E67FF8}"/>
              </a:ext>
            </a:extLst>
          </p:cNvPr>
          <p:cNvGraphicFramePr>
            <a:graphicFrameLocks noGrp="1"/>
          </p:cNvGraphicFramePr>
          <p:nvPr>
            <p:extLst>
              <p:ext uri="{D42A27DB-BD31-4B8C-83A1-F6EECF244321}">
                <p14:modId xmlns:p14="http://schemas.microsoft.com/office/powerpoint/2010/main" val="1236140202"/>
              </p:ext>
            </p:extLst>
          </p:nvPr>
        </p:nvGraphicFramePr>
        <p:xfrm>
          <a:off x="3009726" y="3888560"/>
          <a:ext cx="6172547" cy="1676400"/>
        </p:xfrm>
        <a:graphic>
          <a:graphicData uri="http://schemas.openxmlformats.org/drawingml/2006/table">
            <a:tbl>
              <a:tblPr firstRow="1" bandRow="1">
                <a:tableStyleId>{5C22544A-7EE6-4342-B048-85BDC9FD1C3A}</a:tableStyleId>
              </a:tblPr>
              <a:tblGrid>
                <a:gridCol w="3041041">
                  <a:extLst>
                    <a:ext uri="{9D8B030D-6E8A-4147-A177-3AD203B41FA5}">
                      <a16:colId xmlns:a16="http://schemas.microsoft.com/office/drawing/2014/main" val="2317806824"/>
                    </a:ext>
                  </a:extLst>
                </a:gridCol>
                <a:gridCol w="3131506">
                  <a:extLst>
                    <a:ext uri="{9D8B030D-6E8A-4147-A177-3AD203B41FA5}">
                      <a16:colId xmlns:a16="http://schemas.microsoft.com/office/drawing/2014/main" val="2887062775"/>
                    </a:ext>
                  </a:extLst>
                </a:gridCol>
              </a:tblGrid>
              <a:tr h="370840">
                <a:tc>
                  <a:txBody>
                    <a:bodyPr/>
                    <a:lstStyle/>
                    <a:p>
                      <a:pPr algn="ctr"/>
                      <a:r>
                        <a:rPr lang="en-US" sz="2000"/>
                        <a:t>Jurisdiction Pop Size</a:t>
                      </a:r>
                    </a:p>
                  </a:txBody>
                  <a:tcPr/>
                </a:tc>
                <a:tc>
                  <a:txBody>
                    <a:bodyPr/>
                    <a:lstStyle/>
                    <a:p>
                      <a:pPr algn="ctr"/>
                      <a:r>
                        <a:rPr lang="en-US" sz="2000"/>
                        <a:t>Additional Funding Amount</a:t>
                      </a:r>
                    </a:p>
                  </a:txBody>
                  <a:tcPr/>
                </a:tc>
                <a:extLst>
                  <a:ext uri="{0D108BD9-81ED-4DB2-BD59-A6C34878D82A}">
                    <a16:rowId xmlns:a16="http://schemas.microsoft.com/office/drawing/2014/main" val="3816546152"/>
                  </a:ext>
                </a:extLst>
              </a:tr>
              <a:tr h="370840">
                <a:tc>
                  <a:txBody>
                    <a:bodyPr/>
                    <a:lstStyle/>
                    <a:p>
                      <a:pPr algn="ctr"/>
                      <a:r>
                        <a:rPr lang="en-US" sz="2200"/>
                        <a:t>&lt;100,000</a:t>
                      </a:r>
                    </a:p>
                  </a:txBody>
                  <a:tcPr/>
                </a:tc>
                <a:tc>
                  <a:txBody>
                    <a:bodyPr/>
                    <a:lstStyle/>
                    <a:p>
                      <a:pPr algn="ctr"/>
                      <a:r>
                        <a:rPr lang="en-US" sz="2200"/>
                        <a:t>$50,000</a:t>
                      </a:r>
                    </a:p>
                  </a:txBody>
                  <a:tcPr/>
                </a:tc>
                <a:extLst>
                  <a:ext uri="{0D108BD9-81ED-4DB2-BD59-A6C34878D82A}">
                    <a16:rowId xmlns:a16="http://schemas.microsoft.com/office/drawing/2014/main" val="184715901"/>
                  </a:ext>
                </a:extLst>
              </a:tr>
              <a:tr h="370840">
                <a:tc>
                  <a:txBody>
                    <a:bodyPr/>
                    <a:lstStyle/>
                    <a:p>
                      <a:pPr algn="ctr"/>
                      <a:r>
                        <a:rPr lang="en-US" sz="2200"/>
                        <a:t>100,00 – 249,999</a:t>
                      </a:r>
                    </a:p>
                  </a:txBody>
                  <a:tcPr/>
                </a:tc>
                <a:tc>
                  <a:txBody>
                    <a:bodyPr/>
                    <a:lstStyle/>
                    <a:p>
                      <a:pPr algn="ctr"/>
                      <a:r>
                        <a:rPr lang="en-US" sz="2200"/>
                        <a:t>$80,000</a:t>
                      </a:r>
                    </a:p>
                  </a:txBody>
                  <a:tcPr/>
                </a:tc>
                <a:extLst>
                  <a:ext uri="{0D108BD9-81ED-4DB2-BD59-A6C34878D82A}">
                    <a16:rowId xmlns:a16="http://schemas.microsoft.com/office/drawing/2014/main" val="4255899218"/>
                  </a:ext>
                </a:extLst>
              </a:tr>
              <a:tr h="370840">
                <a:tc>
                  <a:txBody>
                    <a:bodyPr/>
                    <a:lstStyle/>
                    <a:p>
                      <a:pPr algn="ctr"/>
                      <a:r>
                        <a:rPr lang="en-US" sz="2200"/>
                        <a:t>≥250,000</a:t>
                      </a:r>
                    </a:p>
                  </a:txBody>
                  <a:tcPr/>
                </a:tc>
                <a:tc>
                  <a:txBody>
                    <a:bodyPr/>
                    <a:lstStyle/>
                    <a:p>
                      <a:pPr algn="ctr"/>
                      <a:r>
                        <a:rPr lang="en-US" sz="2200"/>
                        <a:t>$110,000</a:t>
                      </a:r>
                    </a:p>
                  </a:txBody>
                  <a:tcPr/>
                </a:tc>
                <a:extLst>
                  <a:ext uri="{0D108BD9-81ED-4DB2-BD59-A6C34878D82A}">
                    <a16:rowId xmlns:a16="http://schemas.microsoft.com/office/drawing/2014/main" val="836304237"/>
                  </a:ext>
                </a:extLst>
              </a:tr>
            </a:tbl>
          </a:graphicData>
        </a:graphic>
      </p:graphicFrame>
    </p:spTree>
    <p:extLst>
      <p:ext uri="{BB962C8B-B14F-4D97-AF65-F5344CB8AC3E}">
        <p14:creationId xmlns:p14="http://schemas.microsoft.com/office/powerpoint/2010/main" val="257391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75E6-1BA1-0F8F-946D-6B9F3D47A293}"/>
              </a:ext>
            </a:extLst>
          </p:cNvPr>
          <p:cNvSpPr>
            <a:spLocks noGrp="1"/>
          </p:cNvSpPr>
          <p:nvPr>
            <p:ph type="title"/>
          </p:nvPr>
        </p:nvSpPr>
        <p:spPr>
          <a:xfrm>
            <a:off x="838200" y="211135"/>
            <a:ext cx="10515600" cy="1325563"/>
          </a:xfrm>
        </p:spPr>
        <p:txBody>
          <a:bodyPr anchor="ctr">
            <a:normAutofit/>
          </a:bodyPr>
          <a:lstStyle/>
          <a:p>
            <a:r>
              <a:rPr lang="en-US"/>
              <a:t>Ongoing Support</a:t>
            </a:r>
          </a:p>
        </p:txBody>
      </p:sp>
      <p:sp>
        <p:nvSpPr>
          <p:cNvPr id="5" name="Slide Number Placeholder 4">
            <a:extLst>
              <a:ext uri="{FF2B5EF4-FFF2-40B4-BE49-F238E27FC236}">
                <a16:creationId xmlns:a16="http://schemas.microsoft.com/office/drawing/2014/main" id="{07D5BE9F-E5D5-2ACE-90D5-93867B49080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B6B54E4-5A71-4511-84E9-33A1CA2A9EE3}" type="slidenum">
              <a:rPr lang="en-US" smtClean="0"/>
              <a:pPr>
                <a:spcAft>
                  <a:spcPts val="600"/>
                </a:spcAft>
              </a:pPr>
              <a:t>6</a:t>
            </a:fld>
            <a:endParaRPr lang="en-US"/>
          </a:p>
        </p:txBody>
      </p:sp>
      <p:grpSp>
        <p:nvGrpSpPr>
          <p:cNvPr id="3" name="Group 2">
            <a:extLst>
              <a:ext uri="{FF2B5EF4-FFF2-40B4-BE49-F238E27FC236}">
                <a16:creationId xmlns:a16="http://schemas.microsoft.com/office/drawing/2014/main" id="{CD4F2F77-741E-40BF-1112-8EEE1187E038}"/>
              </a:ext>
            </a:extLst>
          </p:cNvPr>
          <p:cNvGrpSpPr/>
          <p:nvPr/>
        </p:nvGrpSpPr>
        <p:grpSpPr>
          <a:xfrm>
            <a:off x="966000" y="2633196"/>
            <a:ext cx="10260000" cy="2626655"/>
            <a:chOff x="965999" y="2608660"/>
            <a:chExt cx="10260000" cy="2626655"/>
          </a:xfrm>
        </p:grpSpPr>
        <p:sp>
          <p:nvSpPr>
            <p:cNvPr id="4" name="Oval 3">
              <a:extLst>
                <a:ext uri="{FF2B5EF4-FFF2-40B4-BE49-F238E27FC236}">
                  <a16:creationId xmlns:a16="http://schemas.microsoft.com/office/drawing/2014/main" id="{43F394F9-4FE2-332C-C64B-1F2221299EFF}"/>
                </a:ext>
              </a:extLst>
            </p:cNvPr>
            <p:cNvSpPr>
              <a:spLocks noChangeAspect="1"/>
            </p:cNvSpPr>
            <p:nvPr/>
          </p:nvSpPr>
          <p:spPr>
            <a:xfrm>
              <a:off x="1297748" y="2640821"/>
              <a:ext cx="1317600" cy="1317600"/>
            </a:xfrm>
            <a:prstGeom prst="ellipse">
              <a:avLst/>
            </a:prstGeom>
            <a:solidFill>
              <a:srgbClr val="CFD5EA"/>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descr="Online meeting with solid fill">
              <a:extLst>
                <a:ext uri="{FF2B5EF4-FFF2-40B4-BE49-F238E27FC236}">
                  <a16:creationId xmlns:a16="http://schemas.microsoft.com/office/drawing/2014/main" id="{FD94E7A7-56E1-E65B-9166-1636D1332084}"/>
                </a:ext>
              </a:extLst>
            </p:cNvPr>
            <p:cNvSpPr>
              <a:spLocks noChangeAspect="1"/>
            </p:cNvSpPr>
            <p:nvPr/>
          </p:nvSpPr>
          <p:spPr>
            <a:xfrm>
              <a:off x="1568917" y="2939456"/>
              <a:ext cx="756001" cy="75600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F1CFF46C-B160-AD39-23B6-CF180BF6E563}"/>
                </a:ext>
              </a:extLst>
            </p:cNvPr>
            <p:cNvSpPr/>
            <p:nvPr/>
          </p:nvSpPr>
          <p:spPr>
            <a:xfrm>
              <a:off x="965999" y="4148461"/>
              <a:ext cx="1800000" cy="1086854"/>
            </a:xfrm>
            <a:custGeom>
              <a:avLst/>
              <a:gdLst>
                <a:gd name="connsiteX0" fmla="*/ 0 w 1800000"/>
                <a:gd name="connsiteY0" fmla="*/ 0 h 1086854"/>
                <a:gd name="connsiteX1" fmla="*/ 1800000 w 1800000"/>
                <a:gd name="connsiteY1" fmla="*/ 0 h 1086854"/>
                <a:gd name="connsiteX2" fmla="*/ 1800000 w 1800000"/>
                <a:gd name="connsiteY2" fmla="*/ 1086854 h 1086854"/>
                <a:gd name="connsiteX3" fmla="*/ 0 w 1800000"/>
                <a:gd name="connsiteY3" fmla="*/ 1086854 h 1086854"/>
                <a:gd name="connsiteX4" fmla="*/ 0 w 1800000"/>
                <a:gd name="connsiteY4" fmla="*/ 0 h 10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086854">
                  <a:moveTo>
                    <a:pt x="0" y="0"/>
                  </a:moveTo>
                  <a:lnTo>
                    <a:pt x="1800000" y="0"/>
                  </a:lnTo>
                  <a:lnTo>
                    <a:pt x="1800000" y="1086854"/>
                  </a:lnTo>
                  <a:lnTo>
                    <a:pt x="0" y="1086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Share lessons learned with CDC</a:t>
              </a:r>
            </a:p>
          </p:txBody>
        </p:sp>
        <p:sp>
          <p:nvSpPr>
            <p:cNvPr id="9" name="Oval 8">
              <a:extLst>
                <a:ext uri="{FF2B5EF4-FFF2-40B4-BE49-F238E27FC236}">
                  <a16:creationId xmlns:a16="http://schemas.microsoft.com/office/drawing/2014/main" id="{39293C96-2A15-6B83-B0FE-B852F8F2F798}"/>
                </a:ext>
              </a:extLst>
            </p:cNvPr>
            <p:cNvSpPr>
              <a:spLocks noChangeAspect="1"/>
            </p:cNvSpPr>
            <p:nvPr/>
          </p:nvSpPr>
          <p:spPr>
            <a:xfrm>
              <a:off x="3412747" y="2640820"/>
              <a:ext cx="1317600" cy="131760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angle 9" descr="Ribbon with solid fill">
              <a:extLst>
                <a:ext uri="{FF2B5EF4-FFF2-40B4-BE49-F238E27FC236}">
                  <a16:creationId xmlns:a16="http://schemas.microsoft.com/office/drawing/2014/main" id="{FB2EBCAE-2D01-1EF1-50DA-F8928F364074}"/>
                </a:ext>
              </a:extLst>
            </p:cNvPr>
            <p:cNvSpPr>
              <a:spLocks noChangeAspect="1"/>
            </p:cNvSpPr>
            <p:nvPr/>
          </p:nvSpPr>
          <p:spPr>
            <a:xfrm>
              <a:off x="3693548" y="2939457"/>
              <a:ext cx="756000" cy="756000"/>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Freeform: Shape 10">
              <a:extLst>
                <a:ext uri="{FF2B5EF4-FFF2-40B4-BE49-F238E27FC236}">
                  <a16:creationId xmlns:a16="http://schemas.microsoft.com/office/drawing/2014/main" id="{1D42FBBF-E243-ECC6-B14E-8C4F382D6946}"/>
                </a:ext>
              </a:extLst>
            </p:cNvPr>
            <p:cNvSpPr/>
            <p:nvPr/>
          </p:nvSpPr>
          <p:spPr>
            <a:xfrm>
              <a:off x="3080999" y="4148461"/>
              <a:ext cx="1800000" cy="1086854"/>
            </a:xfrm>
            <a:custGeom>
              <a:avLst/>
              <a:gdLst>
                <a:gd name="connsiteX0" fmla="*/ 0 w 1800000"/>
                <a:gd name="connsiteY0" fmla="*/ 0 h 1086854"/>
                <a:gd name="connsiteX1" fmla="*/ 1800000 w 1800000"/>
                <a:gd name="connsiteY1" fmla="*/ 0 h 1086854"/>
                <a:gd name="connsiteX2" fmla="*/ 1800000 w 1800000"/>
                <a:gd name="connsiteY2" fmla="*/ 1086854 h 1086854"/>
                <a:gd name="connsiteX3" fmla="*/ 0 w 1800000"/>
                <a:gd name="connsiteY3" fmla="*/ 1086854 h 1086854"/>
                <a:gd name="connsiteX4" fmla="*/ 0 w 1800000"/>
                <a:gd name="connsiteY4" fmla="*/ 0 h 10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086854">
                  <a:moveTo>
                    <a:pt x="0" y="0"/>
                  </a:moveTo>
                  <a:lnTo>
                    <a:pt x="1800000" y="0"/>
                  </a:lnTo>
                  <a:lnTo>
                    <a:pt x="1800000" y="1086854"/>
                  </a:lnTo>
                  <a:lnTo>
                    <a:pt x="0" y="1086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highlight success stories</a:t>
              </a:r>
            </a:p>
          </p:txBody>
        </p:sp>
        <p:sp>
          <p:nvSpPr>
            <p:cNvPr id="12" name="Oval 11">
              <a:extLst>
                <a:ext uri="{FF2B5EF4-FFF2-40B4-BE49-F238E27FC236}">
                  <a16:creationId xmlns:a16="http://schemas.microsoft.com/office/drawing/2014/main" id="{82DB77B6-DE0F-6FB3-98BF-A00E57907981}"/>
                </a:ext>
              </a:extLst>
            </p:cNvPr>
            <p:cNvSpPr>
              <a:spLocks noChangeAspect="1"/>
            </p:cNvSpPr>
            <p:nvPr/>
          </p:nvSpPr>
          <p:spPr>
            <a:xfrm>
              <a:off x="5527749" y="2608660"/>
              <a:ext cx="1317600" cy="131760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tangle 12" descr="Bar chart with solid fill">
              <a:extLst>
                <a:ext uri="{FF2B5EF4-FFF2-40B4-BE49-F238E27FC236}">
                  <a16:creationId xmlns:a16="http://schemas.microsoft.com/office/drawing/2014/main" id="{EC7C30F9-E7F3-A28B-D65A-7BF8C7B5C86E}"/>
                </a:ext>
              </a:extLst>
            </p:cNvPr>
            <p:cNvSpPr>
              <a:spLocks noChangeAspect="1"/>
            </p:cNvSpPr>
            <p:nvPr/>
          </p:nvSpPr>
          <p:spPr>
            <a:xfrm>
              <a:off x="5808547" y="2871566"/>
              <a:ext cx="756000" cy="756000"/>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BF7CEF4B-5F8A-42BB-B6EA-1A2BDCE1B638}"/>
                </a:ext>
              </a:extLst>
            </p:cNvPr>
            <p:cNvSpPr/>
            <p:nvPr/>
          </p:nvSpPr>
          <p:spPr>
            <a:xfrm>
              <a:off x="5195999" y="4134846"/>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Evaluate pilot programs</a:t>
              </a:r>
            </a:p>
          </p:txBody>
        </p:sp>
        <p:sp>
          <p:nvSpPr>
            <p:cNvPr id="15" name="Oval 14">
              <a:extLst>
                <a:ext uri="{FF2B5EF4-FFF2-40B4-BE49-F238E27FC236}">
                  <a16:creationId xmlns:a16="http://schemas.microsoft.com/office/drawing/2014/main" id="{EA3E76DA-E70E-BDD5-E98D-90E7F5AAF951}"/>
                </a:ext>
              </a:extLst>
            </p:cNvPr>
            <p:cNvSpPr>
              <a:spLocks noChangeAspect="1"/>
            </p:cNvSpPr>
            <p:nvPr/>
          </p:nvSpPr>
          <p:spPr>
            <a:xfrm>
              <a:off x="7642749" y="2640822"/>
              <a:ext cx="1317600" cy="131760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15" descr="Users with solid fill">
              <a:extLst>
                <a:ext uri="{FF2B5EF4-FFF2-40B4-BE49-F238E27FC236}">
                  <a16:creationId xmlns:a16="http://schemas.microsoft.com/office/drawing/2014/main" id="{0C106EDE-B37A-B29D-1777-614F3EA9BF85}"/>
                </a:ext>
              </a:extLst>
            </p:cNvPr>
            <p:cNvSpPr>
              <a:spLocks noChangeAspect="1"/>
            </p:cNvSpPr>
            <p:nvPr/>
          </p:nvSpPr>
          <p:spPr>
            <a:xfrm>
              <a:off x="7923549" y="2921620"/>
              <a:ext cx="756000" cy="756000"/>
            </a:xfrm>
            <a:prstGeom prst="rect">
              <a:avLst/>
            </a:prstGeom>
            <a:blipFill>
              <a:blip r:embed="rId9">
                <a:extLs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8B5383C2-2FFC-7CCE-36E6-2DE1DA2262BE}"/>
                </a:ext>
              </a:extLst>
            </p:cNvPr>
            <p:cNvSpPr/>
            <p:nvPr/>
          </p:nvSpPr>
          <p:spPr>
            <a:xfrm>
              <a:off x="7310999" y="4148461"/>
              <a:ext cx="1800000" cy="1086854"/>
            </a:xfrm>
            <a:custGeom>
              <a:avLst/>
              <a:gdLst>
                <a:gd name="connsiteX0" fmla="*/ 0 w 1800000"/>
                <a:gd name="connsiteY0" fmla="*/ 0 h 1086854"/>
                <a:gd name="connsiteX1" fmla="*/ 1800000 w 1800000"/>
                <a:gd name="connsiteY1" fmla="*/ 0 h 1086854"/>
                <a:gd name="connsiteX2" fmla="*/ 1800000 w 1800000"/>
                <a:gd name="connsiteY2" fmla="*/ 1086854 h 1086854"/>
                <a:gd name="connsiteX3" fmla="*/ 0 w 1800000"/>
                <a:gd name="connsiteY3" fmla="*/ 1086854 h 1086854"/>
                <a:gd name="connsiteX4" fmla="*/ 0 w 1800000"/>
                <a:gd name="connsiteY4" fmla="*/ 0 h 10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086854">
                  <a:moveTo>
                    <a:pt x="0" y="0"/>
                  </a:moveTo>
                  <a:lnTo>
                    <a:pt x="1800000" y="0"/>
                  </a:lnTo>
                  <a:lnTo>
                    <a:pt x="1800000" y="1086854"/>
                  </a:lnTo>
                  <a:lnTo>
                    <a:pt x="0" y="1086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Continue coalition support</a:t>
              </a:r>
            </a:p>
          </p:txBody>
        </p:sp>
        <p:sp>
          <p:nvSpPr>
            <p:cNvPr id="18" name="Oval 17">
              <a:extLst>
                <a:ext uri="{FF2B5EF4-FFF2-40B4-BE49-F238E27FC236}">
                  <a16:creationId xmlns:a16="http://schemas.microsoft.com/office/drawing/2014/main" id="{E59D8605-22D6-762F-6013-18ED43381DD3}"/>
                </a:ext>
              </a:extLst>
            </p:cNvPr>
            <p:cNvSpPr>
              <a:spLocks noChangeAspect="1"/>
            </p:cNvSpPr>
            <p:nvPr/>
          </p:nvSpPr>
          <p:spPr>
            <a:xfrm>
              <a:off x="9757749" y="2640822"/>
              <a:ext cx="1317600" cy="131760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Rectangle 18" descr="Money with solid fill">
              <a:extLst>
                <a:ext uri="{FF2B5EF4-FFF2-40B4-BE49-F238E27FC236}">
                  <a16:creationId xmlns:a16="http://schemas.microsoft.com/office/drawing/2014/main" id="{15B50E46-C522-7B6C-68A7-2C4199F07E85}"/>
                </a:ext>
              </a:extLst>
            </p:cNvPr>
            <p:cNvSpPr>
              <a:spLocks noChangeAspect="1"/>
            </p:cNvSpPr>
            <p:nvPr/>
          </p:nvSpPr>
          <p:spPr>
            <a:xfrm>
              <a:off x="10038549" y="2871566"/>
              <a:ext cx="756000" cy="756000"/>
            </a:xfrm>
            <a:prstGeom prst="rect">
              <a:avLst/>
            </a:prstGeom>
            <a:blipFill>
              <a:blip r:embed="rId11">
                <a:extLs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E52324DD-D73B-06DE-352D-EDB28ACF009F}"/>
                </a:ext>
              </a:extLst>
            </p:cNvPr>
            <p:cNvSpPr/>
            <p:nvPr/>
          </p:nvSpPr>
          <p:spPr>
            <a:xfrm>
              <a:off x="9425999" y="4148461"/>
              <a:ext cx="1800000" cy="1086854"/>
            </a:xfrm>
            <a:custGeom>
              <a:avLst/>
              <a:gdLst>
                <a:gd name="connsiteX0" fmla="*/ 0 w 1800000"/>
                <a:gd name="connsiteY0" fmla="*/ 0 h 1086854"/>
                <a:gd name="connsiteX1" fmla="*/ 1800000 w 1800000"/>
                <a:gd name="connsiteY1" fmla="*/ 0 h 1086854"/>
                <a:gd name="connsiteX2" fmla="*/ 1800000 w 1800000"/>
                <a:gd name="connsiteY2" fmla="*/ 1086854 h 1086854"/>
                <a:gd name="connsiteX3" fmla="*/ 0 w 1800000"/>
                <a:gd name="connsiteY3" fmla="*/ 1086854 h 1086854"/>
                <a:gd name="connsiteX4" fmla="*/ 0 w 1800000"/>
                <a:gd name="connsiteY4" fmla="*/ 0 h 10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086854">
                  <a:moveTo>
                    <a:pt x="0" y="0"/>
                  </a:moveTo>
                  <a:lnTo>
                    <a:pt x="1800000" y="0"/>
                  </a:lnTo>
                  <a:lnTo>
                    <a:pt x="1800000" y="1086854"/>
                  </a:lnTo>
                  <a:lnTo>
                    <a:pt x="0" y="1086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Connect partners to funding opportunities</a:t>
              </a:r>
            </a:p>
          </p:txBody>
        </p:sp>
      </p:grpSp>
    </p:spTree>
    <p:extLst>
      <p:ext uri="{BB962C8B-B14F-4D97-AF65-F5344CB8AC3E}">
        <p14:creationId xmlns:p14="http://schemas.microsoft.com/office/powerpoint/2010/main" val="370453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in a room&#10;&#10;Description automatically generated">
            <a:extLst>
              <a:ext uri="{FF2B5EF4-FFF2-40B4-BE49-F238E27FC236}">
                <a16:creationId xmlns:a16="http://schemas.microsoft.com/office/drawing/2014/main" id="{5FBB0F0B-7E8A-3364-872D-AC8E6CFAE00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968" t="1" r="7542" b="-2"/>
          <a:stretch/>
        </p:blipFill>
        <p:spPr>
          <a:xfrm>
            <a:off x="5620512" y="1850008"/>
            <a:ext cx="607161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6">
            <a:extLst>
              <a:ext uri="{FF2B5EF4-FFF2-40B4-BE49-F238E27FC236}">
                <a16:creationId xmlns:a16="http://schemas.microsoft.com/office/drawing/2014/main" id="{1DB787F3-986F-7B63-E9DD-AAFEF4567205}"/>
              </a:ext>
            </a:extLst>
          </p:cNvPr>
          <p:cNvSpPr>
            <a:spLocks noGrp="1"/>
          </p:cNvSpPr>
          <p:nvPr>
            <p:ph type="title"/>
          </p:nvPr>
        </p:nvSpPr>
        <p:spPr>
          <a:xfrm>
            <a:off x="179832" y="271018"/>
            <a:ext cx="10515600" cy="1325563"/>
          </a:xfrm>
        </p:spPr>
        <p:txBody>
          <a:bodyPr anchor="ctr">
            <a:normAutofit/>
          </a:bodyPr>
          <a:lstStyle/>
          <a:p>
            <a:r>
              <a:rPr lang="en-US"/>
              <a:t>Community Paramedicine Roundtable</a:t>
            </a:r>
          </a:p>
        </p:txBody>
      </p:sp>
      <p:sp>
        <p:nvSpPr>
          <p:cNvPr id="3" name="Content Placeholder 2">
            <a:extLst>
              <a:ext uri="{FF2B5EF4-FFF2-40B4-BE49-F238E27FC236}">
                <a16:creationId xmlns:a16="http://schemas.microsoft.com/office/drawing/2014/main" id="{3A39325B-E71E-4BB1-D9DC-4B1F6F1C2D70}"/>
              </a:ext>
            </a:extLst>
          </p:cNvPr>
          <p:cNvSpPr>
            <a:spLocks noGrp="1"/>
          </p:cNvSpPr>
          <p:nvPr>
            <p:ph sz="half" idx="1"/>
          </p:nvPr>
        </p:nvSpPr>
        <p:spPr>
          <a:xfrm>
            <a:off x="268224" y="1679320"/>
            <a:ext cx="5181600" cy="4672712"/>
          </a:xfrm>
        </p:spPr>
        <p:txBody>
          <a:bodyPr>
            <a:normAutofit/>
          </a:bodyPr>
          <a:lstStyle/>
          <a:p>
            <a:pPr>
              <a:lnSpc>
                <a:spcPct val="100000"/>
              </a:lnSpc>
              <a:spcBef>
                <a:spcPts val="0"/>
              </a:spcBef>
              <a:spcAft>
                <a:spcPts val="1200"/>
              </a:spcAft>
            </a:pPr>
            <a:r>
              <a:rPr lang="en-US" sz="2000"/>
              <a:t>Co-sponsored event with Episcopal Health Foundation and Texas Department of Agriculture’s State Office of Rural Health on November 18th</a:t>
            </a:r>
          </a:p>
          <a:p>
            <a:pPr>
              <a:lnSpc>
                <a:spcPct val="100000"/>
              </a:lnSpc>
              <a:spcBef>
                <a:spcPts val="0"/>
              </a:spcBef>
            </a:pPr>
            <a:r>
              <a:rPr lang="en-US" sz="2000"/>
              <a:t>~60 multidisciplinary partners in attendance</a:t>
            </a:r>
          </a:p>
          <a:p>
            <a:pPr lvl="1">
              <a:lnSpc>
                <a:spcPct val="100000"/>
              </a:lnSpc>
              <a:spcBef>
                <a:spcPts val="0"/>
              </a:spcBef>
            </a:pPr>
            <a:r>
              <a:rPr lang="en-US" sz="2000"/>
              <a:t>EMS providers</a:t>
            </a:r>
          </a:p>
          <a:p>
            <a:pPr lvl="1">
              <a:lnSpc>
                <a:spcPct val="100000"/>
              </a:lnSpc>
              <a:spcBef>
                <a:spcPts val="0"/>
              </a:spcBef>
            </a:pPr>
            <a:r>
              <a:rPr lang="en-US" sz="2000"/>
              <a:t>Philanthropy</a:t>
            </a:r>
          </a:p>
          <a:p>
            <a:pPr lvl="1">
              <a:lnSpc>
                <a:spcPct val="100000"/>
              </a:lnSpc>
              <a:spcBef>
                <a:spcPts val="0"/>
              </a:spcBef>
            </a:pPr>
            <a:r>
              <a:rPr lang="en-US" sz="2000"/>
              <a:t>Health plans</a:t>
            </a:r>
          </a:p>
          <a:p>
            <a:pPr lvl="1">
              <a:lnSpc>
                <a:spcPct val="100000"/>
              </a:lnSpc>
              <a:spcBef>
                <a:spcPts val="0"/>
              </a:spcBef>
              <a:spcAft>
                <a:spcPts val="1200"/>
              </a:spcAft>
            </a:pPr>
            <a:r>
              <a:rPr lang="en-US" sz="2000"/>
              <a:t>Hospital administrators</a:t>
            </a:r>
          </a:p>
          <a:p>
            <a:pPr>
              <a:lnSpc>
                <a:spcPct val="100000"/>
              </a:lnSpc>
              <a:spcBef>
                <a:spcPts val="0"/>
              </a:spcBef>
            </a:pPr>
            <a:r>
              <a:rPr lang="en-US" sz="2000"/>
              <a:t>Next steps</a:t>
            </a:r>
          </a:p>
          <a:p>
            <a:pPr lvl="1">
              <a:lnSpc>
                <a:spcPct val="100000"/>
              </a:lnSpc>
              <a:spcBef>
                <a:spcPts val="0"/>
              </a:spcBef>
            </a:pPr>
            <a:r>
              <a:rPr lang="en-US" sz="2000"/>
              <a:t>Compile notes, synthesize themes to distribute</a:t>
            </a:r>
          </a:p>
          <a:p>
            <a:pPr lvl="1">
              <a:lnSpc>
                <a:spcPct val="100000"/>
              </a:lnSpc>
              <a:spcBef>
                <a:spcPts val="0"/>
              </a:spcBef>
            </a:pPr>
            <a:r>
              <a:rPr lang="en-US" sz="2000"/>
              <a:t>Coordinate topical workgroups to continue discussion</a:t>
            </a:r>
          </a:p>
        </p:txBody>
      </p:sp>
    </p:spTree>
    <p:extLst>
      <p:ext uri="{BB962C8B-B14F-4D97-AF65-F5344CB8AC3E}">
        <p14:creationId xmlns:p14="http://schemas.microsoft.com/office/powerpoint/2010/main" val="325740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84F3-299B-7C1B-D4AD-1AF110276139}"/>
              </a:ext>
            </a:extLst>
          </p:cNvPr>
          <p:cNvSpPr>
            <a:spLocks noGrp="1"/>
          </p:cNvSpPr>
          <p:nvPr>
            <p:ph type="title"/>
          </p:nvPr>
        </p:nvSpPr>
        <p:spPr>
          <a:xfrm>
            <a:off x="831850" y="860610"/>
            <a:ext cx="10515600" cy="3548551"/>
          </a:xfrm>
        </p:spPr>
        <p:txBody>
          <a:bodyPr/>
          <a:lstStyle/>
          <a:p>
            <a:r>
              <a:rPr lang="en-US"/>
              <a:t>Public Health Partnership Advancement</a:t>
            </a:r>
          </a:p>
        </p:txBody>
      </p:sp>
    </p:spTree>
    <p:extLst>
      <p:ext uri="{BB962C8B-B14F-4D97-AF65-F5344CB8AC3E}">
        <p14:creationId xmlns:p14="http://schemas.microsoft.com/office/powerpoint/2010/main" val="125149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B023E0-7158-4E11-8371-899A2C348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8012"/>
            <a:ext cx="1143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E11F17-11A0-4160-94A5-9A865F060AD4}"/>
              </a:ext>
            </a:extLst>
          </p:cNvPr>
          <p:cNvSpPr txBox="1"/>
          <p:nvPr/>
        </p:nvSpPr>
        <p:spPr>
          <a:xfrm>
            <a:off x="381000" y="3525757"/>
            <a:ext cx="11430000" cy="310854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087"/>
                </a:solidFill>
                <a:effectLst/>
                <a:uLnTx/>
                <a:uFillTx/>
                <a:latin typeface="PT Sans" panose="020B0503020203020204" pitchFamily="34" charset="0"/>
                <a:ea typeface="+mn-ea"/>
                <a:cs typeface="+mn-cs"/>
              </a:rPr>
              <a:t>Our Mission</a:t>
            </a:r>
            <a:r>
              <a:rPr kumimoji="0" lang="en-US" sz="2800" b="0" i="0" u="none" strike="noStrike" kern="1200" cap="none" spc="0" normalizeH="0" baseline="0" noProof="0">
                <a:ln>
                  <a:noFill/>
                </a:ln>
                <a:solidFill>
                  <a:srgbClr val="003087"/>
                </a:solidFill>
                <a:effectLst/>
                <a:uLnTx/>
                <a:uFillTx/>
                <a:latin typeface="PT Sans" panose="020B0503020203020204" pitchFamily="34" charset="0"/>
                <a:ea typeface="+mn-ea"/>
                <a:cs typeface="+mn-cs"/>
              </a:rPr>
              <a:t>: </a:t>
            </a:r>
            <a:r>
              <a:rPr kumimoji="0" lang="en-US" sz="2800" b="0" i="0" u="none" strike="noStrike" kern="1200" cap="none" spc="0" normalizeH="0" baseline="0" noProof="0">
                <a:ln>
                  <a:noFill/>
                </a:ln>
                <a:solidFill>
                  <a:srgbClr val="3D3D3E"/>
                </a:solidFill>
                <a:effectLst/>
                <a:uLnTx/>
                <a:uFillTx/>
                <a:latin typeface="PT Sans" panose="020B0503020203020204" pitchFamily="34" charset="0"/>
                <a:ea typeface="+mn-ea"/>
                <a:cs typeface="+mn-cs"/>
              </a:rPr>
              <a:t>To improve the health, safety, and well-being of all Texans.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3D3D3E"/>
              </a:solidFill>
              <a:effectLst/>
              <a:uLnTx/>
              <a:uFillTx/>
              <a:latin typeface="PT Sans" panose="020B05030202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3D3D3E"/>
                </a:solidFill>
                <a:effectLst/>
                <a:uLnTx/>
                <a:uFillTx/>
                <a:latin typeface="PT Sans" panose="020B0503020203020204" pitchFamily="34" charset="0"/>
                <a:ea typeface="+mn-ea"/>
                <a:cs typeface="+mn-cs"/>
              </a:rPr>
              <a:t>Our job is to promote and protect the health of people and the communities where they live, learn, work, worship, and play. No single entity working by itself can improve health for all Texans. We must all work together to create a better system that includes prevention, intervention, and </a:t>
            </a:r>
            <a:r>
              <a:rPr kumimoji="0" lang="en-US" sz="2800" b="1" i="0" u="none" strike="noStrike" kern="1200" cap="none" spc="0" normalizeH="0" baseline="0" noProof="0">
                <a:ln>
                  <a:noFill/>
                </a:ln>
                <a:solidFill>
                  <a:srgbClr val="3D3D3E"/>
                </a:solidFill>
                <a:effectLst/>
                <a:uLnTx/>
                <a:uFillTx/>
                <a:latin typeface="PT Sans" panose="020B0503020203020204" pitchFamily="34" charset="0"/>
                <a:ea typeface="+mn-ea"/>
                <a:cs typeface="+mn-cs"/>
              </a:rPr>
              <a:t>effective partnerships</a:t>
            </a:r>
            <a:r>
              <a:rPr kumimoji="0" lang="en-US" sz="2800" b="0" i="0" u="none" strike="noStrike" kern="1200" cap="none" spc="0" normalizeH="0" baseline="0" noProof="0">
                <a:ln>
                  <a:noFill/>
                </a:ln>
                <a:solidFill>
                  <a:srgbClr val="3D3D3E"/>
                </a:solidFill>
                <a:effectLst/>
                <a:uLnTx/>
                <a:uFillTx/>
                <a:latin typeface="PT Sans" panose="020B0503020203020204" pitchFamily="34" charset="0"/>
                <a:ea typeface="+mn-ea"/>
                <a:cs typeface="+mn-cs"/>
              </a:rPr>
              <a:t>.</a:t>
            </a: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002148"/>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0061AF"/>
      </a:dk2>
      <a:lt2>
        <a:srgbClr val="EFE9E5"/>
      </a:lt2>
      <a:accent1>
        <a:srgbClr val="75B943"/>
      </a:accent1>
      <a:accent2>
        <a:srgbClr val="43BDE8"/>
      </a:accent2>
      <a:accent3>
        <a:srgbClr val="EEAB1F"/>
      </a:accent3>
      <a:accent4>
        <a:srgbClr val="E86A10"/>
      </a:accent4>
      <a:accent5>
        <a:srgbClr val="668D3C"/>
      </a:accent5>
      <a:accent6>
        <a:srgbClr val="002B5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1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1FA9F6B875C941B0D7998B3F6FF5DD" ma:contentTypeVersion="25" ma:contentTypeDescription="Create a new document." ma:contentTypeScope="" ma:versionID="ce73dc8da4be819a3ee8281205e3b318">
  <xsd:schema xmlns:xsd="http://www.w3.org/2001/XMLSchema" xmlns:xs="http://www.w3.org/2001/XMLSchema" xmlns:p="http://schemas.microsoft.com/office/2006/metadata/properties" xmlns:ns2="b6d8ffac-0972-40c3-9b20-9449b1d9cea9" xmlns:ns3="b221bdda-a33e-412e-a4bf-eecd4aac3912" xmlns:ns4="d853a810-d2a2-4c28-9ad9-9100c9a22e04" targetNamespace="http://schemas.microsoft.com/office/2006/metadata/properties" ma:root="true" ma:fieldsID="1632312d935cc7b13795577ebba256eb" ns2:_="" ns3:_="" ns4:_="">
    <xsd:import namespace="b6d8ffac-0972-40c3-9b20-9449b1d9cea9"/>
    <xsd:import namespace="b221bdda-a33e-412e-a4bf-eecd4aac3912"/>
    <xsd:import namespace="d853a810-d2a2-4c28-9ad9-9100c9a22e04"/>
    <xsd:element name="properties">
      <xsd:complexType>
        <xsd:sequence>
          <xsd:element name="documentManagement">
            <xsd:complexType>
              <xsd:all>
                <xsd:element ref="ns2:Notes" minOccurs="0"/>
                <xsd:element ref="ns2:Pendingwith"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wner" minOccurs="0"/>
                <xsd:element ref="ns2:Status" minOccurs="0"/>
                <xsd:element ref="ns2:lcf76f155ced4ddcb4097134ff3c332f" minOccurs="0"/>
                <xsd:element ref="ns4:TaxCatchAll" minOccurs="0"/>
                <xsd:element ref="ns2:MediaServiceGenerationTime" minOccurs="0"/>
                <xsd:element ref="ns2:MediaServiceEventHashCode" minOccurs="0"/>
                <xsd:element ref="ns2:MediaServiceDateTaken" minOccurs="0"/>
                <xsd:element ref="ns2:DuetoCPHPPMailbox"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8ffac-0972-40c3-9b20-9449b1d9cea9" elementFormDefault="qualified">
    <xsd:import namespace="http://schemas.microsoft.com/office/2006/documentManagement/types"/>
    <xsd:import namespace="http://schemas.microsoft.com/office/infopath/2007/PartnerControls"/>
    <xsd:element name="Notes" ma:index="2" nillable="true" ma:displayName="Notes" ma:description="&#10;" ma:format="Dropdown" ma:internalName="Notes">
      <xsd:simpleType>
        <xsd:restriction base="dms:Note">
          <xsd:maxLength value="255"/>
        </xsd:restriction>
      </xsd:simpleType>
    </xsd:element>
    <xsd:element name="Pendingwith" ma:index="3" nillable="true" ma:displayName="Pending with" ma:description="Who the project is currently with" ma:format="Dropdown" ma:list="UserInfo" ma:SharePointGroup="0" ma:internalName="Pendingwith"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Owner" ma:index="16" nillable="true" ma:displayName="Owner" ma:description="Project owner" ma:format="Dropdown" ma:list="UserInfo" ma:SharePointGroup="0" ma:internalNam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7" nillable="true" ma:displayName="Status" ma:format="Dropdown" ma:internalName="Status">
      <xsd:simpleType>
        <xsd:restriction base="dms:Choice">
          <xsd:enumeration value="Approved"/>
          <xsd:enumeration value="Approved (with edits)"/>
          <xsd:enumeration value="Review again"/>
          <xsd:enumeration value="Next Level Approval"/>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c590b57-b2b8-4f92-a7a2-a2c14f8ff435" ma:termSetId="09814cd3-568e-fe90-9814-8d621ff8fb84" ma:anchorId="fba54fb3-c3e1-fe81-a776-ca4b69148c4d" ma:open="true" ma:isKeyword="false">
      <xsd:complexType>
        <xsd:sequence>
          <xsd:element ref="pc:Terms" minOccurs="0" maxOccurs="1"/>
        </xsd:sequence>
      </xsd:complex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DuetoCPHPPMailbox" ma:index="24" nillable="true" ma:displayName="Due to CPHPP Mailbox" ma:format="DateOnly" ma:internalName="DuetoCPHPPMailbox">
      <xsd:simpleType>
        <xsd:restriction base="dms:DateTime"/>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21bdda-a33e-412e-a4bf-eecd4aac39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3a810-d2a2-4c28-9ad9-9100c9a22e0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27cff5c-3c37-4edf-9c89-69e461b04824}" ma:internalName="TaxCatchAll" ma:showField="CatchAllData" ma:web="b221bdda-a33e-412e-a4bf-eecd4aac39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53a810-d2a2-4c28-9ad9-9100c9a22e04" xsi:nil="true"/>
    <Notes xmlns="b6d8ffac-0972-40c3-9b20-9449b1d9cea9" xsi:nil="true"/>
    <lcf76f155ced4ddcb4097134ff3c332f xmlns="b6d8ffac-0972-40c3-9b20-9449b1d9cea9">
      <Terms xmlns="http://schemas.microsoft.com/office/infopath/2007/PartnerControls"/>
    </lcf76f155ced4ddcb4097134ff3c332f>
    <Pendingwith xmlns="b6d8ffac-0972-40c3-9b20-9449b1d9cea9">
      <UserInfo>
        <DisplayName>i:0#.f|membership|aelia.akhtar@dshs.texas.gov,#i:0#.f|membership|aelia.akhtar@dshs.texas.gov,#Aelia.Akhtar@dshs.texas.gov,#,#Akhtar,Aelia (DSHS),#,#Off of Policy and Performance,#Director, Public Health Policy &amp; Performance</DisplayName>
        <AccountId>10</AccountId>
        <AccountType/>
      </UserInfo>
    </Pendingwith>
    <DuetoCPHPPMailbox xmlns="b6d8ffac-0972-40c3-9b20-9449b1d9cea9" xsi:nil="true"/>
    <Owner xmlns="b6d8ffac-0972-40c3-9b20-9449b1d9cea9">
      <UserInfo>
        <DisplayName>i:0#.f|membership|cristina.garcia@dshs.texas.gov,#i:0#.f|membership|cristina.garcia@dshs.texas.gov,#Cristina.Garcia@dshs.texas.gov,#,#Garcia,Cristina (DSHS),#,#Off of Policy and Performance,#Director II</DisplayName>
        <AccountId>15</AccountId>
        <AccountType/>
      </UserInfo>
    </Owner>
    <Status xmlns="b6d8ffac-0972-40c3-9b20-9449b1d9cea9" xsi:nil="true"/>
  </documentManagement>
</p:properties>
</file>

<file path=customXml/itemProps1.xml><?xml version="1.0" encoding="utf-8"?>
<ds:datastoreItem xmlns:ds="http://schemas.openxmlformats.org/officeDocument/2006/customXml" ds:itemID="{0582B1A4-3F19-40CC-9AE8-CED103470490}">
  <ds:schemaRefs>
    <ds:schemaRef ds:uri="b221bdda-a33e-412e-a4bf-eecd4aac3912"/>
    <ds:schemaRef ds:uri="b6d8ffac-0972-40c3-9b20-9449b1d9cea9"/>
    <ds:schemaRef ds:uri="d853a810-d2a2-4c28-9ad9-9100c9a22e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7E7196-F87C-439B-91DA-509D28E90E27}">
  <ds:schemaRefs>
    <ds:schemaRef ds:uri="http://schemas.microsoft.com/sharepoint/v3/contenttype/forms"/>
  </ds:schemaRefs>
</ds:datastoreItem>
</file>

<file path=customXml/itemProps3.xml><?xml version="1.0" encoding="utf-8"?>
<ds:datastoreItem xmlns:ds="http://schemas.openxmlformats.org/officeDocument/2006/customXml" ds:itemID="{164EEBA0-3641-4C5E-9ABA-29D6FFA3EB6F}">
  <ds:schemaRefs>
    <ds:schemaRef ds:uri="http://purl.org/dc/dcmitype/"/>
    <ds:schemaRef ds:uri="http://schemas.microsoft.com/office/2006/documentManagement/types"/>
    <ds:schemaRef ds:uri="http://schemas.microsoft.com/office/infopath/2007/PartnerControls"/>
    <ds:schemaRef ds:uri="http://purl.org/dc/terms/"/>
    <ds:schemaRef ds:uri="b6d8ffac-0972-40c3-9b20-9449b1d9cea9"/>
    <ds:schemaRef ds:uri="http://purl.org/dc/elements/1.1/"/>
    <ds:schemaRef ds:uri="http://schemas.microsoft.com/office/2006/metadata/properties"/>
    <ds:schemaRef ds:uri="http://schemas.openxmlformats.org/package/2006/metadata/core-properties"/>
    <ds:schemaRef ds:uri="d853a810-d2a2-4c28-9ad9-9100c9a22e04"/>
    <ds:schemaRef ds:uri="b221bdda-a33e-412e-a4bf-eecd4aac3912"/>
    <ds:schemaRef ds:uri="http://www.w3.org/XML/1998/namespace"/>
  </ds:schemaRefs>
</ds:datastoreItem>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
  <TotalTime>1</TotalTime>
  <Words>749</Words>
  <Application>Microsoft Office PowerPoint</Application>
  <PresentationFormat>Widescreen</PresentationFormat>
  <Paragraphs>159</Paragraphs>
  <Slides>17</Slides>
  <Notes>16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vt:i4>
      </vt:variant>
    </vt:vector>
  </HeadingPairs>
  <TitlesOfParts>
    <vt:vector size="33" baseType="lpstr">
      <vt:lpstr>Arial</vt:lpstr>
      <vt:lpstr>AvenirNext LT Pro Medium</vt:lpstr>
      <vt:lpstr>AvenirNext LT Pro MediumCn</vt:lpstr>
      <vt:lpstr>AvenirNext LT Pro Regular</vt:lpstr>
      <vt:lpstr>Calibri</vt:lpstr>
      <vt:lpstr>Calibri Light</vt:lpstr>
      <vt:lpstr>PT Sans</vt:lpstr>
      <vt:lpstr>Segoe UI Semilight</vt:lpstr>
      <vt:lpstr>Symbol</vt:lpstr>
      <vt:lpstr>Times New Roman</vt:lpstr>
      <vt:lpstr>Verdana</vt:lpstr>
      <vt:lpstr>Wingdings</vt:lpstr>
      <vt:lpstr>Office Theme</vt:lpstr>
      <vt:lpstr>DSHS Slide Layout 2</vt:lpstr>
      <vt:lpstr>DSHS Slide Layout 3</vt:lpstr>
      <vt:lpstr>1_DSHS Slide Theme</vt:lpstr>
      <vt:lpstr>Community Conversations  on Health </vt:lpstr>
      <vt:lpstr>Grant Funding &amp; Activity Phase</vt:lpstr>
      <vt:lpstr>Sustainability Phase</vt:lpstr>
      <vt:lpstr>Ongoing Support and Successes</vt:lpstr>
      <vt:lpstr>Local Health Department Funding</vt:lpstr>
      <vt:lpstr>Ongoing Support</vt:lpstr>
      <vt:lpstr>Community Paramedicine Roundtable</vt:lpstr>
      <vt:lpstr>Public Health Partnership Advancement</vt:lpstr>
      <vt:lpstr>PowerPoint Presentation</vt:lpstr>
      <vt:lpstr>Public Health Partnership  Advancement Section</vt:lpstr>
      <vt:lpstr>Grant Development Center</vt:lpstr>
      <vt:lpstr>Office of Practice and Learning  Updates  </vt:lpstr>
      <vt:lpstr>Academic Public Health Partnership </vt:lpstr>
      <vt:lpstr>Academic Public Health Consortium  </vt:lpstr>
      <vt:lpstr>Funding Opportunity </vt:lpstr>
      <vt:lpstr>Texas Public Health Fellowship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 PPT</dc:title>
  <dc:creator>Irma Burns</dc:creator>
  <cp:lastModifiedBy>Garcia,Cristina (DSHS)</cp:lastModifiedBy>
  <cp:revision>2</cp:revision>
  <cp:lastPrinted>2024-12-03T14:40:07Z</cp:lastPrinted>
  <dcterms:created xsi:type="dcterms:W3CDTF">2012-08-16T16:04:23Z</dcterms:created>
  <dcterms:modified xsi:type="dcterms:W3CDTF">2024-12-09T19:08:49Z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0x010100921FA9F6B875C941B0D7998B3F6FF5DD</vt:lpwstr>
  </property>
  <property fmtid="{D5CDD505-2E9C-101B-9397-08002B2CF9AE}" pid="3" name="_dlc_DocIdItemGuid">
    <vt:lpwstr>6be34082-5ff6-442a-9db8-51908aa746e9</vt:lpwstr>
  </property>
  <property fmtid="{D5CDD505-2E9C-101B-9397-08002B2CF9AE}" pid="4" name="MediaServiceImageTags">
    <vt:lpwstr/>
  </property>
</Properties>
</file>