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6" r:id="rId5"/>
    <p:sldMasterId id="2147483676" r:id="rId6"/>
    <p:sldMasterId id="2147483675" r:id="rId7"/>
    <p:sldMasterId id="2147483715" r:id="rId8"/>
    <p:sldMasterId id="2147483726" r:id="rId9"/>
  </p:sldMasterIdLst>
  <p:notesMasterIdLst>
    <p:notesMasterId r:id="rId24"/>
  </p:notesMasterIdLst>
  <p:handoutMasterIdLst>
    <p:handoutMasterId r:id="rId25"/>
  </p:handoutMasterIdLst>
  <p:sldIdLst>
    <p:sldId id="604" r:id="rId10"/>
    <p:sldId id="2147478989" r:id="rId11"/>
    <p:sldId id="2147310213" r:id="rId12"/>
    <p:sldId id="2147469295" r:id="rId13"/>
    <p:sldId id="2147478990" r:id="rId14"/>
    <p:sldId id="2147469299" r:id="rId15"/>
    <p:sldId id="2147469261" r:id="rId16"/>
    <p:sldId id="2147478991" r:id="rId17"/>
    <p:sldId id="2147469300" r:id="rId18"/>
    <p:sldId id="2147469292" r:id="rId19"/>
    <p:sldId id="2147478992" r:id="rId20"/>
    <p:sldId id="2147478987" r:id="rId21"/>
    <p:sldId id="2147478988" r:id="rId22"/>
    <p:sldId id="2147478985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74640B-DC5F-69F2-0D2F-E5FB7F49E2C8}" name="DelToro,Jessica (DSHS)" initials="D(" userId="S::jessica.deltoro@dshs.texas.gov::e9078f98-305a-4671-a626-3a2e69978c65" providerId="AD"/>
  <p188:author id="{44FED20B-FFDF-C7CB-6D2C-78338D2305C4}" name="Minnerly,Sydney (DSHS)" initials="M(" userId="S::Sydney.Minnerly@dshs.texas.gov::5b9b2c1b-ed12-4f8b-8c4c-631f864b1854" providerId="AD"/>
  <p188:author id="{9332672F-07E9-D33E-FDBC-FDF231419189}" name="Minnerly,Sydney (DSHS)" initials="M(" userId="S::sydney.minnerly@dshs.texas.gov::5b9b2c1b-ed12-4f8b-8c4c-631f864b1854" providerId="AD"/>
  <p188:author id="{18B1164C-ACDF-1690-3722-81A9743D1D95}" name="Hall,Manda (DSHS)" initials="H(" userId="S::Manda.Hall@dshs.texas.gov::a7348d4d-904f-4a11-918e-2f635bb45adc" providerId="AD"/>
  <p188:author id="{C5E34261-8568-0BF8-FAB4-ADEB2BB0EADE}" name="Bradford,Carrie (DSHS)" initials="B(" userId="S::Carrie.Bradford1@dshs.texas.gov::36ad5c1e-c4ac-4c1f-b561-8d0d76db85af" providerId="AD"/>
  <p188:author id="{5F09A483-BD78-6018-86A1-8E0CFFDE93A4}" name="HerreraVasquez,Dyanne (DSHS)" initials="H(" userId="S::Dyanne.HerreraVasquez@dshs.texas.gov::34cfd491-8951-431a-b4c3-0720f2f2021c" providerId="AD"/>
  <p188:author id="{8FBC0D84-1B13-3819-A8A5-4E7E91E7964D}" name="Kovic,Fatima  (DSHS)" initials="K(" userId="S::Fatima.Kovic2@dshs.texas.gov::4f77db23-9b1e-41e7-8fa0-ed653b0cd4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A"/>
    <a:srgbClr val="0063AB"/>
    <a:srgbClr val="11618A"/>
    <a:srgbClr val="FFC600"/>
    <a:srgbClr val="6D9DCD"/>
    <a:srgbClr val="87A672"/>
    <a:srgbClr val="0055A1"/>
    <a:srgbClr val="D9E7FF"/>
    <a:srgbClr val="007CB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33" autoAdjust="0"/>
  </p:normalViewPr>
  <p:slideViewPr>
    <p:cSldViewPr snapToGrid="0">
      <p:cViewPr varScale="1">
        <p:scale>
          <a:sx n="104" d="100"/>
          <a:sy n="104" d="100"/>
        </p:scale>
        <p:origin x="293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36718F-AE2F-478A-9F21-7B01197A10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F86AA-FC01-4345-A6DC-9667C6147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1E6702D-A3B5-400A-A22B-FC72EC6259A3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BEEB1-B2AE-44A2-AA28-6E6A407CDF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12F7DBB-77CC-4570-8EB1-B65F27ACB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063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FF69E21-1818-4022-9DBE-DC89AB5D4D7B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/>
              <a:t>3/27/2024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17B013-83AD-4323-B047-BB1900FF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20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058863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013-83AD-4323-B047-BB1900FFBB7E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3C10-87C0-4C90-814F-2D91B16357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</p:spTree>
    <p:extLst>
      <p:ext uri="{BB962C8B-B14F-4D97-AF65-F5344CB8AC3E}">
        <p14:creationId xmlns:p14="http://schemas.microsoft.com/office/powerpoint/2010/main" val="1728439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058863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013-83AD-4323-B047-BB1900FFBB7E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3C10-87C0-4C90-814F-2D91B16357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</p:spTree>
    <p:extLst>
      <p:ext uri="{BB962C8B-B14F-4D97-AF65-F5344CB8AC3E}">
        <p14:creationId xmlns:p14="http://schemas.microsoft.com/office/powerpoint/2010/main" val="23616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058863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013-83AD-4323-B047-BB1900FFBB7E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3C10-87C0-4C90-814F-2D91B16357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</p:spTree>
    <p:extLst>
      <p:ext uri="{BB962C8B-B14F-4D97-AF65-F5344CB8AC3E}">
        <p14:creationId xmlns:p14="http://schemas.microsoft.com/office/powerpoint/2010/main" val="304031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058863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013-83AD-4323-B047-BB1900FFBB7E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3C10-87C0-4C90-814F-2D91B16357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</p:spTree>
    <p:extLst>
      <p:ext uri="{BB962C8B-B14F-4D97-AF65-F5344CB8AC3E}">
        <p14:creationId xmlns:p14="http://schemas.microsoft.com/office/powerpoint/2010/main" val="917024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058863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013-83AD-4323-B047-BB1900FFBB7E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3C10-87C0-4C90-814F-2D91B16357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</p:spTree>
    <p:extLst>
      <p:ext uri="{BB962C8B-B14F-4D97-AF65-F5344CB8AC3E}">
        <p14:creationId xmlns:p14="http://schemas.microsoft.com/office/powerpoint/2010/main" val="75615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15D4D-9686-98A6-CBED-80DE0A1413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13">
            <a:extLst>
              <a:ext uri="{FF2B5EF4-FFF2-40B4-BE49-F238E27FC236}">
                <a16:creationId xmlns:a16="http://schemas.microsoft.com/office/drawing/2014/main" id="{8A831F79-4C68-2ED4-83FC-393E26C0F4FD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0169D709-E96C-C88B-9537-68AFE1C2CED4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8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11" name="Slide Number Placeholder 13">
            <a:extLst>
              <a:ext uri="{FF2B5EF4-FFF2-40B4-BE49-F238E27FC236}">
                <a16:creationId xmlns:a16="http://schemas.microsoft.com/office/drawing/2014/main" id="{21C526F1-340D-42BA-0137-FDB14E2B9884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64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E67EBD53-0AB9-C7DC-4064-55D7773DC34D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4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4253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8530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1161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6652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D284011F-7977-31DD-1402-42679BC4E5E7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827F273-769B-2ADF-214A-4D08893156E6}"/>
              </a:ext>
            </a:extLst>
          </p:cNvPr>
          <p:cNvSpPr txBox="1">
            <a:spLocks/>
          </p:cNvSpPr>
          <p:nvPr userDrawn="1"/>
        </p:nvSpPr>
        <p:spPr>
          <a:xfrm>
            <a:off x="353683" y="6356349"/>
            <a:ext cx="2846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Updated: July 27, 2023</a:t>
            </a:r>
          </a:p>
        </p:txBody>
      </p:sp>
    </p:spTree>
    <p:extLst>
      <p:ext uri="{BB962C8B-B14F-4D97-AF65-F5344CB8AC3E}">
        <p14:creationId xmlns:p14="http://schemas.microsoft.com/office/powerpoint/2010/main" val="3166493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F687FB2F-4C63-BEAD-D858-89A3783CFB6A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0791CEC-A550-34E1-DBBB-9300A6B941AA}"/>
              </a:ext>
            </a:extLst>
          </p:cNvPr>
          <p:cNvSpPr txBox="1">
            <a:spLocks/>
          </p:cNvSpPr>
          <p:nvPr userDrawn="1"/>
        </p:nvSpPr>
        <p:spPr>
          <a:xfrm>
            <a:off x="353683" y="6356349"/>
            <a:ext cx="2846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Updated: July 27, 2023</a:t>
            </a:r>
          </a:p>
        </p:txBody>
      </p:sp>
    </p:spTree>
    <p:extLst>
      <p:ext uri="{BB962C8B-B14F-4D97-AF65-F5344CB8AC3E}">
        <p14:creationId xmlns:p14="http://schemas.microsoft.com/office/powerpoint/2010/main" val="172809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5462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311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0280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7331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15D4D-9686-98A6-CBED-80DE0A1413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07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1"/>
            <a:ext cx="9348787" cy="4633910"/>
          </a:xfrm>
          <a:prstGeom prst="rect">
            <a:avLst/>
          </a:prstGeom>
        </p:spPr>
        <p:txBody>
          <a:bodyPr/>
          <a:lstStyle>
            <a:lvl1pPr>
              <a:tabLst>
                <a:tab pos="8972326" algn="r"/>
              </a:tabLst>
              <a:defRPr/>
            </a:lvl1pPr>
            <a:lvl2pPr>
              <a:tabLst>
                <a:tab pos="8972326" algn="r"/>
              </a:tabLst>
              <a:defRPr/>
            </a:lvl2pPr>
            <a:lvl3pPr>
              <a:tabLst>
                <a:tab pos="8972326" algn="r"/>
              </a:tabLst>
              <a:defRPr/>
            </a:lvl3pPr>
            <a:lvl4pPr>
              <a:tabLst>
                <a:tab pos="8972326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  <a:lvl6pPr>
              <a:tabLst>
                <a:tab pos="8972326" algn="r"/>
              </a:tabLst>
              <a:defRPr/>
            </a:lvl6pPr>
            <a:lvl7pPr>
              <a:tabLst>
                <a:tab pos="8972326" algn="r"/>
              </a:tabLst>
              <a:defRPr/>
            </a:lvl7pPr>
            <a:lvl8pPr>
              <a:tabLst>
                <a:tab pos="8972326" algn="r"/>
              </a:tabLst>
              <a:defRPr/>
            </a:lvl8pPr>
            <a:lvl9pPr>
              <a:tabLst>
                <a:tab pos="8972326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200" b="0" i="1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45124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C2D0F89E-4B82-652C-4ED4-FA083DA43A3B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13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53177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85900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5955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8162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FFC8C-FFA4-4B32-A71B-6DF399E15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81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B0F96CC1-470A-4CE3-9A55-CB49B5FCDE6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71256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Texas Department of State Health Services logo">
            <a:extLst>
              <a:ext uri="{FF2B5EF4-FFF2-40B4-BE49-F238E27FC236}">
                <a16:creationId xmlns:a16="http://schemas.microsoft.com/office/drawing/2014/main" id="{A2B8BECE-B9F2-4BF8-901C-9069CB22B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715" y="2096908"/>
            <a:ext cx="9888569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46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5389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22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4862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197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07249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205462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135"/>
            <a:ext cx="9493135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1300"/>
            <a:ext cx="951493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7804" y="222250"/>
            <a:ext cx="982548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256"/>
            <a:ext cx="94804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27,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5" name="Slide Number Placeholder 13">
            <a:extLst>
              <a:ext uri="{FF2B5EF4-FFF2-40B4-BE49-F238E27FC236}">
                <a16:creationId xmlns:a16="http://schemas.microsoft.com/office/drawing/2014/main" id="{54587C9B-6163-E543-280F-385D33519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87797D8-4AB1-2F65-266B-4673B38A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4027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975"/>
            <a:ext cx="9463177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71405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4875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50907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719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7314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02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D79F3AEA-EA99-E336-B891-6513E10A9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93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32936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36787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7349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762156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5289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6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6936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6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8201" indent="0">
              <a:buNone/>
              <a:defRPr sz="1829" b="1"/>
            </a:lvl2pPr>
            <a:lvl3pPr marL="836402" indent="0">
              <a:buNone/>
              <a:defRPr sz="1646" b="1"/>
            </a:lvl3pPr>
            <a:lvl4pPr marL="1254603" indent="0">
              <a:buNone/>
              <a:defRPr sz="1464" b="1"/>
            </a:lvl4pPr>
            <a:lvl5pPr marL="1672803" indent="0">
              <a:buNone/>
              <a:defRPr sz="1464" b="1"/>
            </a:lvl5pPr>
            <a:lvl6pPr marL="2091004" indent="0">
              <a:buNone/>
              <a:defRPr sz="1464" b="1"/>
            </a:lvl6pPr>
            <a:lvl7pPr marL="2509205" indent="0">
              <a:buNone/>
              <a:defRPr sz="1464" b="1"/>
            </a:lvl7pPr>
            <a:lvl8pPr marL="2927406" indent="0">
              <a:buNone/>
              <a:defRPr sz="1464" b="1"/>
            </a:lvl8pPr>
            <a:lvl9pPr marL="3345607" indent="0">
              <a:buNone/>
              <a:defRPr sz="14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5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8201" indent="0">
              <a:buNone/>
              <a:defRPr sz="1829" b="1"/>
            </a:lvl2pPr>
            <a:lvl3pPr marL="836402" indent="0">
              <a:buNone/>
              <a:defRPr sz="1646" b="1"/>
            </a:lvl3pPr>
            <a:lvl4pPr marL="1254603" indent="0">
              <a:buNone/>
              <a:defRPr sz="1464" b="1"/>
            </a:lvl4pPr>
            <a:lvl5pPr marL="1672803" indent="0">
              <a:buNone/>
              <a:defRPr sz="1464" b="1"/>
            </a:lvl5pPr>
            <a:lvl6pPr marL="2091004" indent="0">
              <a:buNone/>
              <a:defRPr sz="1464" b="1"/>
            </a:lvl6pPr>
            <a:lvl7pPr marL="2509205" indent="0">
              <a:buNone/>
              <a:defRPr sz="1464" b="1"/>
            </a:lvl7pPr>
            <a:lvl8pPr marL="2927406" indent="0">
              <a:buNone/>
              <a:defRPr sz="1464" b="1"/>
            </a:lvl8pPr>
            <a:lvl9pPr marL="3345607" indent="0">
              <a:buNone/>
              <a:defRPr sz="14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2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10023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70558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3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6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6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6" y="5289193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2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4496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3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6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6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6" y="5289193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4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/>
        </p:nvSpPr>
        <p:spPr>
          <a:xfrm>
            <a:off x="0" y="149327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AE5AD7DC-2ABA-6D85-3BBF-CFF87A716922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809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2" y="2049462"/>
            <a:ext cx="3932237" cy="3811588"/>
          </a:xfrm>
        </p:spPr>
        <p:txBody>
          <a:bodyPr/>
          <a:lstStyle>
            <a:lvl1pPr marL="0" indent="0">
              <a:buNone/>
              <a:defRPr sz="1464"/>
            </a:lvl1pPr>
            <a:lvl2pPr marL="418201" indent="0">
              <a:buNone/>
              <a:defRPr sz="1281"/>
            </a:lvl2pPr>
            <a:lvl3pPr marL="836402" indent="0">
              <a:buNone/>
              <a:defRPr sz="1098"/>
            </a:lvl3pPr>
            <a:lvl4pPr marL="1254603" indent="0">
              <a:buNone/>
              <a:defRPr sz="915"/>
            </a:lvl4pPr>
            <a:lvl5pPr marL="1672803" indent="0">
              <a:buNone/>
              <a:defRPr sz="915"/>
            </a:lvl5pPr>
            <a:lvl6pPr marL="2091004" indent="0">
              <a:buNone/>
              <a:defRPr sz="915"/>
            </a:lvl6pPr>
            <a:lvl7pPr marL="2509205" indent="0">
              <a:buNone/>
              <a:defRPr sz="915"/>
            </a:lvl7pPr>
            <a:lvl8pPr marL="2927406" indent="0">
              <a:buNone/>
              <a:defRPr sz="915"/>
            </a:lvl8pPr>
            <a:lvl9pPr marL="3345607" indent="0">
              <a:buNone/>
              <a:defRPr sz="9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2927"/>
            </a:lvl1pPr>
            <a:lvl2pPr>
              <a:defRPr sz="2561"/>
            </a:lvl2pPr>
            <a:lvl3pPr>
              <a:defRPr sz="2195"/>
            </a:lvl3pPr>
            <a:lvl4pPr>
              <a:defRPr sz="1829"/>
            </a:lvl4pPr>
            <a:lvl5pPr>
              <a:defRPr sz="1829"/>
            </a:lvl5pPr>
            <a:lvl6pPr>
              <a:defRPr sz="1829"/>
            </a:lvl6pPr>
            <a:lvl7pPr>
              <a:defRPr sz="1829"/>
            </a:lvl7pPr>
            <a:lvl8pPr>
              <a:defRPr sz="1829"/>
            </a:lvl8pPr>
            <a:lvl9pPr>
              <a:defRPr sz="1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55793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464"/>
            </a:lvl1pPr>
            <a:lvl2pPr marL="418201" indent="0">
              <a:buNone/>
              <a:defRPr sz="1281"/>
            </a:lvl2pPr>
            <a:lvl3pPr marL="836402" indent="0">
              <a:buNone/>
              <a:defRPr sz="1098"/>
            </a:lvl3pPr>
            <a:lvl4pPr marL="1254603" indent="0">
              <a:buNone/>
              <a:defRPr sz="915"/>
            </a:lvl4pPr>
            <a:lvl5pPr marL="1672803" indent="0">
              <a:buNone/>
              <a:defRPr sz="915"/>
            </a:lvl5pPr>
            <a:lvl6pPr marL="2091004" indent="0">
              <a:buNone/>
              <a:defRPr sz="915"/>
            </a:lvl6pPr>
            <a:lvl7pPr marL="2509205" indent="0">
              <a:buNone/>
              <a:defRPr sz="915"/>
            </a:lvl7pPr>
            <a:lvl8pPr marL="2927406" indent="0">
              <a:buNone/>
              <a:defRPr sz="915"/>
            </a:lvl8pPr>
            <a:lvl9pPr marL="3345607" indent="0">
              <a:buNone/>
              <a:defRPr sz="9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2927"/>
            </a:lvl1pPr>
            <a:lvl2pPr marL="418201" indent="0">
              <a:buNone/>
              <a:defRPr sz="2561"/>
            </a:lvl2pPr>
            <a:lvl3pPr marL="836402" indent="0">
              <a:buNone/>
              <a:defRPr sz="2195"/>
            </a:lvl3pPr>
            <a:lvl4pPr marL="1254603" indent="0">
              <a:buNone/>
              <a:defRPr sz="1829"/>
            </a:lvl4pPr>
            <a:lvl5pPr marL="1672803" indent="0">
              <a:buNone/>
              <a:defRPr sz="1829"/>
            </a:lvl5pPr>
            <a:lvl6pPr marL="2091004" indent="0">
              <a:buNone/>
              <a:defRPr sz="1829"/>
            </a:lvl6pPr>
            <a:lvl7pPr marL="2509205" indent="0">
              <a:buNone/>
              <a:defRPr sz="1829"/>
            </a:lvl7pPr>
            <a:lvl8pPr marL="2927406" indent="0">
              <a:buNone/>
              <a:defRPr sz="1829"/>
            </a:lvl8pPr>
            <a:lvl9pPr marL="3345607" indent="0">
              <a:buNone/>
              <a:defRPr sz="1829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2" y="365126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7370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49583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195" b="1">
                <a:solidFill>
                  <a:srgbClr val="3F5763"/>
                </a:solidFill>
              </a:defRPr>
            </a:lvl1pPr>
            <a:lvl2pPr marL="418201" indent="0">
              <a:buNone/>
              <a:defRPr sz="1829" b="1"/>
            </a:lvl2pPr>
            <a:lvl3pPr marL="836402" indent="0">
              <a:buNone/>
              <a:defRPr sz="1646" b="1"/>
            </a:lvl3pPr>
            <a:lvl4pPr marL="1254603" indent="0">
              <a:buNone/>
              <a:defRPr sz="1464" b="1"/>
            </a:lvl4pPr>
            <a:lvl5pPr marL="1672803" indent="0">
              <a:buNone/>
              <a:defRPr sz="1464" b="1"/>
            </a:lvl5pPr>
            <a:lvl6pPr marL="2091004" indent="0">
              <a:buNone/>
              <a:defRPr sz="1464" b="1"/>
            </a:lvl6pPr>
            <a:lvl7pPr marL="2509205" indent="0">
              <a:buNone/>
              <a:defRPr sz="1464" b="1"/>
            </a:lvl7pPr>
            <a:lvl8pPr marL="2927406" indent="0">
              <a:buNone/>
              <a:defRPr sz="1464" b="1"/>
            </a:lvl8pPr>
            <a:lvl9pPr marL="3345607" indent="0">
              <a:buNone/>
              <a:defRPr sz="1464" b="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195" b="1">
                <a:solidFill>
                  <a:srgbClr val="3F5763"/>
                </a:solidFill>
              </a:defRPr>
            </a:lvl1pPr>
            <a:lvl2pPr marL="418201" indent="0">
              <a:buNone/>
              <a:defRPr sz="1829" b="1"/>
            </a:lvl2pPr>
            <a:lvl3pPr marL="836402" indent="0">
              <a:buNone/>
              <a:defRPr sz="1646" b="1"/>
            </a:lvl3pPr>
            <a:lvl4pPr marL="1254603" indent="0">
              <a:buNone/>
              <a:defRPr sz="1464" b="1"/>
            </a:lvl4pPr>
            <a:lvl5pPr marL="1672803" indent="0">
              <a:buNone/>
              <a:defRPr sz="1464" b="1"/>
            </a:lvl5pPr>
            <a:lvl6pPr marL="2091004" indent="0">
              <a:buNone/>
              <a:defRPr sz="1464" b="1"/>
            </a:lvl6pPr>
            <a:lvl7pPr marL="2509205" indent="0">
              <a:buNone/>
              <a:defRPr sz="1464" b="1"/>
            </a:lvl7pPr>
            <a:lvl8pPr marL="2927406" indent="0">
              <a:buNone/>
              <a:defRPr sz="1464" b="1"/>
            </a:lvl8pPr>
            <a:lvl9pPr marL="3345607" indent="0">
              <a:buNone/>
              <a:defRPr sz="1464" b="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85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1257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7619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37883" y="625852"/>
            <a:ext cx="10003615" cy="304623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1829" kern="0" spc="137">
                <a:solidFill>
                  <a:schemeClr val="tx1"/>
                </a:solidFill>
                <a:latin typeface="+mj-lt"/>
                <a:ea typeface="Roboto Medium" panose="02000000000000000000" pitchFamily="2" charset="0"/>
              </a:defRPr>
            </a:lvl1pPr>
          </a:lstStyle>
          <a:p>
            <a:pPr lvl="0"/>
            <a:endParaRPr lang="id-ID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515583" y="6303058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236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8" y="6257743"/>
            <a:ext cx="431079" cy="3890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915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defTabSz="836402">
              <a:defRPr/>
            </a:pPr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defTabSz="836402"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79769" y="5785159"/>
            <a:ext cx="1378904" cy="2331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15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HHSC IT – Governance</a:t>
            </a:r>
            <a:endParaRPr kumimoji="0" lang="id-ID" sz="915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+mn-cs"/>
            </a:endParaRP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0582" y="415428"/>
            <a:ext cx="9990916" cy="1531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098" kern="0" spc="183">
                <a:solidFill>
                  <a:schemeClr val="tx1"/>
                </a:solidFill>
                <a:latin typeface="+mn-lt"/>
                <a:ea typeface="Roboto Light" panose="02000000000000000000" pitchFamily="2" charset="0"/>
              </a:defRPr>
            </a:lvl1pPr>
          </a:lstStyle>
          <a:p>
            <a:pPr lvl="0"/>
            <a:endParaRPr lang="id-ID"/>
          </a:p>
        </p:txBody>
      </p:sp>
      <p:sp>
        <p:nvSpPr>
          <p:cNvPr id="11" name="Rectangle 10"/>
          <p:cNvSpPr/>
          <p:nvPr userDrawn="1"/>
        </p:nvSpPr>
        <p:spPr>
          <a:xfrm>
            <a:off x="650581" y="1016000"/>
            <a:ext cx="63975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38" tIns="41819" rIns="83638" bIns="41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236" b="0" i="0" u="none" strike="noStrike" kern="1200" cap="none" spc="0" normalizeH="0" baseline="0" noProof="0">
              <a:ln>
                <a:noFill/>
              </a:ln>
              <a:solidFill>
                <a:srgbClr val="118CE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1F293F-98CC-4E85-9551-0B61EF6F647E}"/>
              </a:ext>
            </a:extLst>
          </p:cNvPr>
          <p:cNvSpPr/>
          <p:nvPr userDrawn="1"/>
        </p:nvSpPr>
        <p:spPr>
          <a:xfrm>
            <a:off x="637883" y="987721"/>
            <a:ext cx="10833531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6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7FBBD937-0AC2-4BEC-9776-575CB2AD27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69949" y="6329174"/>
            <a:ext cx="8194955" cy="24622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915" kern="0" spc="137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endParaRPr lang="id-ID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CD1DC6-62AA-4CE0-8D7D-890C695D33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0877" y="1371600"/>
            <a:ext cx="10820537" cy="4581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46">
                <a:solidFill>
                  <a:schemeClr val="tx1"/>
                </a:solidFill>
              </a:defRPr>
            </a:lvl1pPr>
            <a:lvl2pPr marL="627270" indent="-209090">
              <a:buFont typeface="Courier New" panose="02070309020205020404" pitchFamily="49" charset="0"/>
              <a:buChar char="o"/>
              <a:defRPr sz="1464">
                <a:solidFill>
                  <a:schemeClr val="tx1"/>
                </a:solidFill>
              </a:defRPr>
            </a:lvl2pPr>
            <a:lvl3pPr marL="1045449" indent="-209090">
              <a:buFont typeface="Wingdings" panose="05000000000000000000" pitchFamily="2" charset="2"/>
              <a:buChar char="§"/>
              <a:defRPr sz="1281">
                <a:solidFill>
                  <a:schemeClr val="tx1"/>
                </a:solidFill>
              </a:defRPr>
            </a:lvl3pPr>
            <a:lvl4pPr marL="1463630" indent="-209090">
              <a:buFont typeface="Wingdings" panose="05000000000000000000" pitchFamily="2" charset="2"/>
              <a:buChar char="q"/>
              <a:defRPr sz="1098">
                <a:solidFill>
                  <a:schemeClr val="tx1"/>
                </a:solidFill>
              </a:defRPr>
            </a:lvl4pPr>
            <a:lvl5pPr marL="1881810" indent="-209090">
              <a:buFont typeface="Wingdings" panose="05000000000000000000" pitchFamily="2" charset="2"/>
              <a:buChar char="v"/>
              <a:defRPr sz="1098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B3E648-1FF3-4F4E-B0C3-FB07A80F69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7275" r="72806" b="65068"/>
          <a:stretch/>
        </p:blipFill>
        <p:spPr>
          <a:xfrm flipH="1" flipV="1">
            <a:off x="10641499" y="1"/>
            <a:ext cx="1550503" cy="80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1_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57867" y="2980946"/>
            <a:ext cx="9144000" cy="2023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Rockwell"/>
              <a:buNone/>
              <a:defRPr sz="6403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57867" y="5068961"/>
            <a:ext cx="9144000" cy="109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915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293" b="1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829"/>
            </a:lvl2pPr>
            <a:lvl3pPr lvl="2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646"/>
            </a:lvl3pPr>
            <a:lvl4pPr lvl="3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464"/>
            </a:lvl4pPr>
            <a:lvl5pPr lvl="4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464"/>
            </a:lvl5pPr>
            <a:lvl6pPr lvl="5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6pPr>
            <a:lvl7pPr lvl="6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7pPr>
            <a:lvl8pPr lvl="7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8pPr>
            <a:lvl9pPr lvl="8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Google Shape;21;p13"/>
          <p:cNvCxnSpPr/>
          <p:nvPr/>
        </p:nvCxnSpPr>
        <p:spPr>
          <a:xfrm>
            <a:off x="1557867" y="5035539"/>
            <a:ext cx="9144000" cy="2238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589588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2"/>
          <p:cNvSpPr txBox="1">
            <a:spLocks noGrp="1"/>
          </p:cNvSpPr>
          <p:nvPr>
            <p:ph type="title"/>
          </p:nvPr>
        </p:nvSpPr>
        <p:spPr>
          <a:xfrm>
            <a:off x="2965344" y="613102"/>
            <a:ext cx="8388457" cy="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Rockwell"/>
              <a:buNone/>
              <a:defRPr sz="4574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2995047" y="1868493"/>
            <a:ext cx="838975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8201" lvl="0" indent="-348501" algn="l">
              <a:lnSpc>
                <a:spcPct val="90000"/>
              </a:lnSpc>
              <a:spcBef>
                <a:spcPts val="915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rabicPeriod"/>
              <a:defRPr sz="2195"/>
            </a:lvl1pPr>
            <a:lvl2pPr marL="836402" lvl="1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lphaLcPeriod"/>
              <a:defRPr sz="2195"/>
            </a:lvl2pPr>
            <a:lvl3pPr marL="1254603" lvl="2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romanLcPeriod"/>
              <a:defRPr sz="2195"/>
            </a:lvl3pPr>
            <a:lvl4pPr marL="1672803" lvl="3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rabicPeriod"/>
              <a:defRPr sz="2195"/>
            </a:lvl4pPr>
            <a:lvl5pPr marL="2091004" lvl="4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rabicPeriod"/>
              <a:defRPr sz="2195"/>
            </a:lvl5pPr>
            <a:lvl6pPr marL="2509205" lvl="5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27406" lvl="6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45607" lvl="7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63808" lvl="8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2995044" y="6356355"/>
            <a:ext cx="13871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4486015" y="6356355"/>
            <a:ext cx="57911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10380955" y="6356355"/>
            <a:ext cx="97284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2" name="Google Shape;72;p32"/>
          <p:cNvCxnSpPr/>
          <p:nvPr/>
        </p:nvCxnSpPr>
        <p:spPr>
          <a:xfrm rot="10800000" flipH="1">
            <a:off x="2965344" y="1385290"/>
            <a:ext cx="8388457" cy="5475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149853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y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37883" y="625852"/>
            <a:ext cx="10003615" cy="304623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1829" kern="0" spc="137">
                <a:solidFill>
                  <a:schemeClr val="tx1"/>
                </a:solidFill>
                <a:latin typeface="+mj-lt"/>
                <a:ea typeface="Roboto Medium" panose="02000000000000000000" pitchFamily="2" charset="0"/>
              </a:defRPr>
            </a:lvl1pPr>
          </a:lstStyle>
          <a:p>
            <a:pPr lvl="0"/>
            <a:endParaRPr lang="id-ID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515583" y="6303058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236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8" y="6257743"/>
            <a:ext cx="431079" cy="3890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915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>
              <a:defRPr/>
            </a:pPr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79769" y="6335714"/>
            <a:ext cx="1378904" cy="2331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15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+mn-cs"/>
              </a:rPr>
              <a:t>HHSC IT – Governance</a:t>
            </a:r>
            <a:endParaRPr kumimoji="0" lang="id-ID" sz="915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+mn-cs"/>
            </a:endParaRP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0582" y="415428"/>
            <a:ext cx="9990916" cy="1531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098" kern="0" spc="183">
                <a:solidFill>
                  <a:schemeClr val="tx1"/>
                </a:solidFill>
                <a:latin typeface="+mn-lt"/>
                <a:ea typeface="Roboto Light" panose="02000000000000000000" pitchFamily="2" charset="0"/>
              </a:defRPr>
            </a:lvl1pPr>
          </a:lstStyle>
          <a:p>
            <a:pPr lvl="0"/>
            <a:endParaRPr lang="id-ID"/>
          </a:p>
        </p:txBody>
      </p:sp>
      <p:sp>
        <p:nvSpPr>
          <p:cNvPr id="11" name="Rectangle 10"/>
          <p:cNvSpPr/>
          <p:nvPr userDrawn="1"/>
        </p:nvSpPr>
        <p:spPr>
          <a:xfrm>
            <a:off x="650581" y="1016000"/>
            <a:ext cx="63975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638" tIns="41819" rIns="83638" bIns="418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236" b="0" i="0" u="none" strike="noStrike" kern="1200" cap="none" spc="0" normalizeH="0" baseline="0" noProof="0">
              <a:ln>
                <a:noFill/>
              </a:ln>
              <a:solidFill>
                <a:srgbClr val="118CE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1F293F-98CC-4E85-9551-0B61EF6F647E}"/>
              </a:ext>
            </a:extLst>
          </p:cNvPr>
          <p:cNvSpPr/>
          <p:nvPr userDrawn="1"/>
        </p:nvSpPr>
        <p:spPr>
          <a:xfrm>
            <a:off x="637883" y="987721"/>
            <a:ext cx="10833531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6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46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7FBBD937-0AC2-4BEC-9776-575CB2AD27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69949" y="6329174"/>
            <a:ext cx="8194955" cy="24622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915" kern="0" spc="137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endParaRPr lang="id-ID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CD1DC6-62AA-4CE0-8D7D-890C695D33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0877" y="1371600"/>
            <a:ext cx="10820537" cy="4581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46">
                <a:solidFill>
                  <a:schemeClr val="tx1"/>
                </a:solidFill>
              </a:defRPr>
            </a:lvl1pPr>
            <a:lvl2pPr marL="627270" indent="-209090">
              <a:buFont typeface="Courier New" panose="02070309020205020404" pitchFamily="49" charset="0"/>
              <a:buChar char="o"/>
              <a:defRPr sz="1464">
                <a:solidFill>
                  <a:schemeClr val="tx1"/>
                </a:solidFill>
              </a:defRPr>
            </a:lvl2pPr>
            <a:lvl3pPr marL="1045449" indent="-209090">
              <a:buFont typeface="Wingdings" panose="05000000000000000000" pitchFamily="2" charset="2"/>
              <a:buChar char="§"/>
              <a:defRPr sz="1281">
                <a:solidFill>
                  <a:schemeClr val="tx1"/>
                </a:solidFill>
              </a:defRPr>
            </a:lvl3pPr>
            <a:lvl4pPr marL="1463630" indent="-209090">
              <a:buFont typeface="Wingdings" panose="05000000000000000000" pitchFamily="2" charset="2"/>
              <a:buChar char="q"/>
              <a:defRPr sz="1098">
                <a:solidFill>
                  <a:schemeClr val="tx1"/>
                </a:solidFill>
              </a:defRPr>
            </a:lvl4pPr>
            <a:lvl5pPr marL="1881810" indent="-209090">
              <a:buFont typeface="Wingdings" panose="05000000000000000000" pitchFamily="2" charset="2"/>
              <a:buChar char="v"/>
              <a:defRPr sz="1098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B3E648-1FF3-4F4E-B0C3-FB07A80F69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7275" r="72806" b="65068"/>
          <a:stretch/>
        </p:blipFill>
        <p:spPr>
          <a:xfrm flipH="1" flipV="1">
            <a:off x="10641499" y="1"/>
            <a:ext cx="1550503" cy="80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6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18" name="Slide Number Placeholder 13">
            <a:extLst>
              <a:ext uri="{FF2B5EF4-FFF2-40B4-BE49-F238E27FC236}">
                <a16:creationId xmlns:a16="http://schemas.microsoft.com/office/drawing/2014/main" id="{91C180D1-DDD5-0C4B-3EA4-96248C44B5CC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11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2_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57867" y="2980946"/>
            <a:ext cx="9144000" cy="2023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Rockwell"/>
              <a:buNone/>
              <a:defRPr sz="6403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57867" y="5068961"/>
            <a:ext cx="9144000" cy="109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915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293" b="1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829"/>
            </a:lvl2pPr>
            <a:lvl3pPr lvl="2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646"/>
            </a:lvl3pPr>
            <a:lvl4pPr lvl="3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464"/>
            </a:lvl4pPr>
            <a:lvl5pPr lvl="4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464"/>
            </a:lvl5pPr>
            <a:lvl6pPr lvl="5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6pPr>
            <a:lvl7pPr lvl="6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7pPr>
            <a:lvl8pPr lvl="7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8pPr>
            <a:lvl9pPr lvl="8" algn="ctr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64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Google Shape;21;p13"/>
          <p:cNvCxnSpPr/>
          <p:nvPr/>
        </p:nvCxnSpPr>
        <p:spPr>
          <a:xfrm>
            <a:off x="1557867" y="5035539"/>
            <a:ext cx="9144000" cy="2238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229925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2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2"/>
          <p:cNvSpPr txBox="1">
            <a:spLocks noGrp="1"/>
          </p:cNvSpPr>
          <p:nvPr>
            <p:ph type="title"/>
          </p:nvPr>
        </p:nvSpPr>
        <p:spPr>
          <a:xfrm>
            <a:off x="2965344" y="613102"/>
            <a:ext cx="8388457" cy="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Rockwell"/>
              <a:buNone/>
              <a:defRPr sz="4574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2995047" y="1868493"/>
            <a:ext cx="838975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8201" lvl="0" indent="-348501" algn="l">
              <a:lnSpc>
                <a:spcPct val="90000"/>
              </a:lnSpc>
              <a:spcBef>
                <a:spcPts val="915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rabicPeriod"/>
              <a:defRPr sz="2195"/>
            </a:lvl1pPr>
            <a:lvl2pPr marL="836402" lvl="1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lphaLcPeriod"/>
              <a:defRPr sz="2195"/>
            </a:lvl2pPr>
            <a:lvl3pPr marL="1254603" lvl="2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romanLcPeriod"/>
              <a:defRPr sz="2195"/>
            </a:lvl3pPr>
            <a:lvl4pPr marL="1672803" lvl="3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rabicPeriod"/>
              <a:defRPr sz="2195"/>
            </a:lvl4pPr>
            <a:lvl5pPr marL="2091004" lvl="4" indent="-34850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ckwell"/>
              <a:buAutoNum type="arabicPeriod"/>
              <a:defRPr sz="2195"/>
            </a:lvl5pPr>
            <a:lvl6pPr marL="2509205" lvl="5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27406" lvl="6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45607" lvl="7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63808" lvl="8" indent="-313651" algn="l">
              <a:lnSpc>
                <a:spcPct val="90000"/>
              </a:lnSpc>
              <a:spcBef>
                <a:spcPts val="45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2995044" y="6356355"/>
            <a:ext cx="13871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4486015" y="6356355"/>
            <a:ext cx="579110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10380955" y="6356355"/>
            <a:ext cx="97284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732" b="0" i="0" u="none" strike="noStrike" cap="none">
                <a:solidFill>
                  <a:srgbClr val="1A568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2" name="Google Shape;72;p32"/>
          <p:cNvCxnSpPr/>
          <p:nvPr/>
        </p:nvCxnSpPr>
        <p:spPr>
          <a:xfrm rot="10800000" flipH="1">
            <a:off x="2965344" y="1385290"/>
            <a:ext cx="8388457" cy="5475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719984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nd Side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2880"/>
            <a:ext cx="8869680" cy="1188720"/>
          </a:xfrm>
          <a:ln>
            <a:noFill/>
          </a:ln>
        </p:spPr>
        <p:txBody>
          <a:bodyPr lIns="0" tIns="0" rIns="0" bIns="0" anchor="b" anchorCtr="0">
            <a:noAutofit/>
          </a:bodyPr>
          <a:lstStyle>
            <a:lvl1pPr>
              <a:defRPr sz="3293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0EBDE14-9207-4782-A559-66E7A706991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7200" y="1737360"/>
            <a:ext cx="8321040" cy="4389120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591CBD-CC1F-47B5-8597-1101984C0EC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961120" y="1737360"/>
            <a:ext cx="2743200" cy="438912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84F9BE0B-9E7C-40B2-BE7C-5CCBBB84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37846" y="6308612"/>
            <a:ext cx="67163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Executive Steering Committee CONFIDENTIAL – Procurement Sensitive Information</a:t>
            </a:r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2AAF315-1A7B-41F2-BE9D-C8A32014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08611"/>
            <a:ext cx="914400" cy="365125"/>
          </a:xfrm>
          <a:prstGeom prst="rect">
            <a:avLst/>
          </a:prstGeom>
        </p:spPr>
        <p:txBody>
          <a:bodyPr/>
          <a:lstStyle/>
          <a:p>
            <a:fld id="{3264D530-B60B-4A5A-91C0-C766C58A47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">
            <a:extLst>
              <a:ext uri="{FF2B5EF4-FFF2-40B4-BE49-F238E27FC236}">
                <a16:creationId xmlns:a16="http://schemas.microsoft.com/office/drawing/2014/main" id="{3553AD43-1A1D-4D21-927C-354487F2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2" y="6308612"/>
            <a:ext cx="172904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22151"/>
                </a:solidFill>
              </a:defRPr>
            </a:lvl1pPr>
          </a:lstStyle>
          <a:p>
            <a:r>
              <a:rPr lang="en-US"/>
              <a:t>10/26/2022</a:t>
            </a:r>
          </a:p>
        </p:txBody>
      </p:sp>
    </p:spTree>
    <p:extLst>
      <p:ext uri="{BB962C8B-B14F-4D97-AF65-F5344CB8AC3E}">
        <p14:creationId xmlns:p14="http://schemas.microsoft.com/office/powerpoint/2010/main" val="340307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5" name="Slide Number Placeholder 13">
            <a:extLst>
              <a:ext uri="{FF2B5EF4-FFF2-40B4-BE49-F238E27FC236}">
                <a16:creationId xmlns:a16="http://schemas.microsoft.com/office/drawing/2014/main" id="{9AD4A4B2-C6CC-DE0D-79CB-3D0B8E91F317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3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C2D0F89E-4B82-652C-4ED4-FA083DA43A3B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8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9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5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19" Type="http://schemas.openxmlformats.org/officeDocument/2006/relationships/slideLayout" Target="../slideLayouts/slideLayout72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58475" y="6235696"/>
            <a:ext cx="695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5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6" name="Slide Number Placeholder 13">
            <a:extLst>
              <a:ext uri="{FF2B5EF4-FFF2-40B4-BE49-F238E27FC236}">
                <a16:creationId xmlns:a16="http://schemas.microsoft.com/office/drawing/2014/main" id="{76A70770-84A7-48B1-4C91-6527613943D1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86" r:id="rId9"/>
    <p:sldLayoutId id="2147483694" r:id="rId10"/>
    <p:sldLayoutId id="2147483695" r:id="rId11"/>
    <p:sldLayoutId id="2147483713" r:id="rId12"/>
    <p:sldLayoutId id="2147483714" r:id="rId13"/>
    <p:sldLayoutId id="2147483746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3">
            <a:extLst>
              <a:ext uri="{FF2B5EF4-FFF2-40B4-BE49-F238E27FC236}">
                <a16:creationId xmlns:a16="http://schemas.microsoft.com/office/drawing/2014/main" id="{4B80CC19-5DD4-B9F2-C01C-19F03812C851}"/>
              </a:ext>
            </a:extLst>
          </p:cNvPr>
          <p:cNvSpPr txBox="1">
            <a:spLocks/>
          </p:cNvSpPr>
          <p:nvPr userDrawn="1"/>
        </p:nvSpPr>
        <p:spPr>
          <a:xfrm>
            <a:off x="11134725" y="621859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4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135"/>
            <a:ext cx="94813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27,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3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3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718" tIns="39359" rIns="78718" bIns="393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66" b="1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" y="6647575"/>
            <a:ext cx="220979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6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6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40" y="554903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659" b="1" i="0" u="none" strike="noStrike" kern="1200" cap="none" spc="0" normalizeH="0" baseline="0" noProof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6" y="5289193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8">
                <a:solidFill>
                  <a:srgbClr val="003087"/>
                </a:solidFill>
              </a:defRPr>
            </a:lvl1pPr>
          </a:lstStyle>
          <a:p>
            <a:fld id="{B81B6698-EAFE-4EF4-8E59-4E345DB88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3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</p:sldLayoutIdLst>
  <p:hf hdr="0" ftr="0" dt="0"/>
  <p:txStyles>
    <p:titleStyle>
      <a:lvl1pPr algn="l" defTabSz="836402" rtl="0" eaLnBrk="1" latinLnBrk="0" hangingPunct="1">
        <a:lnSpc>
          <a:spcPct val="90000"/>
        </a:lnSpc>
        <a:spcBef>
          <a:spcPct val="0"/>
        </a:spcBef>
        <a:buNone/>
        <a:defRPr sz="4025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09100" indent="-209100" algn="l" defTabSz="836402" rtl="0" eaLnBrk="1" latinLnBrk="0" hangingPunct="1">
        <a:lnSpc>
          <a:spcPct val="90000"/>
        </a:lnSpc>
        <a:spcBef>
          <a:spcPts val="915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1pPr>
      <a:lvl2pPr marL="627301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2pPr>
      <a:lvl3pPr marL="1045502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829" kern="1200">
          <a:solidFill>
            <a:schemeClr val="tx1"/>
          </a:solidFill>
          <a:latin typeface="+mn-lt"/>
          <a:ea typeface="+mn-ea"/>
          <a:cs typeface="+mn-cs"/>
        </a:defRPr>
      </a:lvl3pPr>
      <a:lvl4pPr marL="1463703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4pPr>
      <a:lvl5pPr marL="1881904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5pPr>
      <a:lvl6pPr marL="2300105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6pPr>
      <a:lvl7pPr marL="2718305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7pPr>
      <a:lvl8pPr marL="3136506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8pPr>
      <a:lvl9pPr marL="3554707" indent="-209100" algn="l" defTabSz="836402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18201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2pPr>
      <a:lvl3pPr marL="836402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254603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4pPr>
      <a:lvl5pPr marL="1672803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5pPr>
      <a:lvl6pPr marL="2091004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6pPr>
      <a:lvl7pPr marL="2509205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7pPr>
      <a:lvl8pPr marL="2927406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8pPr>
      <a:lvl9pPr marL="3345607" algn="l" defTabSz="836402" rtl="0" eaLnBrk="1" latinLnBrk="0" hangingPunct="1">
        <a:defRPr sz="1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C838FA-9689-4901-AA3D-9C1AD119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Public Health Data Sharing in Texas​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D9E91C4-453F-71B0-5FA9-8714C3BA42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Office of Public Health Data Strategy &amp; Modernization</a:t>
            </a:r>
            <a:endParaRPr lang="en-US" sz="2400" dirty="0">
              <a:ea typeface="Calibri"/>
              <a:cs typeface="Calibri"/>
            </a:endParaRPr>
          </a:p>
          <a:p>
            <a:r>
              <a:rPr lang="en-US" sz="2400" dirty="0"/>
              <a:t>Texas Department of State Health Services</a:t>
            </a:r>
            <a:endParaRPr lang="en-US" sz="2400" dirty="0">
              <a:ea typeface="Calibri"/>
              <a:cs typeface="Calibri"/>
            </a:endParaRPr>
          </a:p>
          <a:p>
            <a:r>
              <a:rPr lang="en-US" sz="2400" dirty="0"/>
              <a:t>December 11, 2024</a:t>
            </a:r>
          </a:p>
        </p:txBody>
      </p:sp>
    </p:spTree>
    <p:extLst>
      <p:ext uri="{BB962C8B-B14F-4D97-AF65-F5344CB8AC3E}">
        <p14:creationId xmlns:p14="http://schemas.microsoft.com/office/powerpoint/2010/main" val="380263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82451-4EAC-0702-6C13-96126D0E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733" y="2236741"/>
            <a:ext cx="8309157" cy="37995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50 total LHEs – all will be included in the launch</a:t>
            </a:r>
          </a:p>
          <a:p>
            <a:pPr lvl="1" defTabSz="836402">
              <a:spcBef>
                <a:spcPts val="915"/>
              </a:spcBef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Tableau dashboard launch </a:t>
            </a:r>
            <a:r>
              <a:rPr lang="en-US">
                <a:solidFill>
                  <a:prstClr val="black"/>
                </a:solidFill>
                <a:latin typeface="Calibri" panose="020F0502020204030204"/>
              </a:rPr>
              <a:t>– January 22, 2025 (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tentative)</a:t>
            </a:r>
          </a:p>
          <a:p>
            <a:pPr marL="1084501" lvl="2" indent="-209100" defTabSz="836402">
              <a:spcBef>
                <a:spcPts val="457"/>
              </a:spcBef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One training session covering data sharing and Tableau week of launch.</a:t>
            </a:r>
          </a:p>
          <a:p>
            <a:pPr lvl="1" defTabSz="836402">
              <a:spcBef>
                <a:spcPts val="915"/>
              </a:spcBef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Snowflake data views launch – January 22, 2025 (tentative)</a:t>
            </a:r>
          </a:p>
          <a:p>
            <a:pPr marL="1084501" lvl="2" indent="-209100" defTabSz="836402">
              <a:spcBef>
                <a:spcPts val="457"/>
              </a:spcBef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Full training series with Beyond Basics sessions.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844" y="554904"/>
            <a:ext cx="8184433" cy="1325563"/>
          </a:xfrm>
        </p:spPr>
        <p:txBody>
          <a:bodyPr>
            <a:normAutofit/>
          </a:bodyPr>
          <a:lstStyle/>
          <a:p>
            <a:r>
              <a:rPr lang="en-US" dirty="0"/>
              <a:t>Immunizations Data Sharing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AA017-A295-04F6-3013-91F276BE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950075"/>
            <a:ext cx="2743200" cy="398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308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D6976F-0FDB-75B0-DE7B-54AF9AEE0470}"/>
              </a:ext>
            </a:extLst>
          </p:cNvPr>
          <p:cNvSpPr txBox="1">
            <a:spLocks/>
          </p:cNvSpPr>
          <p:nvPr/>
        </p:nvSpPr>
        <p:spPr>
          <a:xfrm>
            <a:off x="2720734" y="752902"/>
            <a:ext cx="9150037" cy="944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6360">
              <a:lnSpc>
                <a:spcPct val="90000"/>
              </a:lnSpc>
              <a:spcBef>
                <a:spcPts val="915"/>
              </a:spcBef>
              <a:defRPr/>
            </a:pPr>
            <a:endParaRPr lang="en-US" sz="1098" kern="0" spc="183">
              <a:solidFill>
                <a:prstClr val="white">
                  <a:lumMod val="50000"/>
                </a:prstClr>
              </a:solidFill>
              <a:latin typeface="Calibri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43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C838FA-9689-4901-AA3D-9C1AD119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NEDSS Provisional Data Sharing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AF8AC-579B-2428-F0D1-D4E87B53C7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9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0E3C85-2FBB-2444-D3FA-1C2C8AAC5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PHID Unit will leverage data to enhance public health surveillance at Local Health Departments (LHEs) by sharing NEDSS data via SHARP</a:t>
            </a:r>
          </a:p>
          <a:p>
            <a:r>
              <a:rPr lang="en-US" dirty="0"/>
              <a:t>Line-level data through Snowflake data views </a:t>
            </a:r>
          </a:p>
          <a:p>
            <a:r>
              <a:rPr lang="en-US" dirty="0"/>
              <a:t>Aggregate data through a Tableau dashboard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523C0-7D39-AFFE-A0DF-1C1C430A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u="none" strike="noStrike" dirty="0">
                <a:solidFill>
                  <a:srgbClr val="003087"/>
                </a:solidFill>
                <a:effectLst/>
                <a:latin typeface="Calibri" panose="020F0502020204030204" pitchFamily="34" charset="0"/>
              </a:rPr>
              <a:t>NEDSS Provisional Data Sharing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7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82451-4EAC-0702-6C13-96126D0E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733" y="2236741"/>
            <a:ext cx="8309157" cy="37995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57 total LHEs – all will be included in the launch</a:t>
            </a:r>
          </a:p>
          <a:p>
            <a:pPr lvl="1" defTabSz="836402">
              <a:spcBef>
                <a:spcPts val="915"/>
              </a:spcBef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Tableau dashboard launch – December 13, 2024 (tentative)</a:t>
            </a:r>
          </a:p>
          <a:p>
            <a:pPr lvl="1" defTabSz="836402">
              <a:spcBef>
                <a:spcPts val="915"/>
              </a:spcBef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Snowflake data views launch – January 2025 (tentative)</a:t>
            </a:r>
          </a:p>
          <a:p>
            <a:pPr marL="228600" lvl="1">
              <a:spcBef>
                <a:spcPts val="1000"/>
              </a:spcBef>
              <a:defRPr/>
            </a:pPr>
            <a:r>
              <a:rPr lang="en-US" sz="2800" dirty="0"/>
              <a:t>Training and Support​</a:t>
            </a:r>
          </a:p>
          <a:p>
            <a:pPr marL="685800" lvl="2">
              <a:spcBef>
                <a:spcPts val="1000"/>
              </a:spcBef>
              <a:defRPr/>
            </a:pPr>
            <a:r>
              <a:rPr lang="en-US" sz="2400" dirty="0"/>
              <a:t>Training sessions and office hours are scheduled for December 2024​</a:t>
            </a:r>
          </a:p>
          <a:p>
            <a:pPr marL="685800" lvl="2">
              <a:spcBef>
                <a:spcPts val="1000"/>
              </a:spcBef>
              <a:defRPr/>
            </a:pPr>
            <a:r>
              <a:rPr lang="en-US" sz="2400" dirty="0"/>
              <a:t>Training resources will include job aids, data dictionaries and training videos.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844" y="554904"/>
            <a:ext cx="8184433" cy="1325563"/>
          </a:xfrm>
        </p:spPr>
        <p:txBody>
          <a:bodyPr>
            <a:normAutofit/>
          </a:bodyPr>
          <a:lstStyle/>
          <a:p>
            <a:r>
              <a:rPr lang="en-US" sz="4400" b="1" i="0" u="none" strike="noStrike" dirty="0">
                <a:solidFill>
                  <a:srgbClr val="003087"/>
                </a:solidFill>
                <a:effectLst/>
                <a:latin typeface="Calibri" panose="020F0502020204030204" pitchFamily="34" charset="0"/>
              </a:rPr>
              <a:t>NEDSS Provisional Data Sharing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AA017-A295-04F6-3013-91F276BE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950075"/>
            <a:ext cx="2743200" cy="398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308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D6976F-0FDB-75B0-DE7B-54AF9AEE0470}"/>
              </a:ext>
            </a:extLst>
          </p:cNvPr>
          <p:cNvSpPr txBox="1">
            <a:spLocks/>
          </p:cNvSpPr>
          <p:nvPr/>
        </p:nvSpPr>
        <p:spPr>
          <a:xfrm>
            <a:off x="2720734" y="752902"/>
            <a:ext cx="9150037" cy="944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6360">
              <a:lnSpc>
                <a:spcPct val="90000"/>
              </a:lnSpc>
              <a:spcBef>
                <a:spcPts val="915"/>
              </a:spcBef>
              <a:defRPr/>
            </a:pPr>
            <a:endParaRPr lang="en-US" sz="1098" kern="0" spc="183">
              <a:solidFill>
                <a:prstClr val="white">
                  <a:lumMod val="50000"/>
                </a:prstClr>
              </a:solidFill>
              <a:latin typeface="Calibri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0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5DC2-A3BF-25B3-C926-E3506D6A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C6EF7-FBC7-ECAC-AE12-9F4982E50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BE763-4514-B473-3A60-368D41FE25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CB31C5-4C03-666C-26B1-C58153971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Vital Event</a:t>
            </a:r>
          </a:p>
          <a:p>
            <a:r>
              <a:rPr lang="en-US" dirty="0"/>
              <a:t>THCIC</a:t>
            </a:r>
          </a:p>
          <a:p>
            <a:r>
              <a:rPr lang="en-US" dirty="0"/>
              <a:t>Immunizations </a:t>
            </a:r>
          </a:p>
          <a:p>
            <a:r>
              <a:rPr lang="en-US" dirty="0"/>
              <a:t>NEDSS Provisional 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968645-3EF9-2173-1FA7-06B4CCF2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85517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C838FA-9689-4901-AA3D-9C1AD119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Vital Event Data Sharing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AF8AC-579B-2428-F0D1-D4E87B53C7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36D979-A3FF-638D-0BD3-B43B8BD4E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Line-level data via Snowflake </a:t>
            </a:r>
          </a:p>
          <a:p>
            <a:r>
              <a:rPr lang="en-US" dirty="0"/>
              <a:t>Aggregate data via Tableau dashboards</a:t>
            </a:r>
          </a:p>
          <a:p>
            <a:r>
              <a:rPr lang="en-US" dirty="0"/>
              <a:t>30 total LHEs live in the system</a:t>
            </a:r>
          </a:p>
          <a:p>
            <a:pPr lvl="1"/>
            <a:r>
              <a:rPr lang="en-US" dirty="0"/>
              <a:t>Launch completed for 22 LHEs</a:t>
            </a:r>
          </a:p>
          <a:p>
            <a:pPr lvl="2"/>
            <a:r>
              <a:rPr lang="en-US" dirty="0"/>
              <a:t>November 4, 2024 – 11 LHEs </a:t>
            </a:r>
          </a:p>
          <a:p>
            <a:pPr lvl="2"/>
            <a:r>
              <a:rPr lang="en-US" dirty="0"/>
              <a:t>December 2, 2024 – 11 LHEs </a:t>
            </a:r>
          </a:p>
          <a:p>
            <a:pPr lvl="1"/>
            <a:r>
              <a:rPr lang="en-US" dirty="0"/>
              <a:t>Tentative remaining launches pending MOU signature</a:t>
            </a:r>
          </a:p>
          <a:p>
            <a:pPr lvl="2"/>
            <a:r>
              <a:rPr lang="en-US" dirty="0"/>
              <a:t>January 22, 2025 – LHEs included dependent on MOUs being signed by January 6</a:t>
            </a:r>
          </a:p>
          <a:p>
            <a:pPr lvl="3"/>
            <a:r>
              <a:rPr lang="en-US" dirty="0"/>
              <a:t>5 LHEs with signed MOUs will be included in the launch</a:t>
            </a:r>
          </a:p>
          <a:p>
            <a:pPr lvl="2">
              <a:defRPr/>
            </a:pPr>
            <a:r>
              <a:rPr lang="en-US" dirty="0"/>
              <a:t>February 26, 2025 – LHEs included dependent on MOUs being signed by February 10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ACAEE-4C6E-2F7E-CE20-D299E0E3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49316"/>
            <a:ext cx="274320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308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EBCC61-4737-D712-0FFC-FAE530F9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Vital Event Data Sharing</a:t>
            </a:r>
          </a:p>
        </p:txBody>
      </p:sp>
    </p:spTree>
    <p:extLst>
      <p:ext uri="{BB962C8B-B14F-4D97-AF65-F5344CB8AC3E}">
        <p14:creationId xmlns:p14="http://schemas.microsoft.com/office/powerpoint/2010/main" val="7804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C838FA-9689-4901-AA3D-9C1AD119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THCIC Data Sharing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AF8AC-579B-2428-F0D1-D4E87B53C7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82451-4EAC-0702-6C13-96126D0E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733" y="2078464"/>
            <a:ext cx="8265138" cy="45465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Line-level data via Snowflake </a:t>
            </a:r>
          </a:p>
          <a:p>
            <a:r>
              <a:rPr lang="en-US" dirty="0"/>
              <a:t>No new dashboards were created for data sharing. Users are referred to dashboards on Texas Health Data.</a:t>
            </a:r>
          </a:p>
          <a:p>
            <a:r>
              <a:rPr lang="en-US" dirty="0"/>
              <a:t>41 total LHEs</a:t>
            </a:r>
          </a:p>
          <a:p>
            <a:pPr lvl="1"/>
            <a:r>
              <a:rPr lang="en-US" dirty="0"/>
              <a:t>Launch completed for 26 LHEs </a:t>
            </a:r>
          </a:p>
          <a:p>
            <a:pPr lvl="2"/>
            <a:r>
              <a:rPr lang="en-US" dirty="0"/>
              <a:t>October 21, 2023 – 9 LHEs</a:t>
            </a:r>
          </a:p>
          <a:p>
            <a:pPr lvl="2"/>
            <a:r>
              <a:rPr lang="en-US" dirty="0"/>
              <a:t>November 4, 2024 – 17 LHEs</a:t>
            </a:r>
          </a:p>
          <a:p>
            <a:pPr lvl="1"/>
            <a:r>
              <a:rPr lang="en-US" dirty="0"/>
              <a:t>Tentative remaining launches pending MOU signature</a:t>
            </a:r>
          </a:p>
          <a:p>
            <a:pPr lvl="2"/>
            <a:r>
              <a:rPr lang="en-US" dirty="0"/>
              <a:t>January 22, 2025 (tentative) – LHEs included dependent on MOUs being signed by January 6</a:t>
            </a:r>
          </a:p>
          <a:p>
            <a:pPr lvl="3"/>
            <a:r>
              <a:rPr lang="en-US" dirty="0"/>
              <a:t>4 LHEs with signed MOUs will be included in the launch</a:t>
            </a:r>
          </a:p>
          <a:p>
            <a:pPr lvl="2">
              <a:defRPr/>
            </a:pPr>
            <a:r>
              <a:rPr lang="en-US" dirty="0"/>
              <a:t>February 26, 2025 (tentative)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– LHEs included dependent on MOUs being signed by February 10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AA017-A295-04F6-3013-91F276BE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49316"/>
            <a:ext cx="274320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308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844" y="554904"/>
            <a:ext cx="8184433" cy="1325563"/>
          </a:xfrm>
        </p:spPr>
        <p:txBody>
          <a:bodyPr>
            <a:normAutofit/>
          </a:bodyPr>
          <a:lstStyle/>
          <a:p>
            <a:r>
              <a:rPr lang="en-US" dirty="0"/>
              <a:t>THCIC Data Sharing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D6976F-0FDB-75B0-DE7B-54AF9AEE0470}"/>
              </a:ext>
            </a:extLst>
          </p:cNvPr>
          <p:cNvSpPr txBox="1">
            <a:spLocks/>
          </p:cNvSpPr>
          <p:nvPr/>
        </p:nvSpPr>
        <p:spPr>
          <a:xfrm>
            <a:off x="2720734" y="752902"/>
            <a:ext cx="9150037" cy="944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6360">
              <a:lnSpc>
                <a:spcPct val="90000"/>
              </a:lnSpc>
              <a:spcBef>
                <a:spcPts val="915"/>
              </a:spcBef>
              <a:defRPr/>
            </a:pPr>
            <a:endParaRPr lang="en-US" sz="1098" kern="0" spc="183">
              <a:solidFill>
                <a:prstClr val="white">
                  <a:lumMod val="50000"/>
                </a:prstClr>
              </a:solidFill>
              <a:latin typeface="Calibri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6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82451-4EAC-0702-6C13-96126D0E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734" y="1867947"/>
            <a:ext cx="8183715" cy="4311804"/>
          </a:xfrm>
        </p:spPr>
        <p:txBody>
          <a:bodyPr>
            <a:normAutofit/>
          </a:bodyPr>
          <a:lstStyle/>
          <a:p>
            <a:r>
              <a:rPr lang="en-US" sz="2000" dirty="0"/>
              <a:t>Community of Practice: Monthly sessions by each data set – in planning</a:t>
            </a:r>
          </a:p>
          <a:p>
            <a:r>
              <a:rPr lang="en-US" sz="2000" dirty="0"/>
              <a:t>HHS Learning Portal </a:t>
            </a:r>
          </a:p>
          <a:p>
            <a:pPr lvl="1"/>
            <a:r>
              <a:rPr lang="en-US" sz="1800" dirty="0"/>
              <a:t>Aligns with live training sessions</a:t>
            </a:r>
          </a:p>
          <a:p>
            <a:pPr lvl="1"/>
            <a:r>
              <a:rPr lang="en-US" sz="1800" dirty="0"/>
              <a:t>Allows users to refresh on training concepts</a:t>
            </a:r>
          </a:p>
          <a:p>
            <a:r>
              <a:rPr lang="en-US" sz="2000" dirty="0"/>
              <a:t>Upcoming trainings held prior to January 22, 2025 launch. Additional trainings will be held prior to February launch.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844" y="554904"/>
            <a:ext cx="8347505" cy="1325563"/>
          </a:xfrm>
        </p:spPr>
        <p:txBody>
          <a:bodyPr>
            <a:normAutofit/>
          </a:bodyPr>
          <a:lstStyle/>
          <a:p>
            <a:r>
              <a:rPr lang="en-US" dirty="0"/>
              <a:t>Vital Event and THICIC Data Sharing Trainings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D6976F-0FDB-75B0-DE7B-54AF9AEE0470}"/>
              </a:ext>
            </a:extLst>
          </p:cNvPr>
          <p:cNvSpPr txBox="1">
            <a:spLocks/>
          </p:cNvSpPr>
          <p:nvPr/>
        </p:nvSpPr>
        <p:spPr>
          <a:xfrm>
            <a:off x="2720734" y="752902"/>
            <a:ext cx="9150037" cy="944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6360">
              <a:lnSpc>
                <a:spcPct val="90000"/>
              </a:lnSpc>
              <a:spcBef>
                <a:spcPts val="915"/>
              </a:spcBef>
              <a:defRPr/>
            </a:pPr>
            <a:endParaRPr lang="en-US" sz="1098" kern="0" spc="183">
              <a:solidFill>
                <a:prstClr val="white">
                  <a:lumMod val="50000"/>
                </a:prstClr>
              </a:solidFill>
              <a:latin typeface="Calibri"/>
              <a:ea typeface="Roboto Light" panose="02000000000000000000" pitchFamily="2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65572B7-AF5B-6A83-5BE2-1B4F4E4DB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35369"/>
              </p:ext>
            </p:extLst>
          </p:nvPr>
        </p:nvGraphicFramePr>
        <p:xfrm>
          <a:off x="2881452" y="3970347"/>
          <a:ext cx="8178897" cy="26657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26299">
                  <a:extLst>
                    <a:ext uri="{9D8B030D-6E8A-4147-A177-3AD203B41FA5}">
                      <a16:colId xmlns:a16="http://schemas.microsoft.com/office/drawing/2014/main" val="2247076817"/>
                    </a:ext>
                  </a:extLst>
                </a:gridCol>
                <a:gridCol w="2726299">
                  <a:extLst>
                    <a:ext uri="{9D8B030D-6E8A-4147-A177-3AD203B41FA5}">
                      <a16:colId xmlns:a16="http://schemas.microsoft.com/office/drawing/2014/main" val="2661230332"/>
                    </a:ext>
                  </a:extLst>
                </a:gridCol>
                <a:gridCol w="2726299">
                  <a:extLst>
                    <a:ext uri="{9D8B030D-6E8A-4147-A177-3AD203B41FA5}">
                      <a16:colId xmlns:a16="http://schemas.microsoft.com/office/drawing/2014/main" val="425958655"/>
                    </a:ext>
                  </a:extLst>
                </a:gridCol>
              </a:tblGrid>
              <a:tr h="282266">
                <a:tc>
                  <a:txBody>
                    <a:bodyPr/>
                    <a:lstStyle/>
                    <a:p>
                      <a:r>
                        <a:rPr lang="en-US" sz="1200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881185"/>
                  </a:ext>
                </a:extLst>
              </a:tr>
              <a:tr h="558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Introduction to Data Sharing, Tableau, and Snowflake Training Webinar #1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December 10, 2024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11:00 am – 12:15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041209"/>
                  </a:ext>
                </a:extLst>
              </a:tr>
              <a:tr h="470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Snowflake Training Webinar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December 17, 2024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11:00 am – 12:15 pm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93016"/>
                  </a:ext>
                </a:extLst>
              </a:tr>
              <a:tr h="470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Snowflake Training Webinar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December 23, 2024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11:00 am – 12:15 pm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35770"/>
                  </a:ext>
                </a:extLst>
              </a:tr>
              <a:tr h="884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 “Beyond Basics: Q&amp;A and Advanced Training Sessions”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December 17, 2024</a:t>
                      </a:r>
                    </a:p>
                    <a:p>
                      <a:r>
                        <a:rPr lang="en-US" sz="1200" dirty="0"/>
                        <a:t>December 23, 2024</a:t>
                      </a:r>
                    </a:p>
                    <a:p>
                      <a:r>
                        <a:rPr lang="en-US" sz="1200" dirty="0"/>
                        <a:t>January 7, 2025</a:t>
                      </a:r>
                    </a:p>
                    <a:p>
                      <a:r>
                        <a:rPr lang="en-US" sz="1200" dirty="0"/>
                        <a:t>January 14,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1:00 pm – 2:00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402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427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C838FA-9689-4901-AA3D-9C1AD119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Immunizations Data Sharing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AF8AC-579B-2428-F0D1-D4E87B53C7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82451-4EAC-0702-6C13-96126D0E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733" y="2078464"/>
            <a:ext cx="8265138" cy="4546521"/>
          </a:xfrm>
        </p:spPr>
        <p:txBody>
          <a:bodyPr>
            <a:normAutofit/>
          </a:bodyPr>
          <a:lstStyle/>
          <a:p>
            <a:r>
              <a:rPr lang="en-US" dirty="0"/>
              <a:t>Standardized attributes of the ImmTrac2 data for the LHE’s contract service area from 2018 onward, updated monthly. </a:t>
            </a:r>
          </a:p>
          <a:p>
            <a:r>
              <a:rPr lang="en-US" dirty="0"/>
              <a:t>Line-level data through Snowflake data views </a:t>
            </a:r>
          </a:p>
          <a:p>
            <a:r>
              <a:rPr lang="en-US" dirty="0"/>
              <a:t>Aggregate data through a Tableau dashboard</a:t>
            </a:r>
          </a:p>
          <a:p>
            <a:pPr lvl="1"/>
            <a:r>
              <a:rPr lang="en-US" dirty="0"/>
              <a:t>LHEs with signed contract and will include data for contract service area</a:t>
            </a:r>
          </a:p>
          <a:p>
            <a:pPr lvl="1"/>
            <a:r>
              <a:rPr lang="en-US" dirty="0"/>
              <a:t>Unsuppressed data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AA017-A295-04F6-3013-91F276BE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49316"/>
            <a:ext cx="274320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308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844" y="554904"/>
            <a:ext cx="8184433" cy="1325563"/>
          </a:xfrm>
        </p:spPr>
        <p:txBody>
          <a:bodyPr>
            <a:normAutofit/>
          </a:bodyPr>
          <a:lstStyle/>
          <a:p>
            <a:r>
              <a:rPr lang="en-US" dirty="0"/>
              <a:t>Immunizations Data Sharing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D6976F-0FDB-75B0-DE7B-54AF9AEE0470}"/>
              </a:ext>
            </a:extLst>
          </p:cNvPr>
          <p:cNvSpPr txBox="1">
            <a:spLocks/>
          </p:cNvSpPr>
          <p:nvPr/>
        </p:nvSpPr>
        <p:spPr>
          <a:xfrm>
            <a:off x="2720734" y="752902"/>
            <a:ext cx="9150037" cy="944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6360">
              <a:lnSpc>
                <a:spcPct val="90000"/>
              </a:lnSpc>
              <a:spcBef>
                <a:spcPts val="915"/>
              </a:spcBef>
              <a:defRPr/>
            </a:pPr>
            <a:endParaRPr lang="en-US" sz="1098" kern="0" spc="183">
              <a:solidFill>
                <a:prstClr val="white">
                  <a:lumMod val="50000"/>
                </a:prstClr>
              </a:solidFill>
              <a:latin typeface="Calibri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91656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200"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SHS-Powerpoint-Template.pptx" id="{D06806D9-6FBE-4C3B-A49C-A9EB546EAC72}" vid="{9C2A1910-6637-40B3-9CC9-2635D29F48E7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200"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SHS-Powerpoint-Template.pptx" id="{D06806D9-6FBE-4C3B-A49C-A9EB546EAC72}" vid="{5E4F93C3-6013-437E-A1BD-1295C5191B7C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ptx" id="{D06806D9-6FBE-4C3B-A49C-A9EB546EAC72}" vid="{480C6DDA-B7D2-41B2-AF15-66FFAA645ACF}"/>
    </a:ext>
  </a:extLst>
</a:theme>
</file>

<file path=ppt/theme/theme4.xml><?xml version="1.0" encoding="utf-8"?>
<a:theme xmlns:a="http://schemas.openxmlformats.org/drawingml/2006/main" name="DSHS Slide Layout 3">
  <a:themeElements>
    <a:clrScheme name="HHS Branding Palette">
      <a:dk1>
        <a:srgbClr val="022167"/>
      </a:dk1>
      <a:lt1>
        <a:srgbClr val="FFFFFF"/>
      </a:lt1>
      <a:dk2>
        <a:srgbClr val="000000"/>
      </a:dk2>
      <a:lt2>
        <a:srgbClr val="D1D3D3"/>
      </a:lt2>
      <a:accent1>
        <a:srgbClr val="6DABE4"/>
      </a:accent1>
      <a:accent2>
        <a:srgbClr val="AB2328"/>
      </a:accent2>
      <a:accent3>
        <a:srgbClr val="6CC04A"/>
      </a:accent3>
      <a:accent4>
        <a:srgbClr val="FFC600"/>
      </a:accent4>
      <a:accent5>
        <a:srgbClr val="00A19B"/>
      </a:accent5>
      <a:accent6>
        <a:srgbClr val="B47E00"/>
      </a:accent6>
      <a:hlink>
        <a:srgbClr val="00B3E3"/>
      </a:hlink>
      <a:folHlink>
        <a:srgbClr val="7D86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5.xml><?xml version="1.0" encoding="utf-8"?>
<a:theme xmlns:a="http://schemas.openxmlformats.org/drawingml/2006/main" name="1_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6.xml><?xml version="1.0" encoding="utf-8"?>
<a:theme xmlns:a="http://schemas.openxmlformats.org/drawingml/2006/main" name="2_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2CB974CCC274EA657BD7691425318" ma:contentTypeVersion="6" ma:contentTypeDescription="Create a new document." ma:contentTypeScope="" ma:versionID="6b471aaccc3537618e35d504953789c7">
  <xsd:schema xmlns:xsd="http://www.w3.org/2001/XMLSchema" xmlns:xs="http://www.w3.org/2001/XMLSchema" xmlns:p="http://schemas.microsoft.com/office/2006/metadata/properties" xmlns:ns2="c86142cc-c22a-4cb9-bbd5-4bae132cbea8" xmlns:ns3="0c001ff8-713e-4e35-ad9e-d97b4460a5a6" targetNamespace="http://schemas.microsoft.com/office/2006/metadata/properties" ma:root="true" ma:fieldsID="4e9379b95465635b8fd1011dd29bcd50" ns2:_="" ns3:_="">
    <xsd:import namespace="c86142cc-c22a-4cb9-bbd5-4bae132cbea8"/>
    <xsd:import namespace="0c001ff8-713e-4e35-ad9e-d97b4460a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6142cc-c22a-4cb9-bbd5-4bae132cb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01ff8-713e-4e35-ad9e-d97b4460a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A79184-069C-49CC-8D88-B25179AB95AD}">
  <ds:schemaRefs>
    <ds:schemaRef ds:uri="0c001ff8-713e-4e35-ad9e-d97b4460a5a6"/>
    <ds:schemaRef ds:uri="c86142cc-c22a-4cb9-bbd5-4bae132cbe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83B2F0C-8DC0-4661-8AE4-0D0D4D5DDD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B9BF26-B60A-471A-A2E9-5BBC85CB88A5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c86142cc-c22a-4cb9-bbd5-4bae132cbea8"/>
    <ds:schemaRef ds:uri="http://www.w3.org/XML/1998/namespace"/>
    <ds:schemaRef ds:uri="http://purl.org/dc/dcmitype/"/>
    <ds:schemaRef ds:uri="0c001ff8-713e-4e35-ad9e-d97b4460a5a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DSHS Slide Deck 2023</Template>
  <TotalTime>1143</TotalTime>
  <Words>605</Words>
  <Application>Microsoft Office PowerPoint</Application>
  <PresentationFormat>Widescreen</PresentationFormat>
  <Paragraphs>100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Roboto Light</vt:lpstr>
      <vt:lpstr>Rockwell</vt:lpstr>
      <vt:lpstr>Verdana</vt:lpstr>
      <vt:lpstr>Wingdings</vt:lpstr>
      <vt:lpstr>DSHS Slide Theme</vt:lpstr>
      <vt:lpstr>DSHS Slide Layout 2</vt:lpstr>
      <vt:lpstr>DSHS Slide Layout 3</vt:lpstr>
      <vt:lpstr>DSHS Slide Layout 3</vt:lpstr>
      <vt:lpstr>1_DSHS Slide Layout 2</vt:lpstr>
      <vt:lpstr>2_DSHS Slide Layout 2</vt:lpstr>
      <vt:lpstr>Public Health Data Sharing in Texas​</vt:lpstr>
      <vt:lpstr>Agenda</vt:lpstr>
      <vt:lpstr>Vital Event Data Sharing</vt:lpstr>
      <vt:lpstr>Vital Event Data Sharing</vt:lpstr>
      <vt:lpstr>THCIC Data Sharing</vt:lpstr>
      <vt:lpstr>THCIC Data Sharing</vt:lpstr>
      <vt:lpstr>Vital Event and THICIC Data Sharing Trainings</vt:lpstr>
      <vt:lpstr>Immunizations Data Sharing</vt:lpstr>
      <vt:lpstr>Immunizations Data Sharing</vt:lpstr>
      <vt:lpstr>Immunizations Data Sharing</vt:lpstr>
      <vt:lpstr>NEDSS Provisional Data Sharing</vt:lpstr>
      <vt:lpstr>NEDSS Provisional Data Sharing​</vt:lpstr>
      <vt:lpstr>NEDSS Provisional Data Sharing​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MCH Data Modernization Projects for Quality Improvement</dc:title>
  <dc:creator>Hall,Manda (DSHS)</dc:creator>
  <cp:lastModifiedBy>Garcia,Imelda M (DSHS)</cp:lastModifiedBy>
  <cp:revision>43</cp:revision>
  <cp:lastPrinted>2024-12-05T19:10:27Z</cp:lastPrinted>
  <dcterms:created xsi:type="dcterms:W3CDTF">2023-02-24T18:58:12Z</dcterms:created>
  <dcterms:modified xsi:type="dcterms:W3CDTF">2024-12-11T14:26:56Z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0x010100C132CB974CCC274EA657BD7691425318</vt:lpwstr>
  </property>
  <property fmtid="{D5CDD505-2E9C-101B-9397-08002B2CF9AE}" pid="3" name="_dlc_DocIdItemGuid">
    <vt:lpwstr>4c00e194-0715-40ae-a111-1ceaf29e1dec</vt:lpwstr>
  </property>
  <property fmtid="{D5CDD505-2E9C-101B-9397-08002B2CF9AE}" pid="4" name="MediaServiceImageTags">
    <vt:lpwstr/>
  </property>
  <property fmtid="{D5CDD505-2E9C-101B-9397-08002B2CF9AE}" pid="5" name="Order">
    <vt:r8>1600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