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675" r:id="rId3"/>
    <p:sldMasterId id="2147483705" r:id="rId4"/>
  </p:sldMasterIdLst>
  <p:notesMasterIdLst>
    <p:notesMasterId r:id="rId19"/>
  </p:notesMasterIdLst>
  <p:sldIdLst>
    <p:sldId id="272" r:id="rId5"/>
    <p:sldId id="2145707157" r:id="rId6"/>
    <p:sldId id="2145707149" r:id="rId7"/>
    <p:sldId id="2145707168" r:id="rId8"/>
    <p:sldId id="2145707166" r:id="rId9"/>
    <p:sldId id="2145707167" r:id="rId10"/>
    <p:sldId id="299" r:id="rId11"/>
    <p:sldId id="2145707181" r:id="rId12"/>
    <p:sldId id="2145707150" r:id="rId13"/>
    <p:sldId id="2145707180" r:id="rId14"/>
    <p:sldId id="2145707172" r:id="rId15"/>
    <p:sldId id="2145707173" r:id="rId16"/>
    <p:sldId id="2145707174" r:id="rId17"/>
    <p:sldId id="273" r:id="rId1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1506D2-91B9-4009-A6F8-EC4347F19F69}">
          <p14:sldIdLst>
            <p14:sldId id="272"/>
            <p14:sldId id="2145707157"/>
            <p14:sldId id="2145707149"/>
            <p14:sldId id="2145707168"/>
            <p14:sldId id="2145707166"/>
            <p14:sldId id="2145707167"/>
            <p14:sldId id="299"/>
            <p14:sldId id="2145707181"/>
            <p14:sldId id="2145707150"/>
            <p14:sldId id="2145707180"/>
            <p14:sldId id="2145707172"/>
            <p14:sldId id="2145707173"/>
            <p14:sldId id="2145707174"/>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333333"/>
    <a:srgbClr val="556A7E"/>
    <a:srgbClr val="005CB9"/>
    <a:srgbClr val="1F4E79"/>
    <a:srgbClr val="264780"/>
    <a:srgbClr val="0058A3"/>
    <a:srgbClr val="FFC600"/>
    <a:srgbClr val="F2F2F2"/>
    <a:srgbClr val="3F57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4660"/>
  </p:normalViewPr>
  <p:slideViewPr>
    <p:cSldViewPr snapToGrid="0">
      <p:cViewPr varScale="1">
        <p:scale>
          <a:sx n="110" d="100"/>
          <a:sy n="110" d="100"/>
        </p:scale>
        <p:origin x="462"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F7E61CA-8929-4FCA-B62D-C0DABB8811A3}" type="datetimeFigureOut">
              <a:rPr lang="en-US" smtClean="0"/>
              <a:t>4/10/2024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16609DB-1307-4DF0-8CB2-F66A65711F4D}" type="slidenum">
              <a:rPr lang="en-US" smtClean="0"/>
              <a:t>‹#›</a:t>
            </a:fld>
            <a:endParaRPr lang="en-US"/>
          </a:p>
        </p:txBody>
      </p:sp>
    </p:spTree>
    <p:extLst>
      <p:ext uri="{BB962C8B-B14F-4D97-AF65-F5344CB8AC3E}">
        <p14:creationId xmlns:p14="http://schemas.microsoft.com/office/powerpoint/2010/main" val="2014317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mmwr/volumes/72/wr/mm7246a3.htm?s_cid=mm7246a3_w"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cdc.gov/vaccines/vpd/mmr/public/index.html#:~:text=One%20dose%20of%20MMR%20vaccine%20is%2093%25%20effective%20against%20measles,(weakened)%20live%20virus%20vaccine." TargetMode="External"/><Relationship Id="rId5" Type="http://schemas.openxmlformats.org/officeDocument/2006/relationships/hyperlink" Target="https://www.who.int/news-room/fact-sheets/detail/measles#:~:text=Measles%20is%20one%20of%20the,for%20up%20to%20two%20hours." TargetMode="External"/><Relationship Id="rId4" Type="http://schemas.openxmlformats.org/officeDocument/2006/relationships/hyperlink" Target="https://www.cdc.gov/mmwr/volumes/72/wr/mm7245a2.htm?s_cid=mm7245a2_w"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fld id="{8C1A72E7-8657-4441-A78C-EAF325B7E749}" type="slidenum">
              <a:rPr lang="en-US">
                <a:solidFill>
                  <a:prstClr val="black"/>
                </a:solidFill>
                <a:latin typeface="Calibri" panose="020F0502020204030204"/>
              </a:rPr>
              <a:pPr defTabSz="933237"/>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08928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7063" y="862013"/>
            <a:ext cx="4910137" cy="2762250"/>
          </a:xfrm>
        </p:spPr>
      </p:sp>
      <p:sp>
        <p:nvSpPr>
          <p:cNvPr id="4" name="Slide Number Placeholder 3"/>
          <p:cNvSpPr>
            <a:spLocks noGrp="1"/>
          </p:cNvSpPr>
          <p:nvPr>
            <p:ph type="sldNum" sz="quarter" idx="5"/>
          </p:nvPr>
        </p:nvSpPr>
        <p:spPr/>
        <p:txBody>
          <a:bodyPr/>
          <a:lstStyle/>
          <a:p>
            <a:pPr defTabSz="924449">
              <a:defRPr/>
            </a:pPr>
            <a:fld id="{37EA4796-2FEE-4DDE-8A29-DEA0CCE962CE}" type="slidenum">
              <a:rPr lang="en-US">
                <a:solidFill>
                  <a:prstClr val="black"/>
                </a:solidFill>
                <a:latin typeface="Calibri" panose="020F0502020204030204"/>
              </a:rPr>
              <a:pPr defTabSz="924449">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510960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000" b="1" dirty="0"/>
              <a:t>Why measles cases are climbing - </a:t>
            </a:r>
            <a:r>
              <a:rPr lang="en-US" sz="1000" dirty="0"/>
              <a:t>Not enough kids are getting vaccinated. </a:t>
            </a:r>
          </a:p>
          <a:p>
            <a:pPr marL="174982" indent="-174982">
              <a:buFont typeface="Arial" panose="020B0604020202020204" pitchFamily="34" charset="0"/>
              <a:buChar char="•"/>
            </a:pPr>
            <a:r>
              <a:rPr lang="en-US" sz="1000" dirty="0"/>
              <a:t>For herd immunity, about 95% or more of a population needs to be vaccinated, but most countries around the world have been below that threshold for years. </a:t>
            </a:r>
          </a:p>
          <a:p>
            <a:pPr marL="174982" indent="-174982">
              <a:buFont typeface="Arial" panose="020B0604020202020204" pitchFamily="34" charset="0"/>
              <a:buChar char="•"/>
            </a:pPr>
            <a:r>
              <a:rPr lang="en-US" sz="1000" dirty="0"/>
              <a:t>By 2019, </a:t>
            </a:r>
            <a:r>
              <a:rPr lang="en-US" sz="1000" dirty="0">
                <a:solidFill>
                  <a:srgbClr val="E90606"/>
                </a:solidFill>
                <a:hlinkClick r:id="rId3"/>
              </a:rPr>
              <a:t>86% of kids</a:t>
            </a:r>
            <a:r>
              <a:rPr lang="en-US" sz="1000" dirty="0"/>
              <a:t> worldwide had been vaccinated with a dose by their second birthday, but that number </a:t>
            </a:r>
            <a:r>
              <a:rPr lang="en-US" sz="1000" dirty="0">
                <a:solidFill>
                  <a:srgbClr val="E90606"/>
                </a:solidFill>
                <a:hlinkClick r:id="rId3"/>
              </a:rPr>
              <a:t>dropped even further to 81%</a:t>
            </a:r>
            <a:r>
              <a:rPr lang="en-US" sz="1000" dirty="0"/>
              <a:t> in 2021. (The measles vaccine is given in two doses: one at a year, the next at age 4-6.)</a:t>
            </a:r>
          </a:p>
          <a:p>
            <a:pPr algn="l"/>
            <a:endParaRPr lang="en-US" sz="1000" dirty="0"/>
          </a:p>
          <a:p>
            <a:pPr marL="174982" indent="-174982">
              <a:buFont typeface="Arial" panose="020B0604020202020204" pitchFamily="34" charset="0"/>
              <a:buChar char="•"/>
            </a:pPr>
            <a:r>
              <a:rPr lang="en-US" sz="1000" dirty="0"/>
              <a:t>Vaccination rates in the U.S. are declining, too, and vaccination exemption rates are creeping up. </a:t>
            </a:r>
          </a:p>
          <a:p>
            <a:pPr marL="174982" indent="-174982">
              <a:buFont typeface="Arial" panose="020B0604020202020204" pitchFamily="34" charset="0"/>
              <a:buChar char="•"/>
            </a:pPr>
            <a:r>
              <a:rPr lang="en-US" sz="1000" dirty="0"/>
              <a:t>CDC </a:t>
            </a:r>
            <a:r>
              <a:rPr lang="en-US" sz="1000" dirty="0">
                <a:solidFill>
                  <a:srgbClr val="E90606"/>
                </a:solidFill>
                <a:hlinkClick r:id="rId4"/>
              </a:rPr>
              <a:t>data</a:t>
            </a:r>
            <a:r>
              <a:rPr lang="en-US" sz="1000" dirty="0"/>
              <a:t> show that </a:t>
            </a:r>
            <a:r>
              <a:rPr lang="en-US" sz="1000" dirty="0">
                <a:solidFill>
                  <a:srgbClr val="E90606"/>
                </a:solidFill>
                <a:hlinkClick r:id="rId4"/>
              </a:rPr>
              <a:t>93%</a:t>
            </a:r>
            <a:r>
              <a:rPr lang="en-US" sz="1000" dirty="0"/>
              <a:t> of kindergarteners were vaccinated against measles during the 2021-22 school year. Texas (including Houston) is at 94.2% vaccination rate for this time period.</a:t>
            </a:r>
          </a:p>
          <a:p>
            <a:endParaRPr lang="en-US" sz="1000" dirty="0"/>
          </a:p>
          <a:p>
            <a:r>
              <a:rPr lang="en-US" sz="1000" dirty="0"/>
              <a:t>Measles is one of the </a:t>
            </a:r>
            <a:r>
              <a:rPr lang="en-US" sz="1000" dirty="0">
                <a:solidFill>
                  <a:srgbClr val="E90606"/>
                </a:solidFill>
                <a:hlinkClick r:id="rId5"/>
              </a:rPr>
              <a:t>most contagious diseases</a:t>
            </a:r>
            <a:r>
              <a:rPr lang="en-US" sz="1000" dirty="0"/>
              <a:t> on the planet. It spreads through the air, by infectious droplets, and on surfaces. </a:t>
            </a:r>
          </a:p>
          <a:p>
            <a:pPr marL="174982" indent="-174982">
              <a:buFont typeface="Arial" panose="020B0604020202020204" pitchFamily="34" charset="0"/>
              <a:buChar char="•"/>
            </a:pPr>
            <a:r>
              <a:rPr lang="en-US" sz="1000" dirty="0"/>
              <a:t>If a person has not been exposed or vaccinated, then they generally get infected if they are exposed 90% of the time.</a:t>
            </a:r>
          </a:p>
          <a:p>
            <a:pPr marL="174982" indent="-174982">
              <a:buFont typeface="Arial" panose="020B0604020202020204" pitchFamily="34" charset="0"/>
              <a:buChar char="•"/>
            </a:pPr>
            <a:endParaRPr lang="en-US" sz="1000" dirty="0"/>
          </a:p>
          <a:p>
            <a:r>
              <a:rPr lang="en-US" sz="1000" dirty="0"/>
              <a:t>Vaccinating more children is the best way to prevent new outbreaks. </a:t>
            </a:r>
          </a:p>
          <a:p>
            <a:pPr marL="174982" indent="-174982">
              <a:buFont typeface="Arial" panose="020B0604020202020204" pitchFamily="34" charset="0"/>
              <a:buChar char="•"/>
            </a:pPr>
            <a:r>
              <a:rPr lang="en-US" sz="1000" dirty="0"/>
              <a:t>One dose is </a:t>
            </a:r>
            <a:r>
              <a:rPr lang="en-US" sz="1000" dirty="0">
                <a:solidFill>
                  <a:srgbClr val="E90606"/>
                </a:solidFill>
                <a:hlinkClick r:id="rId6"/>
              </a:rPr>
              <a:t>93% effective</a:t>
            </a:r>
            <a:r>
              <a:rPr lang="en-US" sz="1000" dirty="0"/>
              <a:t> against measles, and two doses are 97% effective. </a:t>
            </a:r>
          </a:p>
          <a:p>
            <a:pPr marL="174982" indent="-174982">
              <a:buFont typeface="Arial" panose="020B0604020202020204" pitchFamily="34" charset="0"/>
              <a:buChar char="•"/>
            </a:pPr>
            <a:endParaRPr lang="en-US" sz="1000" dirty="0"/>
          </a:p>
          <a:p>
            <a:r>
              <a:rPr lang="en-US" sz="1000" dirty="0"/>
              <a:t>Cases pose a particular threat to people who can’t get vaccinated, such as babies less than a year old, people who have weakened immune systems due to medical conditions or transplant surgeries, and pregnant women—even if they've been vaccinated—since their immune systems are more susceptible while they are expecting. </a:t>
            </a:r>
          </a:p>
        </p:txBody>
      </p:sp>
      <p:sp>
        <p:nvSpPr>
          <p:cNvPr id="4" name="Slide Number Placeholder 3"/>
          <p:cNvSpPr>
            <a:spLocks noGrp="1"/>
          </p:cNvSpPr>
          <p:nvPr>
            <p:ph type="sldNum" sz="quarter" idx="5"/>
          </p:nvPr>
        </p:nvSpPr>
        <p:spPr/>
        <p:txBody>
          <a:bodyPr/>
          <a:lstStyle/>
          <a:p>
            <a:pPr defTabSz="933237">
              <a:defRPr/>
            </a:pPr>
            <a:fld id="{8C1A72E7-8657-4441-A78C-EAF325B7E749}" type="slidenum">
              <a:rPr lang="en-US">
                <a:solidFill>
                  <a:prstClr val="black"/>
                </a:solidFill>
                <a:latin typeface="Calibri" panose="020F0502020204030204"/>
              </a:rPr>
              <a:pPr defTabSz="933237">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628355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 31 cases</a:t>
            </a:r>
          </a:p>
          <a:p>
            <a:r>
              <a:rPr lang="en-US" dirty="0"/>
              <a:t>B (2), C (4), W136 (1), Y (17), </a:t>
            </a:r>
            <a:r>
              <a:rPr lang="en-US" dirty="0" err="1"/>
              <a:t>nongroupable</a:t>
            </a:r>
            <a:r>
              <a:rPr lang="en-US" dirty="0"/>
              <a:t> (2), unknown (4)</a:t>
            </a:r>
          </a:p>
          <a:p>
            <a:endParaRPr lang="en-US" dirty="0"/>
          </a:p>
          <a:p>
            <a:r>
              <a:rPr lang="en-US" dirty="0"/>
              <a:t>2024: 14 cases</a:t>
            </a:r>
          </a:p>
          <a:p>
            <a:r>
              <a:rPr lang="en-US" dirty="0"/>
              <a:t>B (2), Y (10), </a:t>
            </a:r>
            <a:r>
              <a:rPr lang="en-US" dirty="0" err="1"/>
              <a:t>nongroupable</a:t>
            </a:r>
            <a:r>
              <a:rPr lang="en-US" dirty="0"/>
              <a:t> (1), </a:t>
            </a:r>
            <a:r>
              <a:rPr lang="en-US" dirty="0" err="1"/>
              <a:t>unkn</a:t>
            </a:r>
            <a:r>
              <a:rPr lang="en-US" dirty="0"/>
              <a:t> (1)</a:t>
            </a:r>
          </a:p>
        </p:txBody>
      </p:sp>
      <p:sp>
        <p:nvSpPr>
          <p:cNvPr id="4" name="Slide Number Placeholder 3"/>
          <p:cNvSpPr>
            <a:spLocks noGrp="1"/>
          </p:cNvSpPr>
          <p:nvPr>
            <p:ph type="sldNum" sz="quarter" idx="5"/>
          </p:nvPr>
        </p:nvSpPr>
        <p:spPr/>
        <p:txBody>
          <a:bodyPr/>
          <a:lstStyle/>
          <a:p>
            <a:pPr defTabSz="933237"/>
            <a:fld id="{8C1A72E7-8657-4441-A78C-EAF325B7E749}" type="slidenum">
              <a:rPr lang="en-US">
                <a:solidFill>
                  <a:prstClr val="black"/>
                </a:solidFill>
                <a:latin typeface="Calibri" panose="020F0502020204030204"/>
              </a:rPr>
              <a:pPr defTabSz="933237"/>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57207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dirty="0"/>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423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fld id="{DE9FCCAD-7EC3-41F9-AF25-DBEBDFD2D03C}" type="datetimeFigureOut">
              <a:rPr lang="en-US" smtClean="0"/>
              <a:t>4/10/2024</a:t>
            </a:fld>
            <a:endParaRPr lang="en-US"/>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70058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fld id="{DE9FCCAD-7EC3-41F9-AF25-DBEBDFD2D03C}" type="datetimeFigureOut">
              <a:rPr lang="en-US" smtClean="0"/>
              <a:t>4/10/2024</a:t>
            </a:fld>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550571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926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452605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358169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752106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239205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650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404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282732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r>
              <a:rPr lang="en-US" dirty="0"/>
              <a:t>Presentation Title</a:t>
            </a:r>
          </a:p>
        </p:txBody>
      </p:sp>
    </p:spTree>
    <p:extLst>
      <p:ext uri="{BB962C8B-B14F-4D97-AF65-F5344CB8AC3E}">
        <p14:creationId xmlns:p14="http://schemas.microsoft.com/office/powerpoint/2010/main" val="368294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58945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41571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854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dirty="0"/>
          </a:p>
          <a:p>
            <a:endParaRPr lang="en-US" dirty="0"/>
          </a:p>
          <a:p>
            <a:endParaRPr lang="en-US" dirty="0"/>
          </a:p>
          <a:p>
            <a:r>
              <a:rPr lang="en-US" dirty="0"/>
              <a:t>Picture</a:t>
            </a:r>
          </a:p>
        </p:txBody>
      </p:sp>
    </p:spTree>
    <p:extLst>
      <p:ext uri="{BB962C8B-B14F-4D97-AF65-F5344CB8AC3E}">
        <p14:creationId xmlns:p14="http://schemas.microsoft.com/office/powerpoint/2010/main" val="1631405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508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fld id="{5205D06A-407B-46FA-A0EC-F072866C22BF}" type="datetimeFigureOut">
              <a:rPr lang="en-US" smtClean="0"/>
              <a:t>4/10/2024</a:t>
            </a:fld>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2289525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225727" y="241357"/>
            <a:ext cx="10515600" cy="1325563"/>
          </a:xfrm>
        </p:spPr>
        <p:txBody>
          <a:bodyPr/>
          <a:lstStyle/>
          <a:p>
            <a:r>
              <a:rPr lang="en-US"/>
              <a:t>Click to edit Master title style</a:t>
            </a:r>
          </a:p>
        </p:txBody>
      </p:sp>
    </p:spTree>
    <p:extLst>
      <p:ext uri="{BB962C8B-B14F-4D97-AF65-F5344CB8AC3E}">
        <p14:creationId xmlns:p14="http://schemas.microsoft.com/office/powerpoint/2010/main" val="677535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879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853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67938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603463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68229" y="2647779"/>
            <a:ext cx="7664860" cy="1944087"/>
          </a:xfrm>
        </p:spPr>
        <p:txBody>
          <a:bodyPr anchor="b">
            <a:noAutofit/>
          </a:bodyPr>
          <a:lstStyle>
            <a:lvl1pPr algn="l">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368229" y="4906339"/>
            <a:ext cx="7664860" cy="654691"/>
          </a:xfrm>
        </p:spPr>
        <p:txBody>
          <a:bodyPr anchor="t"/>
          <a:lstStyle>
            <a:lvl1pPr marL="0" indent="0" algn="l">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3972C8-722D-45F6-B4D9-99B5D0CE429E}" type="datetimeFigureOut">
              <a:rPr lang="en-US" smtClean="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5" name="Line 6"/>
          <p:cNvCxnSpPr/>
          <p:nvPr userDrawn="1"/>
        </p:nvCxnSpPr>
        <p:spPr>
          <a:xfrm>
            <a:off x="3368229" y="4711002"/>
            <a:ext cx="76648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633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147484"/>
            <a:ext cx="7096431" cy="1268361"/>
          </a:xfrm>
          <a:ln>
            <a:noFill/>
          </a:ln>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15"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p>
            <a:fld id="{523972C8-722D-45F6-B4D9-99B5D0CE429E}" type="datetimeFigureOut">
              <a:rPr lang="en-US" smtClean="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809308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590" y="461268"/>
            <a:ext cx="8841193" cy="798296"/>
          </a:xfrm>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449428" y="1856467"/>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13" hasCustomPrompt="1"/>
          </p:nvPr>
        </p:nvSpPr>
        <p:spPr>
          <a:xfrm>
            <a:off x="2449428" y="2654083"/>
            <a:ext cx="8841193" cy="3418886"/>
          </a:xfrm>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p:txBody>
          <a:bodyPr/>
          <a:lstStyle>
            <a:lvl1pPr algn="ctr">
              <a:defRPr/>
            </a:lvl1pPr>
          </a:lstStyle>
          <a:p>
            <a:fld id="{523972C8-722D-45F6-B4D9-99B5D0CE429E}" type="datetimeFigureOut">
              <a:rPr lang="en-US" smtClean="0"/>
              <a:pPr/>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cxnSp>
        <p:nvCxnSpPr>
          <p:cNvPr id="16" name="Line 15"/>
          <p:cNvCxnSpPr/>
          <p:nvPr userDrawn="1"/>
        </p:nvCxnSpPr>
        <p:spPr>
          <a:xfrm flipV="1">
            <a:off x="2437590" y="1404425"/>
            <a:ext cx="8853031"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9220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388457"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61631" y="1681843"/>
            <a:ext cx="8389751" cy="4497795"/>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523972C8-722D-45F6-B4D9-99B5D0CE429E}" type="datetimeFigureOut">
              <a:rPr lang="en-US" smtClean="0"/>
              <a:pPr/>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flipV="1">
            <a:off x="2462925" y="1473490"/>
            <a:ext cx="841248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331997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2925" y="664912"/>
            <a:ext cx="8890875"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61632" y="1828300"/>
            <a:ext cx="4282068" cy="4351338"/>
          </a:xfrm>
        </p:spPr>
        <p:txBody>
          <a:bodyPr>
            <a:normAutofit/>
          </a:bodyPr>
          <a:lstStyle>
            <a:lvl1pPr marL="341313" indent="-341313">
              <a:buFont typeface="+mj-lt"/>
              <a:buAutoNum type="arabicPeriod"/>
              <a:defRPr sz="2400"/>
            </a:lvl1pPr>
            <a:lvl2pPr marL="682625" indent="-341313" defTabSz="914400">
              <a:buFont typeface="+mj-lt"/>
              <a:buAutoNum type="alphaLcPeriod"/>
              <a:defRPr sz="2400"/>
            </a:lvl2pPr>
            <a:lvl3pPr marL="1085850" indent="-403225">
              <a:buFont typeface="+mj-lt"/>
              <a:buAutoNum type="romanLcPeriod"/>
              <a:defRPr sz="2400"/>
            </a:lvl3pPr>
            <a:lvl4pPr marL="1085850" indent="0">
              <a:buFont typeface="+mj-lt"/>
              <a:buNone/>
              <a:defRPr sz="2400"/>
            </a:lvl4pPr>
            <a:lvl5pPr marL="1547812" indent="0">
              <a:buFont typeface="+mj-lt"/>
              <a:buNone/>
              <a:defRPr sz="2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2"/>
          <p:cNvSpPr>
            <a:spLocks noGrp="1"/>
          </p:cNvSpPr>
          <p:nvPr>
            <p:ph sz="half" idx="13"/>
          </p:nvPr>
        </p:nvSpPr>
        <p:spPr>
          <a:xfrm>
            <a:off x="7071732" y="1828300"/>
            <a:ext cx="4282068" cy="4351338"/>
          </a:xfrm>
        </p:spPr>
        <p:txBody>
          <a:bodyPr>
            <a:normAutofit/>
          </a:bodyPr>
          <a:lstStyle>
            <a:lvl1pPr marL="341313" indent="-341313">
              <a:buFont typeface="+mj-lt"/>
              <a:buAutoNum type="arabicPeriod"/>
              <a:defRPr lang="en-US" dirty="0" smtClean="0"/>
            </a:lvl1pPr>
            <a:lvl2pPr marL="682625" indent="-341313" defTabSz="914400">
              <a:buFont typeface="+mj-lt"/>
              <a:buAutoNum type="alphaLcPeriod"/>
              <a:defRPr lang="en-US" dirty="0" smtClean="0"/>
            </a:lvl2pPr>
            <a:lvl3pPr marL="1085850" indent="-403225">
              <a:buFont typeface="+mj-lt"/>
              <a:buAutoNum type="romanLcPeriod"/>
              <a:defRPr lang="en-US" dirty="0" smtClean="0"/>
            </a:lvl3pPr>
            <a:lvl4pPr marL="1085850" indent="0">
              <a:buFont typeface="+mj-lt"/>
              <a:buNone/>
              <a:defRPr sz="2400"/>
            </a:lvl4pPr>
            <a:lvl5pPr marL="1547812" indent="0">
              <a:buFont typeface="+mj-lt"/>
              <a:buNone/>
              <a:defRPr lang="en-US" dirty="0" smtClean="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lgn="ctr">
              <a:defRPr/>
            </a:lvl1pPr>
          </a:lstStyle>
          <a:p>
            <a:fld id="{523972C8-722D-45F6-B4D9-99B5D0CE429E}" type="datetimeFigureOut">
              <a:rPr lang="en-US" smtClean="0"/>
              <a:pPr/>
              <a:t>4/10/2024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dirty="0"/>
          </a:p>
        </p:txBody>
      </p:sp>
      <p:cxnSp>
        <p:nvCxnSpPr>
          <p:cNvPr id="10" name="Line 9"/>
          <p:cNvCxnSpPr/>
          <p:nvPr userDrawn="1"/>
        </p:nvCxnSpPr>
        <p:spPr>
          <a:xfrm>
            <a:off x="2462925" y="1475278"/>
            <a:ext cx="8890875" cy="20096"/>
          </a:xfrm>
          <a:prstGeom prst="line">
            <a:avLst/>
          </a:prstGeom>
          <a:ln w="5715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4684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2" y="250723"/>
            <a:ext cx="7199670" cy="1194619"/>
          </a:xfrm>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200589"/>
            <a:ext cx="7821480" cy="3902411"/>
          </a:xfrm>
        </p:spPr>
        <p:txBody>
          <a:bodyPr>
            <a:normAutofit/>
          </a:bodyPr>
          <a:lstStyle>
            <a:lvl1pPr>
              <a:defRPr sz="2400">
                <a:solidFill>
                  <a:schemeClr val="bg1"/>
                </a:solidFill>
              </a:defRPr>
            </a:lvl1pPr>
            <a:lvl2pPr>
              <a:defRPr sz="2400">
                <a:solidFill>
                  <a:schemeClr val="bg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a:p>
            <a:pPr lvl="1"/>
            <a:r>
              <a:rPr lang="en-US"/>
              <a:t>Second level</a:t>
            </a:r>
          </a:p>
        </p:txBody>
      </p:sp>
      <p:sp>
        <p:nvSpPr>
          <p:cNvPr id="14" name="Picture Placeholder 14"/>
          <p:cNvSpPr>
            <a:spLocks noGrp="1"/>
          </p:cNvSpPr>
          <p:nvPr>
            <p:ph type="pic" sz="quarter" idx="13"/>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p:txBody>
          <a:bodyPr/>
          <a:lstStyle/>
          <a:p>
            <a:fld id="{523972C8-722D-45F6-B4D9-99B5D0CE429E}" type="datetimeFigureOut">
              <a:rPr lang="en-US" smtClean="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3866381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endParaRPr lang="en-US" dirty="0"/>
          </a:p>
        </p:txBody>
      </p:sp>
      <p:sp>
        <p:nvSpPr>
          <p:cNvPr id="6" name="Content Placeholder 5"/>
          <p:cNvSpPr>
            <a:spLocks noGrp="1"/>
          </p:cNvSpPr>
          <p:nvPr>
            <p:ph sz="quarter" idx="13"/>
          </p:nvPr>
        </p:nvSpPr>
        <p:spPr>
          <a:xfrm>
            <a:off x="1543050" y="1322388"/>
            <a:ext cx="9810749" cy="4768850"/>
          </a:xfrm>
          <a:noFill/>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a:xfrm>
            <a:off x="1543051" y="6356351"/>
            <a:ext cx="2038349" cy="365125"/>
          </a:xfrm>
        </p:spPr>
        <p:txBody>
          <a:bodyPr/>
          <a:lstStyle/>
          <a:p>
            <a:fld id="{28421DA6-6369-427E-8D82-C0360F0C47ED}" type="datetimeFigureOut">
              <a:rPr lang="en-US" smtClean="0"/>
              <a:t>4/10/2024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760169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543050" y="393563"/>
            <a:ext cx="9810749" cy="679904"/>
          </a:xfrm>
        </p:spPr>
        <p:txBody>
          <a:bodyPr/>
          <a:lstStyle>
            <a:lvl1pPr>
              <a:defRPr sz="3200" b="1">
                <a:solidFill>
                  <a:schemeClr val="bg1"/>
                </a:solidFill>
              </a:defRPr>
            </a:lvl1pPr>
          </a:lstStyle>
          <a:p>
            <a:r>
              <a:rPr lang="en-US"/>
              <a:t>Click to edit Master title style</a:t>
            </a:r>
            <a:endParaRPr lang="en-US" dirty="0"/>
          </a:p>
        </p:txBody>
      </p:sp>
      <p:sp>
        <p:nvSpPr>
          <p:cNvPr id="6" name="Content Placeholder 5"/>
          <p:cNvSpPr>
            <a:spLocks noGrp="1"/>
          </p:cNvSpPr>
          <p:nvPr>
            <p:ph sz="quarter" idx="13"/>
          </p:nvPr>
        </p:nvSpPr>
        <p:spPr>
          <a:xfrm>
            <a:off x="1543051" y="1322388"/>
            <a:ext cx="4792435"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5"/>
          </p:nvPr>
        </p:nvSpPr>
        <p:spPr>
          <a:xfrm>
            <a:off x="6561364" y="1322388"/>
            <a:ext cx="4792435"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0"/>
          </p:nvPr>
        </p:nvSpPr>
        <p:spPr>
          <a:xfrm>
            <a:off x="1543051" y="6356351"/>
            <a:ext cx="2038349" cy="365125"/>
          </a:xfrm>
        </p:spPr>
        <p:txBody>
          <a:bodyPr/>
          <a:lstStyle/>
          <a:p>
            <a:fld id="{28421DA6-6369-427E-8D82-C0360F0C47ED}" type="datetimeFigureOut">
              <a:rPr lang="en-US" smtClean="0"/>
              <a:t>4/10/2024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109FF3-1548-4CDB-B82B-70387ADEE53E}" type="slidenum">
              <a:rPr lang="en-US" smtClean="0"/>
              <a:t>‹#›</a:t>
            </a:fld>
            <a:endParaRPr lang="en-US" dirty="0"/>
          </a:p>
        </p:txBody>
      </p:sp>
    </p:spTree>
    <p:extLst>
      <p:ext uri="{BB962C8B-B14F-4D97-AF65-F5344CB8AC3E}">
        <p14:creationId xmlns:p14="http://schemas.microsoft.com/office/powerpoint/2010/main" val="15249705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908" y="250723"/>
            <a:ext cx="7186215" cy="1268361"/>
          </a:xfrm>
          <a:ln>
            <a:noFill/>
          </a:ln>
        </p:spPr>
        <p:txBody>
          <a:bodyPr anchor="ctr">
            <a:noAutofit/>
          </a:bodyPr>
          <a:lstStyle>
            <a:lvl1pPr>
              <a:defRPr sz="5000" b="1">
                <a:solidFill>
                  <a:schemeClr val="accent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2150347"/>
            <a:ext cx="7821480" cy="3839748"/>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p:txBody>
      </p:sp>
      <p:sp>
        <p:nvSpPr>
          <p:cNvPr id="15" name="Picture Placeholder 14"/>
          <p:cNvSpPr>
            <a:spLocks noGrp="1"/>
          </p:cNvSpPr>
          <p:nvPr>
            <p:ph type="pic" sz="quarter" idx="13" hasCustomPrompt="1"/>
          </p:nvPr>
        </p:nvSpPr>
        <p:spPr>
          <a:xfrm>
            <a:off x="9474397" y="2544510"/>
            <a:ext cx="2071159" cy="2560053"/>
          </a:xfrm>
          <a:solidFill>
            <a:schemeClr val="accent4">
              <a:lumMod val="60000"/>
              <a:lumOff val="40000"/>
            </a:schemeClr>
          </a:solidFill>
          <a:ln>
            <a:solidFill>
              <a:schemeClr val="accent4">
                <a:lumMod val="60000"/>
                <a:lumOff val="40000"/>
              </a:schemeClr>
            </a:solidFill>
          </a:ln>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                                                                                                                                                                                                                                 </a:t>
            </a:r>
          </a:p>
        </p:txBody>
      </p:sp>
      <p:sp>
        <p:nvSpPr>
          <p:cNvPr id="11" name="Text Placeholder 6"/>
          <p:cNvSpPr>
            <a:spLocks noGrp="1"/>
          </p:cNvSpPr>
          <p:nvPr>
            <p:ph type="body" sz="quarter" idx="15" hasCustomPrompt="1"/>
          </p:nvPr>
        </p:nvSpPr>
        <p:spPr>
          <a:xfrm>
            <a:off x="9289102" y="5486857"/>
            <a:ext cx="2441748" cy="503238"/>
          </a:xfrm>
        </p:spPr>
        <p:txBody>
          <a:bodyPr>
            <a:normAutofit/>
          </a:bodyPr>
          <a:lstStyle>
            <a:lvl1pPr marL="0" indent="0" algn="ct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p:txBody>
          <a:bodyPr/>
          <a:lstStyle/>
          <a:p>
            <a:fld id="{523972C8-722D-45F6-B4D9-99B5D0CE429E}" type="datetimeFigureOut">
              <a:rPr lang="en-US" smtClean="0"/>
              <a:t>4/10/2024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dirty="0"/>
          </a:p>
        </p:txBody>
      </p:sp>
    </p:spTree>
    <p:extLst>
      <p:ext uri="{BB962C8B-B14F-4D97-AF65-F5344CB8AC3E}">
        <p14:creationId xmlns:p14="http://schemas.microsoft.com/office/powerpoint/2010/main" val="41635045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9290" y="2887965"/>
            <a:ext cx="5001611" cy="1114960"/>
          </a:xfrm>
        </p:spPr>
        <p:txBody>
          <a:bodyPr anchor="b">
            <a:normAutofit/>
          </a:bodyPr>
          <a:lstStyle>
            <a:lvl1pPr algn="l">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1979290" y="4554842"/>
            <a:ext cx="6841346" cy="1315016"/>
          </a:xfrm>
        </p:spPr>
        <p:txBody>
          <a:bodyPr>
            <a:normAutofit/>
          </a:bodyPr>
          <a:lstStyle>
            <a:lvl1pPr marL="0" indent="0" algn="l">
              <a:buNone/>
              <a:defRPr sz="2400" b="1">
                <a:solidFill>
                  <a:schemeClr val="bg1"/>
                </a:solidFill>
              </a:defRPr>
            </a:lvl1pPr>
          </a:lstStyle>
          <a:p>
            <a:pPr lvl="0"/>
            <a:r>
              <a:rPr lang="en-US"/>
              <a:t>Click to edit Master text styles</a:t>
            </a:r>
          </a:p>
        </p:txBody>
      </p:sp>
      <p:sp>
        <p:nvSpPr>
          <p:cNvPr id="3" name="Date Placeholder 2"/>
          <p:cNvSpPr>
            <a:spLocks noGrp="1"/>
          </p:cNvSpPr>
          <p:nvPr>
            <p:ph type="dt" sz="half" idx="10"/>
          </p:nvPr>
        </p:nvSpPr>
        <p:spPr/>
        <p:txBody>
          <a:bodyPr/>
          <a:lstStyle/>
          <a:p>
            <a:fld id="{523972C8-722D-45F6-B4D9-99B5D0CE429E}" type="datetimeFigureOut">
              <a:rPr lang="en-US" smtClean="0"/>
              <a:t>4/10/2024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dirty="0"/>
          </a:p>
        </p:txBody>
      </p:sp>
      <p:cxnSp>
        <p:nvCxnSpPr>
          <p:cNvPr id="13" name="Line 12"/>
          <p:cNvCxnSpPr/>
          <p:nvPr userDrawn="1"/>
        </p:nvCxnSpPr>
        <p:spPr>
          <a:xfrm>
            <a:off x="838199" y="4277571"/>
            <a:ext cx="10515600" cy="2625"/>
          </a:xfrm>
          <a:prstGeom prst="line">
            <a:avLst/>
          </a:prstGeom>
          <a:ln w="3810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40286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endParaRPr lang="en-US" dirty="0"/>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2222346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367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4098674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4/10/2024</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517888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fld id="{DE9FCCAD-7EC3-41F9-AF25-DBEBDFD2D03C}" type="datetimeFigureOut">
              <a:rPr lang="en-US" smtClean="0"/>
              <a:t>4/10/2024</a:t>
            </a:fld>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2564615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fld id="{DE9FCCAD-7EC3-41F9-AF25-DBEBDFD2D03C}" type="datetimeFigureOut">
              <a:rPr lang="en-US" smtClean="0"/>
              <a:t>4/10/2024</a:t>
            </a:fld>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346260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328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9FCCAD-7EC3-41F9-AF25-DBEBDFD2D03C}" type="datetimeFigureOut">
              <a:rPr lang="en-US" smtClean="0"/>
              <a:t>4/10/2024</a:t>
            </a:fld>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078457"/>
      </p:ext>
    </p:extLst>
  </p:cSld>
  <p:clrMap bg1="lt1" tx1="dk1" bg2="lt2" tx2="dk2" accent1="accent1" accent2="accent2" accent3="accent3" accent4="accent4" accent5="accent5" accent6="accent6" hlink="hlink" folHlink="folHlink"/>
  <p:sldLayoutIdLst>
    <p:sldLayoutId id="2147483701" r:id="rId1"/>
    <p:sldLayoutId id="2147483651" r:id="rId2"/>
    <p:sldLayoutId id="2147483652" r:id="rId3"/>
    <p:sldLayoutId id="2147483672" r:id="rId4"/>
    <p:sldLayoutId id="2147483673" r:id="rId5"/>
    <p:sldLayoutId id="2147483653" r:id="rId6"/>
    <p:sldLayoutId id="2147483697" r:id="rId7"/>
    <p:sldLayoutId id="2147483674" r:id="rId8"/>
    <p:sldLayoutId id="2147483702" r:id="rId9"/>
    <p:sldLayoutId id="2147483655" r:id="rId10"/>
    <p:sldLayoutId id="2147483658" r:id="rId11"/>
    <p:sldLayoutId id="2147483662" r:id="rId12"/>
  </p:sldLayoutIdLst>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397238" y="554902"/>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2313362923"/>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703" r:id="rId5"/>
    <p:sldLayoutId id="2147483693" r:id="rId6"/>
    <p:sldLayoutId id="2147483694" r:id="rId7"/>
    <p:sldLayoutId id="2147483695" r:id="rId8"/>
    <p:sldLayoutId id="2147483696" r:id="rId9"/>
  </p:sldLayoutIdLst>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234353" y="25426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5D06A-407B-46FA-A0EC-F072866C22BF}" type="datetimeFigureOut">
              <a:rPr lang="en-US" smtClean="0"/>
              <a:t>4/10/2024</a:t>
            </a:fld>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796791"/>
      </p:ext>
    </p:extLst>
  </p:cSld>
  <p:clrMap bg1="lt1" tx1="dk1" bg2="lt2" tx2="dk2" accent1="accent1" accent2="accent2" accent3="accent3" accent4="accent4" accent5="accent5" accent6="accent6" hlink="hlink" folHlink="folHlink"/>
  <p:sldLayoutIdLst>
    <p:sldLayoutId id="2147483677" r:id="rId1"/>
    <p:sldLayoutId id="2147483685" r:id="rId2"/>
    <p:sldLayoutId id="2147483679" r:id="rId3"/>
    <p:sldLayoutId id="2147483680" r:id="rId4"/>
    <p:sldLayoutId id="2147483681" r:id="rId5"/>
    <p:sldLayoutId id="2147483682" r:id="rId6"/>
    <p:sldLayoutId id="2147483683" r:id="rId7"/>
    <p:sldLayoutId id="2147483684" r:id="rId8"/>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lumMod val="40000"/>
                    <a:lumOff val="60000"/>
                  </a:schemeClr>
                </a:solidFill>
              </a:defRPr>
            </a:lvl1pPr>
          </a:lstStyle>
          <a:p>
            <a:fld id="{28421DA6-6369-427E-8D82-C0360F0C47ED}" type="datetimeFigureOut">
              <a:rPr lang="en-US" smtClean="0"/>
              <a:pPr/>
              <a:t>4/10/2024</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D109FF3-1548-4CDB-B82B-70387ADEE53E}" type="slidenum">
              <a:rPr lang="en-US" smtClean="0"/>
              <a:pPr/>
              <a:t>‹#›</a:t>
            </a:fld>
            <a:endParaRPr lang="en-US" dirty="0"/>
          </a:p>
        </p:txBody>
      </p:sp>
    </p:spTree>
    <p:extLst>
      <p:ext uri="{BB962C8B-B14F-4D97-AF65-F5344CB8AC3E}">
        <p14:creationId xmlns:p14="http://schemas.microsoft.com/office/powerpoint/2010/main" val="196523525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5000" kern="1200">
          <a:solidFill>
            <a:schemeClr val="bg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mergency.cdc.gov/newsletters/coca/2024/012524.html" TargetMode="External"/><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hyperlink" Target="https://www.cdc.gov/respiratory-viruses/data-research/dashboard/illness-severity.html" TargetMode="External"/><Relationship Id="rId4" Type="http://schemas.openxmlformats.org/officeDocument/2006/relationships/hyperlink" Target="https://www.cdc.gov/measles/cases-outbreaks.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mergency.cdc.gov/han/2024/han00505.asp" TargetMode="External"/><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hyperlink" Target="https://www.dshs.texas.gov/news-alerts/health-advisory-increase-invasive-meningococcal-disease-february-23-202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mergency.cdc.gov/han/2024/han00505.asp"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s://www.dshs.texas.gov/news-alerts/health-advisory-increase-invasive-meningococcal-disease-february-23-2024"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shs.texas.gov/news-alerts/dshs-reports-first-human-case-avian-influenza-texas" TargetMode="External"/><Relationship Id="rId2" Type="http://schemas.openxmlformats.org/officeDocument/2006/relationships/image" Target="../media/image9.pn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mergency.cdc.gov/han/2024/han00506.asp?ACSTrackingID=USCDC_511-DM126063&amp;ACSTrackingLabel=HAN%20506%20-%20General%20Public&amp;deliveryName=USCDC_511-DM126063"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aphis.usda.gov/livestock-poultry-disease/avian/avian-influenza/hpai-detections/livestock"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9FB2D-65D2-44DC-8838-45073EA02050}"/>
              </a:ext>
            </a:extLst>
          </p:cNvPr>
          <p:cNvSpPr>
            <a:spLocks noGrp="1"/>
          </p:cNvSpPr>
          <p:nvPr>
            <p:ph type="title"/>
          </p:nvPr>
        </p:nvSpPr>
        <p:spPr/>
        <p:txBody>
          <a:bodyPr/>
          <a:lstStyle/>
          <a:p>
            <a:r>
              <a:rPr lang="en-US" dirty="0"/>
              <a:t>PHFPC Briefing</a:t>
            </a:r>
          </a:p>
        </p:txBody>
      </p:sp>
      <p:sp>
        <p:nvSpPr>
          <p:cNvPr id="6" name="Text Placeholder 5">
            <a:extLst>
              <a:ext uri="{FF2B5EF4-FFF2-40B4-BE49-F238E27FC236}">
                <a16:creationId xmlns:a16="http://schemas.microsoft.com/office/drawing/2014/main" id="{CE859607-03DF-48D6-964A-723701735DE3}"/>
              </a:ext>
            </a:extLst>
          </p:cNvPr>
          <p:cNvSpPr>
            <a:spLocks noGrp="1"/>
          </p:cNvSpPr>
          <p:nvPr>
            <p:ph type="body" idx="1"/>
          </p:nvPr>
        </p:nvSpPr>
        <p:spPr>
          <a:xfrm>
            <a:off x="838200" y="4105323"/>
            <a:ext cx="10515600" cy="544878"/>
          </a:xfrm>
        </p:spPr>
        <p:txBody>
          <a:bodyPr>
            <a:noAutofit/>
          </a:bodyPr>
          <a:lstStyle/>
          <a:p>
            <a:r>
              <a:rPr lang="en-US" sz="2800" dirty="0"/>
              <a:t>Texas Department of State Health Services</a:t>
            </a:r>
          </a:p>
          <a:p>
            <a:r>
              <a:rPr lang="en-US" sz="2800"/>
              <a:t>April 10, </a:t>
            </a:r>
            <a:r>
              <a:rPr lang="en-US" sz="2800" dirty="0"/>
              <a:t>2024</a:t>
            </a:r>
          </a:p>
        </p:txBody>
      </p:sp>
    </p:spTree>
    <p:extLst>
      <p:ext uri="{BB962C8B-B14F-4D97-AF65-F5344CB8AC3E}">
        <p14:creationId xmlns:p14="http://schemas.microsoft.com/office/powerpoint/2010/main" val="290755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C367592E-D94D-3DB9-D32A-BFE3940DB4C7}"/>
              </a:ext>
            </a:extLst>
          </p:cNvPr>
          <p:cNvSpPr txBox="1">
            <a:spLocks/>
          </p:cNvSpPr>
          <p:nvPr/>
        </p:nvSpPr>
        <p:spPr>
          <a:xfrm>
            <a:off x="316526" y="1470283"/>
            <a:ext cx="5100205" cy="4862787"/>
          </a:xfrm>
          <a:prstGeom prst="rect">
            <a:avLst/>
          </a:prstGeom>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January 25, 2024: Due to increases in measles cases, CDC issued the Stay Alert for Measles Cases via COCA Now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hlinkClick r:id="rId3"/>
              </a:rPr>
              <a:t>emergency.cdc.gov/newsletters/coca/2024/012524.html</a:t>
            </a: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2024: As of April 4, 2024, a total of </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113 measles cases from 18 jurisdictions.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No cases reported in Texas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Arizona, California, Florida, Georgia, Illinois, Indiana, Louisiana, Maryland, Michigan, Minnesota, Missouri, New Jersey, New York City, New York State, Ohio, Pennsylvania, Virginia, and Washington</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2023: A total of 58 measles cases in the entire year from 20 jurisdictions.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68BF156-B76A-DBCA-ACF1-FABA98325D97}"/>
              </a:ext>
            </a:extLst>
          </p:cNvPr>
          <p:cNvSpPr txBox="1"/>
          <p:nvPr/>
        </p:nvSpPr>
        <p:spPr>
          <a:xfrm>
            <a:off x="527219" y="6357513"/>
            <a:ext cx="4386102"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Available at: </a:t>
            </a: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Measles Cases and Outbreaks | CDC</a:t>
            </a: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hlinkClick r:id="rId5"/>
              </a:rPr>
              <a:t>)</a:t>
            </a:r>
            <a:r>
              <a:rPr kumimoji="0" lang="en-US" sz="1000" b="0" i="0" u="none" strike="noStrike" kern="1200" cap="none" spc="0" normalizeH="0" baseline="0" noProof="0" dirty="0">
                <a:ln>
                  <a:noFill/>
                </a:ln>
                <a:solidFill>
                  <a:srgbClr val="000000"/>
                </a:solidFill>
                <a:effectLst/>
                <a:uLnTx/>
                <a:uFillTx/>
                <a:latin typeface="Calibri" panose="020F0502020204030204"/>
                <a:ea typeface="+mn-ea"/>
                <a:cs typeface="+mn-cs"/>
              </a:rPr>
              <a:t>, accessed on 4/9/2024</a:t>
            </a:r>
          </a:p>
        </p:txBody>
      </p:sp>
      <p:sp>
        <p:nvSpPr>
          <p:cNvPr id="2" name="Title 1">
            <a:extLst>
              <a:ext uri="{FF2B5EF4-FFF2-40B4-BE49-F238E27FC236}">
                <a16:creationId xmlns:a16="http://schemas.microsoft.com/office/drawing/2014/main" id="{6242DA7A-8F7E-B174-5D7A-7AAF62E7492A}"/>
              </a:ext>
            </a:extLst>
          </p:cNvPr>
          <p:cNvSpPr>
            <a:spLocks noGrp="1"/>
          </p:cNvSpPr>
          <p:nvPr>
            <p:ph type="title"/>
          </p:nvPr>
        </p:nvSpPr>
        <p:spPr>
          <a:xfrm>
            <a:off x="234353" y="254266"/>
            <a:ext cx="10515600" cy="1078146"/>
          </a:xfrm>
        </p:spPr>
        <p:txBody>
          <a:bodyPr/>
          <a:lstStyle/>
          <a:p>
            <a:r>
              <a:rPr lang="en-US" dirty="0"/>
              <a:t>Measles Cases in the United States </a:t>
            </a:r>
          </a:p>
        </p:txBody>
      </p:sp>
      <p:pic>
        <p:nvPicPr>
          <p:cNvPr id="8" name="Picture 7">
            <a:extLst>
              <a:ext uri="{FF2B5EF4-FFF2-40B4-BE49-F238E27FC236}">
                <a16:creationId xmlns:a16="http://schemas.microsoft.com/office/drawing/2014/main" id="{0206C1A1-6971-A648-C1B1-7276033E23EB}"/>
              </a:ext>
            </a:extLst>
          </p:cNvPr>
          <p:cNvPicPr>
            <a:picLocks noChangeAspect="1"/>
          </p:cNvPicPr>
          <p:nvPr/>
        </p:nvPicPr>
        <p:blipFill>
          <a:blip r:embed="rId6"/>
          <a:stretch>
            <a:fillRect/>
          </a:stretch>
        </p:blipFill>
        <p:spPr>
          <a:xfrm>
            <a:off x="6261785" y="1470283"/>
            <a:ext cx="5613689" cy="272429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Picture 9">
            <a:extLst>
              <a:ext uri="{FF2B5EF4-FFF2-40B4-BE49-F238E27FC236}">
                <a16:creationId xmlns:a16="http://schemas.microsoft.com/office/drawing/2014/main" id="{2EE1C2BA-F618-054B-8CFF-B4FC5F1FD72A}"/>
              </a:ext>
            </a:extLst>
          </p:cNvPr>
          <p:cNvPicPr>
            <a:picLocks noChangeAspect="1"/>
          </p:cNvPicPr>
          <p:nvPr/>
        </p:nvPicPr>
        <p:blipFill>
          <a:blip r:embed="rId7"/>
          <a:stretch>
            <a:fillRect/>
          </a:stretch>
        </p:blipFill>
        <p:spPr>
          <a:xfrm>
            <a:off x="6255434" y="4298636"/>
            <a:ext cx="5626389" cy="217816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943267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CE440B-0EDA-7278-F4D4-128F082DBAC4}"/>
              </a:ext>
            </a:extLst>
          </p:cNvPr>
          <p:cNvPicPr>
            <a:picLocks noChangeAspect="1"/>
          </p:cNvPicPr>
          <p:nvPr/>
        </p:nvPicPr>
        <p:blipFill>
          <a:blip r:embed="rId2"/>
          <a:stretch>
            <a:fillRect/>
          </a:stretch>
        </p:blipFill>
        <p:spPr>
          <a:xfrm>
            <a:off x="2217907" y="86964"/>
            <a:ext cx="7144312" cy="6771036"/>
          </a:xfrm>
          <a:prstGeom prst="rect">
            <a:avLst/>
          </a:prstGeom>
        </p:spPr>
      </p:pic>
      <p:sp>
        <p:nvSpPr>
          <p:cNvPr id="6" name="TextBox 5">
            <a:extLst>
              <a:ext uri="{FF2B5EF4-FFF2-40B4-BE49-F238E27FC236}">
                <a16:creationId xmlns:a16="http://schemas.microsoft.com/office/drawing/2014/main" id="{472D9D39-942A-44C8-90A6-07B2FDADDCD5}"/>
              </a:ext>
            </a:extLst>
          </p:cNvPr>
          <p:cNvSpPr txBox="1"/>
          <p:nvPr/>
        </p:nvSpPr>
        <p:spPr>
          <a:xfrm>
            <a:off x="9362219" y="86964"/>
            <a:ext cx="2825233" cy="1754326"/>
          </a:xfrm>
          <a:prstGeom prst="rect">
            <a:avLst/>
          </a:prstGeom>
          <a:solidFill>
            <a:schemeClr val="accent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March 28, 2024 – CDC issued a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Health Advisory - Increase in Invasive Serogroup Y Meningococcal Disease in the United States (cdc.gov)</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3967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CD09C13B-1663-6707-267C-93A1310FD528}"/>
              </a:ext>
            </a:extLst>
          </p:cNvPr>
          <p:cNvSpPr txBox="1">
            <a:spLocks/>
          </p:cNvSpPr>
          <p:nvPr/>
        </p:nvSpPr>
        <p:spPr>
          <a:xfrm>
            <a:off x="234354" y="701267"/>
            <a:ext cx="6438820" cy="5515177"/>
          </a:xfrm>
          <a:prstGeom prst="rect">
            <a:avLst/>
          </a:prstGeom>
          <a:ln>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An increase in invasive meningococcal disease, mainly attributable to </a:t>
            </a:r>
            <a: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t>Neisseria meningitidis</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serogroup Y .</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In 2023,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422 cases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were reported in the United States, the highest annual number of cases reported since 2014. </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As of March 25, 2024,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143 cases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have been reported to CDC for the current calendar year, an increase of 62 cases over the 81 reported as of this date in 2023. </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 specific meningococcal strain, sequence type (ST) 1466, is responsible for most (101 of 148, 68%) serogroup Y cases with available sequence type data that were reported across the United States in 2023. </a:t>
            </a:r>
          </a:p>
          <a:p>
            <a:pPr marL="457200" marR="0" lvl="1"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Cases caused by this strain are disproportionately occurring in people ages 30–60 years (65%), Black or African American people (63%), and people with HIV (15%). </a:t>
            </a:r>
          </a:p>
          <a:p>
            <a:pPr marL="457200" marR="0" lvl="1"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In addition, most cases of invasive meningococcal disease caused by ST-1466 in 2023 had a clinical presentation other than meningitis: 64% presented with bacteremia, and at least 4% presented with septic arthritis. </a:t>
            </a:r>
          </a:p>
          <a:p>
            <a:pPr marL="457200" marR="0" lvl="1"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Of 94 patients with known outcomes, 17 (18%) died; this case-fatality rate is higher than the historical case-fatality rate of 11% reported for serogroup Y cases in 2017–2021. </a:t>
            </a:r>
          </a:p>
        </p:txBody>
      </p:sp>
      <p:sp>
        <p:nvSpPr>
          <p:cNvPr id="2" name="Content Placeholder 1">
            <a:extLst>
              <a:ext uri="{FF2B5EF4-FFF2-40B4-BE49-F238E27FC236}">
                <a16:creationId xmlns:a16="http://schemas.microsoft.com/office/drawing/2014/main" id="{B8B4D4A1-FD95-A70B-67FF-84C2C960F4C2}"/>
              </a:ext>
            </a:extLst>
          </p:cNvPr>
          <p:cNvSpPr txBox="1">
            <a:spLocks/>
          </p:cNvSpPr>
          <p:nvPr/>
        </p:nvSpPr>
        <p:spPr>
          <a:xfrm>
            <a:off x="234352" y="6216443"/>
            <a:ext cx="6438819" cy="301088"/>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Available at: </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hlinkClick r:id="rId2"/>
              </a:rPr>
              <a:t>Health Advisory - Increase in Invasive Serogroup Y Meningococcal Disease in the United States (cdc.gov)</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accessed on April 4, 2024</a:t>
            </a:r>
          </a:p>
        </p:txBody>
      </p:sp>
      <p:sp>
        <p:nvSpPr>
          <p:cNvPr id="5" name="Title 4">
            <a:extLst>
              <a:ext uri="{FF2B5EF4-FFF2-40B4-BE49-F238E27FC236}">
                <a16:creationId xmlns:a16="http://schemas.microsoft.com/office/drawing/2014/main" id="{2F7CC13D-2A61-A316-B54B-845DD8F0C114}"/>
              </a:ext>
            </a:extLst>
          </p:cNvPr>
          <p:cNvSpPr>
            <a:spLocks noGrp="1"/>
          </p:cNvSpPr>
          <p:nvPr>
            <p:ph type="title" idx="4294967295"/>
          </p:nvPr>
        </p:nvSpPr>
        <p:spPr>
          <a:xfrm>
            <a:off x="234354" y="108961"/>
            <a:ext cx="12334672" cy="592306"/>
          </a:xfrm>
        </p:spPr>
        <p:txBody>
          <a:bodyPr>
            <a:noAutofit/>
          </a:bodyPr>
          <a:lstStyle/>
          <a:p>
            <a:r>
              <a:rPr lang="en-US" sz="2800" dirty="0"/>
              <a:t>CDC Health Advisory – Increase in Invasive Serogroup Y Meningococcal Disease </a:t>
            </a:r>
          </a:p>
        </p:txBody>
      </p:sp>
      <p:sp>
        <p:nvSpPr>
          <p:cNvPr id="10" name="TextBox 9">
            <a:extLst>
              <a:ext uri="{FF2B5EF4-FFF2-40B4-BE49-F238E27FC236}">
                <a16:creationId xmlns:a16="http://schemas.microsoft.com/office/drawing/2014/main" id="{745C8931-894A-B0B1-0E32-4C152C80DB39}"/>
              </a:ext>
            </a:extLst>
          </p:cNvPr>
          <p:cNvSpPr txBox="1"/>
          <p:nvPr/>
        </p:nvSpPr>
        <p:spPr>
          <a:xfrm>
            <a:off x="6673171" y="701267"/>
            <a:ext cx="5359943" cy="5515176"/>
          </a:xfrm>
          <a:prstGeom prst="rect">
            <a:avLst/>
          </a:prstGeom>
          <a:noFill/>
          <a:ln>
            <a:solidFill>
              <a:schemeClr val="tx1"/>
            </a:solidFill>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Healthcare</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providers should </a:t>
            </a:r>
          </a:p>
          <a:p>
            <a:pPr marL="574675" marR="0" lvl="1" indent="-292100" algn="l" defTabSz="914400" rtl="0" eaLnBrk="1" fontAlgn="auto" latinLnBrk="0" hangingPunct="1">
              <a:lnSpc>
                <a:spcPct val="100000"/>
              </a:lnSpc>
              <a:spcBef>
                <a:spcPts val="0"/>
              </a:spcBef>
              <a:spcAft>
                <a:spcPts val="0"/>
              </a:spcAft>
              <a:buClrTx/>
              <a:buSzTx/>
              <a:buFontTx/>
              <a:buAutoNum type="arabicParenR"/>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have a heightened suspicion for meningococcal disease, particularly among populations disproportionately affected by the current increase, </a:t>
            </a:r>
          </a:p>
          <a:p>
            <a:pPr marL="574675" marR="0" lvl="1" indent="-292100" algn="l" defTabSz="914400" rtl="0" eaLnBrk="1" fontAlgn="auto" latinLnBrk="0" hangingPunct="1">
              <a:lnSpc>
                <a:spcPct val="100000"/>
              </a:lnSpc>
              <a:spcBef>
                <a:spcPts val="0"/>
              </a:spcBef>
              <a:spcAft>
                <a:spcPts val="0"/>
              </a:spcAft>
              <a:buClrTx/>
              <a:buSzTx/>
              <a:buFontTx/>
              <a:buAutoNum type="arabicParenR"/>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be aware that patients may present without symptoms typical of meningitis, and </a:t>
            </a:r>
          </a:p>
          <a:p>
            <a:pPr marL="574675" marR="0" lvl="1" indent="-292100" algn="l" defTabSz="914400" rtl="0" eaLnBrk="1" fontAlgn="auto" latinLnBrk="0" hangingPunct="1">
              <a:lnSpc>
                <a:spcPct val="100000"/>
              </a:lnSpc>
              <a:spcBef>
                <a:spcPts val="0"/>
              </a:spcBef>
              <a:spcAft>
                <a:spcPts val="0"/>
              </a:spcAft>
              <a:buClrTx/>
              <a:buSzTx/>
              <a:buFontTx/>
              <a:buAutoNum type="arabicParenR"/>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ensure that all people recommended for meningococcal vaccination, including people with HIV, are up to date for meningococcal vaccines.</a:t>
            </a: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197465EF-A26A-B1EA-317F-B7F85E1FE8CE}"/>
              </a:ext>
            </a:extLst>
          </p:cNvPr>
          <p:cNvPicPr>
            <a:picLocks noChangeAspect="1"/>
          </p:cNvPicPr>
          <p:nvPr/>
        </p:nvPicPr>
        <p:blipFill>
          <a:blip r:embed="rId3"/>
          <a:stretch>
            <a:fillRect/>
          </a:stretch>
        </p:blipFill>
        <p:spPr>
          <a:xfrm>
            <a:off x="6727652" y="769360"/>
            <a:ext cx="5175516" cy="3043883"/>
          </a:xfrm>
          <a:prstGeom prst="rect">
            <a:avLst/>
          </a:prstGeom>
        </p:spPr>
      </p:pic>
    </p:spTree>
    <p:extLst>
      <p:ext uri="{BB962C8B-B14F-4D97-AF65-F5344CB8AC3E}">
        <p14:creationId xmlns:p14="http://schemas.microsoft.com/office/powerpoint/2010/main" val="2158164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667F45-E7D1-8B5B-3AE1-EC710AF4B4EE}"/>
              </a:ext>
            </a:extLst>
          </p:cNvPr>
          <p:cNvPicPr>
            <a:picLocks noChangeAspect="1"/>
          </p:cNvPicPr>
          <p:nvPr/>
        </p:nvPicPr>
        <p:blipFill>
          <a:blip r:embed="rId3"/>
          <a:stretch>
            <a:fillRect/>
          </a:stretch>
        </p:blipFill>
        <p:spPr>
          <a:xfrm>
            <a:off x="0" y="505097"/>
            <a:ext cx="6449018" cy="50053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Content Placeholder 1">
            <a:extLst>
              <a:ext uri="{FF2B5EF4-FFF2-40B4-BE49-F238E27FC236}">
                <a16:creationId xmlns:a16="http://schemas.microsoft.com/office/drawing/2014/main" id="{ED6E2640-FB55-CB08-0B6F-CACE3125345C}"/>
              </a:ext>
            </a:extLst>
          </p:cNvPr>
          <p:cNvSpPr txBox="1">
            <a:spLocks/>
          </p:cNvSpPr>
          <p:nvPr/>
        </p:nvSpPr>
        <p:spPr>
          <a:xfrm>
            <a:off x="6585376" y="505096"/>
            <a:ext cx="5606624" cy="5005366"/>
          </a:xfrm>
          <a:prstGeom prst="rect">
            <a:avLst/>
          </a:prstGeom>
          <a:ln>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February 23, 2024 – DSHS issued a </a:t>
            </a: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Health Advisory: Increase in Invasive Meningococcal Disease. </a:t>
            </a:r>
            <a:endPar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mn-ea"/>
                <a:cs typeface="+mn-cs"/>
              </a:rPr>
              <a:t>Texas has seen an increase in cases since November 2023:</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TX 2024 cases - as of April 4, 2024, there are a total of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17 cases</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TX 2023 cases – a total of 31 cases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Thus far, none of the cases have been closely related.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DSHS continues to work to test and serogroup all meningococcal cases that are submitted. </a:t>
            </a:r>
          </a:p>
        </p:txBody>
      </p:sp>
    </p:spTree>
    <p:extLst>
      <p:ext uri="{BB962C8B-B14F-4D97-AF65-F5344CB8AC3E}">
        <p14:creationId xmlns:p14="http://schemas.microsoft.com/office/powerpoint/2010/main" val="2469673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CEFFA5-99FF-46CE-A84C-196607A96442}"/>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590448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9FB2D-65D2-44DC-8838-45073EA02050}"/>
              </a:ext>
            </a:extLst>
          </p:cNvPr>
          <p:cNvSpPr>
            <a:spLocks noGrp="1"/>
          </p:cNvSpPr>
          <p:nvPr>
            <p:ph type="title"/>
          </p:nvPr>
        </p:nvSpPr>
        <p:spPr/>
        <p:txBody>
          <a:bodyPr>
            <a:normAutofit/>
          </a:bodyPr>
          <a:lstStyle/>
          <a:p>
            <a:r>
              <a:rPr lang="en-US" dirty="0"/>
              <a:t>Emerging &amp; Infectious Diseases Update</a:t>
            </a:r>
          </a:p>
        </p:txBody>
      </p:sp>
      <p:sp>
        <p:nvSpPr>
          <p:cNvPr id="7" name="Text Placeholder 6">
            <a:extLst>
              <a:ext uri="{FF2B5EF4-FFF2-40B4-BE49-F238E27FC236}">
                <a16:creationId xmlns:a16="http://schemas.microsoft.com/office/drawing/2014/main" id="{3DB586A0-F78E-4AF7-8975-40A913C93340}"/>
              </a:ext>
            </a:extLst>
          </p:cNvPr>
          <p:cNvSpPr>
            <a:spLocks noGrp="1"/>
          </p:cNvSpPr>
          <p:nvPr>
            <p:ph type="body" sz="quarter" idx="10"/>
          </p:nvPr>
        </p:nvSpPr>
        <p:spPr>
          <a:xfrm>
            <a:off x="979895" y="3866242"/>
            <a:ext cx="10509250" cy="1971503"/>
          </a:xfrm>
        </p:spPr>
        <p:txBody>
          <a:bodyPr>
            <a:noAutofit/>
          </a:bodyPr>
          <a:lstStyle/>
          <a:p>
            <a:pPr marL="0" marR="0" lvl="0" indent="0" defTabSz="914400" rtl="0" eaLnBrk="1" fontAlgn="auto" latinLnBrk="0" hangingPunct="1">
              <a:lnSpc>
                <a:spcPct val="100000"/>
              </a:lnSpc>
              <a:spcBef>
                <a:spcPts val="600"/>
              </a:spcBef>
              <a:spcAft>
                <a:spcPts val="0"/>
              </a:spcAft>
              <a:buClrTx/>
              <a:buSzTx/>
              <a:buFontTx/>
              <a:buNone/>
              <a:tabLst/>
              <a:defRPr/>
            </a:pPr>
            <a:r>
              <a:rPr kumimoji="0" lang="en-US" sz="2000" i="0" u="none" strike="noStrike" kern="1200" cap="none" spc="0" normalizeH="0" baseline="0" noProof="0" dirty="0">
                <a:ln>
                  <a:noFill/>
                </a:ln>
                <a:effectLst/>
                <a:uLnTx/>
                <a:uFillTx/>
                <a:ea typeface="+mn-ea"/>
                <a:cs typeface="+mn-cs"/>
              </a:rPr>
              <a:t>Varun Shetty, MD, MBA, MS</a:t>
            </a:r>
          </a:p>
          <a:p>
            <a:pPr marL="0" marR="0" lvl="0" indent="0" defTabSz="914400" rtl="0" eaLnBrk="1" fontAlgn="auto" latinLnBrk="0" hangingPunct="1">
              <a:lnSpc>
                <a:spcPct val="100000"/>
              </a:lnSpc>
              <a:spcBef>
                <a:spcPts val="600"/>
              </a:spcBef>
              <a:spcAft>
                <a:spcPts val="0"/>
              </a:spcAft>
              <a:buClrTx/>
              <a:buSzTx/>
              <a:buFontTx/>
              <a:buNone/>
              <a:tabLst/>
              <a:defRPr/>
            </a:pPr>
            <a:r>
              <a:rPr kumimoji="0" lang="en-US" sz="2000" i="0" u="none" strike="noStrike" kern="1200" cap="none" spc="0" normalizeH="0" baseline="0" noProof="0" dirty="0">
                <a:ln>
                  <a:noFill/>
                </a:ln>
                <a:effectLst/>
                <a:uLnTx/>
                <a:uFillTx/>
                <a:ea typeface="+mn-ea"/>
                <a:cs typeface="+mn-cs"/>
              </a:rPr>
              <a:t>Chief State Epidemiologist</a:t>
            </a:r>
          </a:p>
          <a:p>
            <a:pPr marL="0" marR="0" lvl="0" indent="0" defTabSz="914400" rtl="0" eaLnBrk="1" fontAlgn="auto" latinLnBrk="0" hangingPunct="1">
              <a:lnSpc>
                <a:spcPct val="100000"/>
              </a:lnSpc>
              <a:spcBef>
                <a:spcPts val="600"/>
              </a:spcBef>
              <a:spcAft>
                <a:spcPts val="0"/>
              </a:spcAft>
              <a:buClrTx/>
              <a:buSzTx/>
              <a:buFontTx/>
              <a:buNone/>
              <a:tabLst/>
              <a:defRPr/>
            </a:pPr>
            <a:r>
              <a:rPr kumimoji="0" lang="en-US" sz="2000" i="0" u="none" strike="noStrike" kern="1200" cap="none" spc="0" normalizeH="0" baseline="0" noProof="0" dirty="0">
                <a:ln>
                  <a:noFill/>
                </a:ln>
                <a:effectLst/>
                <a:uLnTx/>
                <a:uFillTx/>
                <a:ea typeface="+mn-ea"/>
                <a:cs typeface="+mn-cs"/>
              </a:rPr>
              <a:t>Office of the Chief State Epidemiologist</a:t>
            </a:r>
          </a:p>
          <a:p>
            <a:pPr marL="0" marR="0" lvl="0" indent="0" defTabSz="914400" rtl="0" eaLnBrk="1" fontAlgn="auto" latinLnBrk="0" hangingPunct="1">
              <a:lnSpc>
                <a:spcPct val="100000"/>
              </a:lnSpc>
              <a:spcBef>
                <a:spcPts val="600"/>
              </a:spcBef>
              <a:spcAft>
                <a:spcPts val="0"/>
              </a:spcAft>
              <a:buClrTx/>
              <a:buSzTx/>
              <a:buFontTx/>
              <a:buNone/>
              <a:tabLst/>
              <a:defRPr/>
            </a:pPr>
            <a:r>
              <a:rPr kumimoji="0" lang="en-US" sz="2000" i="0" u="none" strike="noStrike" kern="1200" cap="none" spc="0" normalizeH="0" baseline="0" noProof="0" dirty="0">
                <a:ln>
                  <a:noFill/>
                </a:ln>
                <a:effectLst/>
                <a:uLnTx/>
                <a:uFillTx/>
                <a:ea typeface="+mn-ea"/>
                <a:cs typeface="+mn-cs"/>
              </a:rPr>
              <a:t>Texas Department of State Health Services</a:t>
            </a:r>
          </a:p>
          <a:p>
            <a:endParaRPr lang="en-US" dirty="0"/>
          </a:p>
        </p:txBody>
      </p:sp>
    </p:spTree>
    <p:extLst>
      <p:ext uri="{BB962C8B-B14F-4D97-AF65-F5344CB8AC3E}">
        <p14:creationId xmlns:p14="http://schemas.microsoft.com/office/powerpoint/2010/main" val="619826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12534C-1503-4019-8EB9-48A3CF0047FD}"/>
              </a:ext>
            </a:extLst>
          </p:cNvPr>
          <p:cNvSpPr>
            <a:spLocks noGrp="1"/>
          </p:cNvSpPr>
          <p:nvPr>
            <p:ph type="title"/>
          </p:nvPr>
        </p:nvSpPr>
        <p:spPr/>
        <p:txBody>
          <a:bodyPr>
            <a:normAutofit/>
          </a:bodyPr>
          <a:lstStyle/>
          <a:p>
            <a:r>
              <a:rPr lang="en-US" sz="2800" dirty="0">
                <a:latin typeface="Rockwell" panose="02060603020205020403" pitchFamily="18" charset="0"/>
              </a:rPr>
              <a:t>DISCLAIMER</a:t>
            </a:r>
            <a:endParaRPr lang="en-US" sz="2800" dirty="0">
              <a:latin typeface="Rockwell" panose="02060603020205020403" pitchFamily="18" charset="0"/>
              <a:cs typeface="Calibri"/>
            </a:endParaRPr>
          </a:p>
        </p:txBody>
      </p:sp>
      <p:sp>
        <p:nvSpPr>
          <p:cNvPr id="6" name="Text Placeholder 5">
            <a:extLst>
              <a:ext uri="{FF2B5EF4-FFF2-40B4-BE49-F238E27FC236}">
                <a16:creationId xmlns:a16="http://schemas.microsoft.com/office/drawing/2014/main" id="{215DF67A-B138-4E2A-B87C-BD8C9B4E52B7}"/>
              </a:ext>
            </a:extLst>
          </p:cNvPr>
          <p:cNvSpPr>
            <a:spLocks noGrp="1"/>
          </p:cNvSpPr>
          <p:nvPr>
            <p:ph type="body" idx="1"/>
          </p:nvPr>
        </p:nvSpPr>
        <p:spPr>
          <a:xfrm>
            <a:off x="934453" y="3974236"/>
            <a:ext cx="10515600" cy="1245464"/>
          </a:xfrm>
        </p:spPr>
        <p:txBody>
          <a:bodyPr>
            <a:noAutofit/>
          </a:bodyPr>
          <a:lstStyle/>
          <a:p>
            <a:pPr>
              <a:lnSpc>
                <a:spcPct val="120000"/>
              </a:lnSpc>
            </a:pPr>
            <a:r>
              <a:rPr lang="en-US" sz="1800" dirty="0">
                <a:latin typeface="Verdana" panose="020B0604030504040204" pitchFamily="34" charset="0"/>
                <a:ea typeface="Verdana" panose="020B0604030504040204" pitchFamily="34" charset="0"/>
              </a:rPr>
              <a:t>The information presented today is based current preliminary data and on CDC’s recent guidance. Information is subject to change.</a:t>
            </a:r>
          </a:p>
          <a:p>
            <a:pPr>
              <a:lnSpc>
                <a:spcPct val="120000"/>
              </a:lnSpc>
            </a:pPr>
            <a:r>
              <a:rPr lang="en-US" sz="1800" dirty="0">
                <a:latin typeface="Verdana" panose="020B0604030504040204" pitchFamily="34" charset="0"/>
                <a:ea typeface="Verdana" panose="020B0604030504040204" pitchFamily="34" charset="0"/>
              </a:rPr>
              <a:t>April 10, 2024</a:t>
            </a:r>
          </a:p>
          <a:p>
            <a:endParaRPr lang="en-US" dirty="0"/>
          </a:p>
        </p:txBody>
      </p:sp>
    </p:spTree>
    <p:extLst>
      <p:ext uri="{BB962C8B-B14F-4D97-AF65-F5344CB8AC3E}">
        <p14:creationId xmlns:p14="http://schemas.microsoft.com/office/powerpoint/2010/main" val="2729903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35D9-9902-2C1E-2EA3-196BC38631A7}"/>
              </a:ext>
            </a:extLst>
          </p:cNvPr>
          <p:cNvSpPr>
            <a:spLocks noGrp="1"/>
          </p:cNvSpPr>
          <p:nvPr>
            <p:ph type="title"/>
          </p:nvPr>
        </p:nvSpPr>
        <p:spPr>
          <a:xfrm>
            <a:off x="831849" y="860611"/>
            <a:ext cx="11035895" cy="2873190"/>
          </a:xfrm>
        </p:spPr>
        <p:txBody>
          <a:bodyPr>
            <a:normAutofit/>
          </a:bodyPr>
          <a:lstStyle/>
          <a:p>
            <a:r>
              <a:rPr lang="en-US" sz="5400" dirty="0"/>
              <a:t>Avian Influenza A(H5N1)</a:t>
            </a:r>
          </a:p>
        </p:txBody>
      </p:sp>
    </p:spTree>
    <p:extLst>
      <p:ext uri="{BB962C8B-B14F-4D97-AF65-F5344CB8AC3E}">
        <p14:creationId xmlns:p14="http://schemas.microsoft.com/office/powerpoint/2010/main" val="2757291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51F9AC-2516-6724-4B82-4FCE559D5628}"/>
              </a:ext>
            </a:extLst>
          </p:cNvPr>
          <p:cNvPicPr>
            <a:picLocks noChangeAspect="1"/>
          </p:cNvPicPr>
          <p:nvPr/>
        </p:nvPicPr>
        <p:blipFill>
          <a:blip r:embed="rId2"/>
          <a:stretch>
            <a:fillRect/>
          </a:stretch>
        </p:blipFill>
        <p:spPr>
          <a:xfrm>
            <a:off x="6332706" y="1333326"/>
            <a:ext cx="4912467" cy="5194493"/>
          </a:xfrm>
          <a:prstGeom prst="rect">
            <a:avLst/>
          </a:prstGeom>
        </p:spPr>
      </p:pic>
      <p:sp>
        <p:nvSpPr>
          <p:cNvPr id="4" name="TextBox 3">
            <a:extLst>
              <a:ext uri="{FF2B5EF4-FFF2-40B4-BE49-F238E27FC236}">
                <a16:creationId xmlns:a16="http://schemas.microsoft.com/office/drawing/2014/main" id="{B6D359F5-7607-00A9-8981-25DA78D69DEF}"/>
              </a:ext>
            </a:extLst>
          </p:cNvPr>
          <p:cNvSpPr txBox="1"/>
          <p:nvPr/>
        </p:nvSpPr>
        <p:spPr>
          <a:xfrm>
            <a:off x="6410415" y="548496"/>
            <a:ext cx="4659662" cy="646331"/>
          </a:xfrm>
          <a:prstGeom prst="rect">
            <a:avLst/>
          </a:prstGeom>
          <a:noFill/>
        </p:spPr>
        <p:txBody>
          <a:bodyPr wrap="square">
            <a:spAutoFit/>
          </a:bodyPr>
          <a:lstStyle/>
          <a:p>
            <a:r>
              <a:rPr lang="en-US" dirty="0">
                <a:hlinkClick r:id="rId3"/>
              </a:rPr>
              <a:t>DSHS Reports First Human Case of Avian Influenza in Texas | Texas DSHS</a:t>
            </a:r>
            <a:endParaRPr lang="en-US" dirty="0">
              <a:solidFill>
                <a:srgbClr val="0070C0"/>
              </a:solidFill>
            </a:endParaRPr>
          </a:p>
        </p:txBody>
      </p:sp>
      <p:pic>
        <p:nvPicPr>
          <p:cNvPr id="9" name="Picture 8">
            <a:extLst>
              <a:ext uri="{FF2B5EF4-FFF2-40B4-BE49-F238E27FC236}">
                <a16:creationId xmlns:a16="http://schemas.microsoft.com/office/drawing/2014/main" id="{A6915E5C-E03F-643F-C835-AAB61CDC9EC1}"/>
              </a:ext>
            </a:extLst>
          </p:cNvPr>
          <p:cNvPicPr>
            <a:picLocks noChangeAspect="1"/>
          </p:cNvPicPr>
          <p:nvPr/>
        </p:nvPicPr>
        <p:blipFill>
          <a:blip r:embed="rId4"/>
          <a:stretch>
            <a:fillRect/>
          </a:stretch>
        </p:blipFill>
        <p:spPr>
          <a:xfrm>
            <a:off x="324487" y="1333327"/>
            <a:ext cx="5667751" cy="5027844"/>
          </a:xfrm>
          <a:prstGeom prst="rect">
            <a:avLst/>
          </a:prstGeom>
        </p:spPr>
      </p:pic>
      <p:sp>
        <p:nvSpPr>
          <p:cNvPr id="11" name="TextBox 10">
            <a:extLst>
              <a:ext uri="{FF2B5EF4-FFF2-40B4-BE49-F238E27FC236}">
                <a16:creationId xmlns:a16="http://schemas.microsoft.com/office/drawing/2014/main" id="{88BB6C5A-1F2E-47C4-0DA5-F76590E9021B}"/>
              </a:ext>
            </a:extLst>
          </p:cNvPr>
          <p:cNvSpPr txBox="1"/>
          <p:nvPr/>
        </p:nvSpPr>
        <p:spPr>
          <a:xfrm>
            <a:off x="535136" y="549214"/>
            <a:ext cx="5246451" cy="646331"/>
          </a:xfrm>
          <a:prstGeom prst="rect">
            <a:avLst/>
          </a:prstGeom>
          <a:noFill/>
        </p:spPr>
        <p:txBody>
          <a:bodyPr wrap="square">
            <a:spAutoFit/>
          </a:bodyPr>
          <a:lstStyle/>
          <a:p>
            <a:r>
              <a:rPr lang="en-US" dirty="0">
                <a:hlinkClick r:id="rId3"/>
              </a:rPr>
              <a:t>DSHS Reports First Human Case of Avian Influenza in Texas | Texas DSHS</a:t>
            </a:r>
            <a:endParaRPr lang="en-US" dirty="0"/>
          </a:p>
        </p:txBody>
      </p:sp>
    </p:spTree>
    <p:extLst>
      <p:ext uri="{BB962C8B-B14F-4D97-AF65-F5344CB8AC3E}">
        <p14:creationId xmlns:p14="http://schemas.microsoft.com/office/powerpoint/2010/main" val="3817386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1C925-28E2-C87A-4D4C-A397DC228C21}"/>
              </a:ext>
            </a:extLst>
          </p:cNvPr>
          <p:cNvSpPr>
            <a:spLocks noGrp="1"/>
          </p:cNvSpPr>
          <p:nvPr>
            <p:ph type="title"/>
          </p:nvPr>
        </p:nvSpPr>
        <p:spPr/>
        <p:txBody>
          <a:bodyPr>
            <a:normAutofit/>
          </a:bodyPr>
          <a:lstStyle/>
          <a:p>
            <a:r>
              <a:rPr lang="en-US" sz="3200" dirty="0"/>
              <a:t>Health Alert: First Case of Novel Influenza A(H5N1) in Texas</a:t>
            </a:r>
          </a:p>
        </p:txBody>
      </p:sp>
      <p:sp>
        <p:nvSpPr>
          <p:cNvPr id="4" name="Content Placeholder 3">
            <a:extLst>
              <a:ext uri="{FF2B5EF4-FFF2-40B4-BE49-F238E27FC236}">
                <a16:creationId xmlns:a16="http://schemas.microsoft.com/office/drawing/2014/main" id="{4E4DB44D-4C10-A56F-EFB2-F65F5F0BABE0}"/>
              </a:ext>
            </a:extLst>
          </p:cNvPr>
          <p:cNvSpPr>
            <a:spLocks noGrp="1"/>
          </p:cNvSpPr>
          <p:nvPr>
            <p:ph idx="1"/>
          </p:nvPr>
        </p:nvSpPr>
        <p:spPr>
          <a:xfrm>
            <a:off x="312907" y="1579828"/>
            <a:ext cx="11418650" cy="4351338"/>
          </a:xfrm>
        </p:spPr>
        <p:txBody>
          <a:bodyPr>
            <a:normAutofit/>
          </a:bodyPr>
          <a:lstStyle/>
          <a:p>
            <a:pPr marL="342900" indent="-342900">
              <a:spcBef>
                <a:spcPts val="600"/>
              </a:spcBef>
              <a:buFont typeface="Arial" panose="020B0604020202020204" pitchFamily="34" charset="0"/>
              <a:buChar char="•"/>
            </a:pPr>
            <a:r>
              <a:rPr lang="en-US" sz="2600" dirty="0"/>
              <a:t>The first case of avian influenza A(H5N1) in Texas.</a:t>
            </a:r>
          </a:p>
          <a:p>
            <a:pPr marL="342900" indent="-342900">
              <a:spcBef>
                <a:spcPts val="600"/>
              </a:spcBef>
              <a:buFont typeface="Arial" panose="020B0604020202020204" pitchFamily="34" charset="0"/>
              <a:buChar char="•"/>
            </a:pPr>
            <a:r>
              <a:rPr lang="en-US" sz="2600" dirty="0"/>
              <a:t>The patient became ill following contact with dairy cows.</a:t>
            </a:r>
          </a:p>
          <a:p>
            <a:pPr marL="342900" indent="-342900">
              <a:spcBef>
                <a:spcPts val="600"/>
              </a:spcBef>
              <a:buFont typeface="Arial" panose="020B0604020202020204" pitchFamily="34" charset="0"/>
              <a:buChar char="•"/>
            </a:pPr>
            <a:r>
              <a:rPr lang="en-US" sz="2600" dirty="0">
                <a:effectLst/>
                <a:ea typeface="MS Mincho" panose="02020609040205080304" pitchFamily="49" charset="-128"/>
                <a:cs typeface="Times New Roman" panose="02020603050405020304" pitchFamily="18" charset="0"/>
              </a:rPr>
              <a:t>This follows recent detection of influenza A(H5N1) virus in dairy cattle, wild birds, feral cats in the area.</a:t>
            </a:r>
          </a:p>
          <a:p>
            <a:pPr marL="342900" indent="-342900">
              <a:spcBef>
                <a:spcPts val="600"/>
              </a:spcBef>
              <a:buFont typeface="Arial" panose="020B0604020202020204" pitchFamily="34" charset="0"/>
              <a:buChar char="•"/>
            </a:pPr>
            <a:r>
              <a:rPr lang="en-US" sz="2600" dirty="0">
                <a:effectLst/>
                <a:ea typeface="MS Mincho" panose="02020609040205080304" pitchFamily="49" charset="-128"/>
                <a:cs typeface="Times New Roman" panose="02020603050405020304" pitchFamily="18" charset="0"/>
              </a:rPr>
              <a:t>The patient experienced eye inflammation (</a:t>
            </a:r>
            <a:r>
              <a:rPr lang="en-US" sz="2600" b="1" dirty="0">
                <a:effectLst/>
                <a:ea typeface="MS Mincho" panose="02020609040205080304" pitchFamily="49" charset="-128"/>
                <a:cs typeface="Times New Roman" panose="02020603050405020304" pitchFamily="18" charset="0"/>
              </a:rPr>
              <a:t>conjunctivitis</a:t>
            </a:r>
            <a:r>
              <a:rPr lang="en-US" sz="2600" dirty="0">
                <a:effectLst/>
                <a:ea typeface="MS Mincho" panose="02020609040205080304" pitchFamily="49" charset="-128"/>
                <a:cs typeface="Times New Roman" panose="02020603050405020304" pitchFamily="18" charset="0"/>
              </a:rPr>
              <a:t>) as the only symptom, was tested for flu late last week with confirmatory testing performed by the Centers for Disease Control and Prevention. </a:t>
            </a:r>
          </a:p>
          <a:p>
            <a:pPr>
              <a:spcBef>
                <a:spcPts val="600"/>
              </a:spcBef>
            </a:pPr>
            <a:r>
              <a:rPr lang="en-US" sz="2600" dirty="0">
                <a:effectLst/>
                <a:ea typeface="MS Mincho" panose="02020609040205080304" pitchFamily="49" charset="-128"/>
                <a:cs typeface="Times New Roman" panose="02020603050405020304" pitchFamily="18" charset="0"/>
              </a:rPr>
              <a:t>The patient was treated with the antiviral drug oseltamivir.</a:t>
            </a:r>
            <a:endParaRPr lang="en-US" sz="2600" dirty="0"/>
          </a:p>
          <a:p>
            <a:endParaRPr lang="en-US" dirty="0"/>
          </a:p>
        </p:txBody>
      </p:sp>
    </p:spTree>
    <p:extLst>
      <p:ext uri="{BB962C8B-B14F-4D97-AF65-F5344CB8AC3E}">
        <p14:creationId xmlns:p14="http://schemas.microsoft.com/office/powerpoint/2010/main" val="856201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82FDB5-D72F-4B16-68E2-DD72BB41053B}"/>
              </a:ext>
            </a:extLst>
          </p:cNvPr>
          <p:cNvSpPr>
            <a:spLocks noGrp="1"/>
          </p:cNvSpPr>
          <p:nvPr>
            <p:ph idx="4294967295"/>
          </p:nvPr>
        </p:nvSpPr>
        <p:spPr>
          <a:xfrm>
            <a:off x="6175812" y="26126"/>
            <a:ext cx="5674829" cy="6858000"/>
          </a:xfrm>
          <a:ln>
            <a:solidFill>
              <a:schemeClr val="tx1"/>
            </a:solidFill>
          </a:ln>
        </p:spPr>
        <p:txBody>
          <a:bodyPr vert="horz" lIns="91440" tIns="45720" rIns="91440" bIns="45720" rtlCol="0" anchor="t">
            <a:noAutofit/>
          </a:bodyPr>
          <a:lstStyle/>
          <a:p>
            <a:r>
              <a:rPr lang="en-US" sz="1800" dirty="0">
                <a:solidFill>
                  <a:srgbClr val="000000"/>
                </a:solidFill>
                <a:ea typeface="Calibri" panose="020F0502020204030204"/>
                <a:cs typeface="Calibri" panose="020F0502020204030204"/>
              </a:rPr>
              <a:t>On April 5, 2024 @ 1:30 PM ET CDC issued a Health Advisory on </a:t>
            </a:r>
            <a:r>
              <a:rPr lang="en-US" sz="1800" dirty="0">
                <a:hlinkClick r:id="rId2"/>
              </a:rPr>
              <a:t>Highly Pathogenic Avian Influenza A(H5N1) Virus: Identification of Human Infection and Recommendations for Investigations and Response (cdc.gov)</a:t>
            </a:r>
            <a:endParaRPr lang="en-US" sz="1600" b="0" i="0" dirty="0">
              <a:solidFill>
                <a:srgbClr val="000000"/>
              </a:solidFill>
              <a:effectLst/>
            </a:endParaRPr>
          </a:p>
          <a:p>
            <a:pPr>
              <a:lnSpc>
                <a:spcPct val="100000"/>
              </a:lnSpc>
              <a:spcBef>
                <a:spcPts val="600"/>
              </a:spcBef>
            </a:pPr>
            <a:r>
              <a:rPr lang="en-US" sz="1800" b="0" i="0" dirty="0">
                <a:solidFill>
                  <a:srgbClr val="000000"/>
                </a:solidFill>
                <a:effectLst/>
              </a:rPr>
              <a:t>Recommendations include instructions for </a:t>
            </a:r>
          </a:p>
          <a:p>
            <a:pPr lvl="1">
              <a:lnSpc>
                <a:spcPct val="100000"/>
              </a:lnSpc>
              <a:spcBef>
                <a:spcPts val="600"/>
              </a:spcBef>
            </a:pPr>
            <a:r>
              <a:rPr lang="en-US" sz="1600" b="0" i="0" dirty="0">
                <a:solidFill>
                  <a:srgbClr val="000000"/>
                </a:solidFill>
                <a:effectLst/>
              </a:rPr>
              <a:t>infection prevention and control measures, </a:t>
            </a:r>
          </a:p>
          <a:p>
            <a:pPr lvl="1">
              <a:lnSpc>
                <a:spcPct val="100000"/>
              </a:lnSpc>
              <a:spcBef>
                <a:spcPts val="600"/>
              </a:spcBef>
            </a:pPr>
            <a:r>
              <a:rPr lang="en-US" sz="1600" b="0" i="0" dirty="0">
                <a:solidFill>
                  <a:srgbClr val="000000"/>
                </a:solidFill>
                <a:effectLst/>
              </a:rPr>
              <a:t>using personal protective equipment (PPE), </a:t>
            </a:r>
          </a:p>
          <a:p>
            <a:pPr lvl="1">
              <a:lnSpc>
                <a:spcPct val="100000"/>
              </a:lnSpc>
              <a:spcBef>
                <a:spcPts val="600"/>
              </a:spcBef>
            </a:pPr>
            <a:r>
              <a:rPr lang="en-US" sz="1600" b="0" i="0" dirty="0">
                <a:solidFill>
                  <a:srgbClr val="000000"/>
                </a:solidFill>
                <a:effectLst/>
              </a:rPr>
              <a:t>testing, antiviral treatment, </a:t>
            </a:r>
          </a:p>
          <a:p>
            <a:pPr lvl="1">
              <a:lnSpc>
                <a:spcPct val="100000"/>
              </a:lnSpc>
              <a:spcBef>
                <a:spcPts val="600"/>
              </a:spcBef>
            </a:pPr>
            <a:r>
              <a:rPr lang="en-US" sz="1600" b="0" i="0" dirty="0">
                <a:solidFill>
                  <a:srgbClr val="000000"/>
                </a:solidFill>
                <a:effectLst/>
              </a:rPr>
              <a:t>patient investigations, </a:t>
            </a:r>
          </a:p>
          <a:p>
            <a:pPr lvl="1">
              <a:lnSpc>
                <a:spcPct val="100000"/>
              </a:lnSpc>
              <a:spcBef>
                <a:spcPts val="600"/>
              </a:spcBef>
            </a:pPr>
            <a:r>
              <a:rPr lang="en-US" sz="1600" b="0" i="0" dirty="0">
                <a:solidFill>
                  <a:srgbClr val="000000"/>
                </a:solidFill>
                <a:effectLst/>
              </a:rPr>
              <a:t>monitoring of exposed persons (including persons exposed to sick or dead wild and domesticated animals and livestock with suspected or confirmed infection with HPAI A(H5N1) viruses), and </a:t>
            </a:r>
          </a:p>
          <a:p>
            <a:pPr lvl="1">
              <a:lnSpc>
                <a:spcPct val="100000"/>
              </a:lnSpc>
              <a:spcBef>
                <a:spcPts val="600"/>
              </a:spcBef>
            </a:pPr>
            <a:r>
              <a:rPr lang="en-US" sz="1600" b="0" i="0" dirty="0">
                <a:solidFill>
                  <a:srgbClr val="000000"/>
                </a:solidFill>
                <a:effectLst/>
              </a:rPr>
              <a:t>antiviral chemoprophylaxis of exposed persons.</a:t>
            </a:r>
            <a:endParaRPr lang="en-US" sz="1600" dirty="0">
              <a:hlinkClick r:id="rId2"/>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rPr>
              <a:t>Recommendations for Clinicians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a:rPr>
              <a:t>Recommendations for State Health Departments</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hlinkClick r:id="" action="ppaction://noaction"/>
            </a:endParaRP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Recommendations for Farmers; Poultry, Backyard Bird Flock, and Livestock Owners; and Worker Protection</a:t>
            </a:r>
          </a:p>
          <a:p>
            <a:pPr marL="228600" marR="0" lvl="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Recommendations for the Public</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hlinkClick r:id="rId2"/>
            </a:endParaRPr>
          </a:p>
          <a:p>
            <a:endParaRPr lang="en-US" dirty="0">
              <a:ea typeface="Calibri" panose="020F0502020204030204"/>
              <a:cs typeface="Calibri" panose="020F0502020204030204"/>
            </a:endParaRPr>
          </a:p>
        </p:txBody>
      </p:sp>
      <p:sp>
        <p:nvSpPr>
          <p:cNvPr id="7" name="Content Placeholder 5">
            <a:extLst>
              <a:ext uri="{FF2B5EF4-FFF2-40B4-BE49-F238E27FC236}">
                <a16:creationId xmlns:a16="http://schemas.microsoft.com/office/drawing/2014/main" id="{224BA2A9-9706-3BB2-68FD-227540D6B7A8}"/>
              </a:ext>
            </a:extLst>
          </p:cNvPr>
          <p:cNvSpPr txBox="1">
            <a:spLocks/>
          </p:cNvSpPr>
          <p:nvPr/>
        </p:nvSpPr>
        <p:spPr>
          <a:xfrm>
            <a:off x="341359" y="1273996"/>
            <a:ext cx="11509282" cy="532973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Calibri"/>
              <a:cs typeface="Calibri"/>
            </a:endParaRPr>
          </a:p>
        </p:txBody>
      </p:sp>
      <p:sp>
        <p:nvSpPr>
          <p:cNvPr id="4" name="Content Placeholder 5">
            <a:extLst>
              <a:ext uri="{FF2B5EF4-FFF2-40B4-BE49-F238E27FC236}">
                <a16:creationId xmlns:a16="http://schemas.microsoft.com/office/drawing/2014/main" id="{9B1DECBF-0D9F-72E8-9712-4F5205CE609C}"/>
              </a:ext>
            </a:extLst>
          </p:cNvPr>
          <p:cNvSpPr txBox="1">
            <a:spLocks/>
          </p:cNvSpPr>
          <p:nvPr/>
        </p:nvSpPr>
        <p:spPr>
          <a:xfrm>
            <a:off x="341201" y="1572008"/>
            <a:ext cx="11103770" cy="474369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a:ea typeface="Calibri"/>
              <a:cs typeface="Calibri"/>
            </a:endParaRPr>
          </a:p>
        </p:txBody>
      </p:sp>
      <p:pic>
        <p:nvPicPr>
          <p:cNvPr id="5" name="Picture 4">
            <a:extLst>
              <a:ext uri="{FF2B5EF4-FFF2-40B4-BE49-F238E27FC236}">
                <a16:creationId xmlns:a16="http://schemas.microsoft.com/office/drawing/2014/main" id="{32CE1EA1-472D-FD8B-BBF2-809CE8FE1177}"/>
              </a:ext>
            </a:extLst>
          </p:cNvPr>
          <p:cNvPicPr>
            <a:picLocks noChangeAspect="1"/>
          </p:cNvPicPr>
          <p:nvPr/>
        </p:nvPicPr>
        <p:blipFill>
          <a:blip r:embed="rId3"/>
          <a:stretch>
            <a:fillRect/>
          </a:stretch>
        </p:blipFill>
        <p:spPr>
          <a:xfrm>
            <a:off x="0" y="26126"/>
            <a:ext cx="6143909" cy="6688690"/>
          </a:xfrm>
          <a:prstGeom prst="rect">
            <a:avLst/>
          </a:prstGeom>
        </p:spPr>
      </p:pic>
    </p:spTree>
    <p:extLst>
      <p:ext uri="{BB962C8B-B14F-4D97-AF65-F5344CB8AC3E}">
        <p14:creationId xmlns:p14="http://schemas.microsoft.com/office/powerpoint/2010/main" val="80216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662E8EC-25F3-DBFD-8860-AE6E3A856308}"/>
              </a:ext>
            </a:extLst>
          </p:cNvPr>
          <p:cNvSpPr txBox="1"/>
          <p:nvPr/>
        </p:nvSpPr>
        <p:spPr>
          <a:xfrm>
            <a:off x="280037" y="337956"/>
            <a:ext cx="1945927" cy="784830"/>
          </a:xfrm>
          <a:prstGeom prst="rect">
            <a:avLst/>
          </a:prstGeom>
          <a:noFill/>
        </p:spPr>
        <p:txBody>
          <a:bodyPr wrap="square" lIns="91440" tIns="45720" rIns="91440" bIns="45720" anchor="t">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Verdana"/>
                <a:cs typeface="Times New Roman"/>
              </a:rPr>
              <a:t>Available at: </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Highly Pathogenic Avian Influenza (HPAI) Detections in Livestock | Animal and Plant Health Inspection Service (usda.gov)</a:t>
            </a: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 accessed 4/9/2024</a:t>
            </a:r>
            <a:endParaRPr kumimoji="0" lang="en-US" sz="900" b="0"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78FFBFF-4322-D130-9E5C-21D34AA742B9}"/>
              </a:ext>
            </a:extLst>
          </p:cNvPr>
          <p:cNvPicPr>
            <a:picLocks noChangeAspect="1"/>
          </p:cNvPicPr>
          <p:nvPr/>
        </p:nvPicPr>
        <p:blipFill>
          <a:blip r:embed="rId3"/>
          <a:stretch>
            <a:fillRect/>
          </a:stretch>
        </p:blipFill>
        <p:spPr>
          <a:xfrm>
            <a:off x="2225964" y="0"/>
            <a:ext cx="7867270" cy="6837522"/>
          </a:xfrm>
          <a:prstGeom prst="rect">
            <a:avLst/>
          </a:prstGeom>
        </p:spPr>
      </p:pic>
    </p:spTree>
    <p:extLst>
      <p:ext uri="{BB962C8B-B14F-4D97-AF65-F5344CB8AC3E}">
        <p14:creationId xmlns:p14="http://schemas.microsoft.com/office/powerpoint/2010/main" val="3659622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AC6A-155C-452B-A591-5E0B91903EAC}"/>
              </a:ext>
            </a:extLst>
          </p:cNvPr>
          <p:cNvSpPr>
            <a:spLocks noGrp="1"/>
          </p:cNvSpPr>
          <p:nvPr>
            <p:ph type="title"/>
          </p:nvPr>
        </p:nvSpPr>
        <p:spPr>
          <a:xfrm>
            <a:off x="334010" y="2597971"/>
            <a:ext cx="10515600" cy="2873190"/>
          </a:xfrm>
        </p:spPr>
        <p:txBody>
          <a:bodyPr anchor="t">
            <a:normAutofit/>
          </a:bodyPr>
          <a:lstStyle/>
          <a:p>
            <a:r>
              <a:rPr lang="en-US" sz="4800" dirty="0">
                <a:solidFill>
                  <a:srgbClr val="FFFFFF"/>
                </a:solidFill>
              </a:rPr>
              <a:t>Measles and Meningococcus Updates</a:t>
            </a:r>
            <a:endParaRPr lang="en-US" sz="4800" dirty="0"/>
          </a:p>
        </p:txBody>
      </p:sp>
    </p:spTree>
    <p:extLst>
      <p:ext uri="{BB962C8B-B14F-4D97-AF65-F5344CB8AC3E}">
        <p14:creationId xmlns:p14="http://schemas.microsoft.com/office/powerpoint/2010/main" val="4173911672"/>
      </p:ext>
    </p:extLst>
  </p:cSld>
  <p:clrMapOvr>
    <a:masterClrMapping/>
  </p:clrMapOvr>
</p:sld>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3.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4.xml><?xml version="1.0" encoding="utf-8"?>
<a:theme xmlns:a="http://schemas.openxmlformats.org/drawingml/2006/main" name="Dark Room">
  <a:themeElements>
    <a:clrScheme name="HHS Bright Room">
      <a:dk1>
        <a:srgbClr val="022167"/>
      </a:dk1>
      <a:lt1>
        <a:srgbClr val="FFFFFF"/>
      </a:lt1>
      <a:dk2>
        <a:srgbClr val="000000"/>
      </a:dk2>
      <a:lt2>
        <a:srgbClr val="D1D3D3"/>
      </a:lt2>
      <a:accent1>
        <a:srgbClr val="FFC600"/>
      </a:accent1>
      <a:accent2>
        <a:srgbClr val="AB2328"/>
      </a:accent2>
      <a:accent3>
        <a:srgbClr val="6CC04A"/>
      </a:accent3>
      <a:accent4>
        <a:srgbClr val="6DABE4"/>
      </a:accent4>
      <a:accent5>
        <a:srgbClr val="B47E00"/>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External-Presentation-16x9.potx [Read-Only]" id="{BD0881B6-6900-4BF4-882E-B5553C7AEFBB}" vid="{63FB7B0C-D359-4FB7-807C-DC290456177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DSHS-Powerpoint-Template</Template>
  <TotalTime>2014</TotalTime>
  <Words>1265</Words>
  <Application>Microsoft Office PowerPoint</Application>
  <PresentationFormat>Widescreen</PresentationFormat>
  <Paragraphs>100</Paragraphs>
  <Slides>14</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14</vt:i4>
      </vt:variant>
    </vt:vector>
  </HeadingPairs>
  <TitlesOfParts>
    <vt:vector size="23" baseType="lpstr">
      <vt:lpstr>Arial</vt:lpstr>
      <vt:lpstr>Calibri</vt:lpstr>
      <vt:lpstr>Calibri Light</vt:lpstr>
      <vt:lpstr>Rockwell</vt:lpstr>
      <vt:lpstr>Verdana</vt:lpstr>
      <vt:lpstr>DSHS Slide Theme</vt:lpstr>
      <vt:lpstr>DSHS Slide Layout 2</vt:lpstr>
      <vt:lpstr>DSHS Slide Layout 3</vt:lpstr>
      <vt:lpstr>Dark Room</vt:lpstr>
      <vt:lpstr>PHFPC Briefing</vt:lpstr>
      <vt:lpstr>Emerging &amp; Infectious Diseases Update</vt:lpstr>
      <vt:lpstr>DISCLAIMER</vt:lpstr>
      <vt:lpstr>Avian Influenza A(H5N1)</vt:lpstr>
      <vt:lpstr>PowerPoint Presentation</vt:lpstr>
      <vt:lpstr>Health Alert: First Case of Novel Influenza A(H5N1) in Texas</vt:lpstr>
      <vt:lpstr>PowerPoint Presentation</vt:lpstr>
      <vt:lpstr>PowerPoint Presentation</vt:lpstr>
      <vt:lpstr>Measles and Meningococcus Updates</vt:lpstr>
      <vt:lpstr>Measles Cases in the United States </vt:lpstr>
      <vt:lpstr>PowerPoint Presentation</vt:lpstr>
      <vt:lpstr>CDC Health Advisory – Increase in Invasive Serogroup Y Meningococcal Disease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Texas Department of State Health Services</dc:creator>
  <cp:lastModifiedBy>Rai,Saroj (DSHS)</cp:lastModifiedBy>
  <cp:revision>36</cp:revision>
  <cp:lastPrinted>2024-04-09T15:56:59Z</cp:lastPrinted>
  <dcterms:created xsi:type="dcterms:W3CDTF">2018-12-06T15:25:41Z</dcterms:created>
  <dcterms:modified xsi:type="dcterms:W3CDTF">2024-04-10T13:47:29Z</dcterms:modified>
</cp:coreProperties>
</file>