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675" r:id="rId3"/>
    <p:sldMasterId id="2147483705" r:id="rId4"/>
  </p:sldMasterIdLst>
  <p:notesMasterIdLst>
    <p:notesMasterId r:id="rId22"/>
  </p:notesMasterIdLst>
  <p:sldIdLst>
    <p:sldId id="272" r:id="rId5"/>
    <p:sldId id="2145707157" r:id="rId6"/>
    <p:sldId id="2145707149" r:id="rId7"/>
    <p:sldId id="2145707168" r:id="rId8"/>
    <p:sldId id="2145707188" r:id="rId9"/>
    <p:sldId id="2145707181" r:id="rId10"/>
    <p:sldId id="2145707187" r:id="rId11"/>
    <p:sldId id="2145707190" r:id="rId12"/>
    <p:sldId id="2145707192" r:id="rId13"/>
    <p:sldId id="2145707191" r:id="rId14"/>
    <p:sldId id="2145707193" r:id="rId15"/>
    <p:sldId id="2145707194" r:id="rId16"/>
    <p:sldId id="2145707200" r:id="rId17"/>
    <p:sldId id="2145707201" r:id="rId18"/>
    <p:sldId id="2145707204" r:id="rId19"/>
    <p:sldId id="2145707205" r:id="rId20"/>
    <p:sldId id="273" r:id="rId2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1506D2-91B9-4009-A6F8-EC4347F19F69}">
          <p14:sldIdLst>
            <p14:sldId id="272"/>
            <p14:sldId id="2145707157"/>
            <p14:sldId id="2145707149"/>
            <p14:sldId id="2145707168"/>
            <p14:sldId id="2145707188"/>
            <p14:sldId id="2145707181"/>
            <p14:sldId id="2145707187"/>
            <p14:sldId id="2145707190"/>
            <p14:sldId id="2145707192"/>
            <p14:sldId id="2145707191"/>
            <p14:sldId id="2145707193"/>
            <p14:sldId id="2145707194"/>
            <p14:sldId id="2145707200"/>
            <p14:sldId id="2145707201"/>
            <p14:sldId id="2145707204"/>
            <p14:sldId id="2145707205"/>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333333"/>
    <a:srgbClr val="556A7E"/>
    <a:srgbClr val="005CB9"/>
    <a:srgbClr val="1F4E79"/>
    <a:srgbClr val="264780"/>
    <a:srgbClr val="0058A3"/>
    <a:srgbClr val="FFC600"/>
    <a:srgbClr val="F2F2F2"/>
    <a:srgbClr val="3F57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94660"/>
  </p:normalViewPr>
  <p:slideViewPr>
    <p:cSldViewPr snapToGrid="0">
      <p:cViewPr varScale="1">
        <p:scale>
          <a:sx n="110" d="100"/>
          <a:sy n="110" d="100"/>
        </p:scale>
        <p:origin x="462"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F7E61CA-8929-4FCA-B62D-C0DABB8811A3}" type="datetimeFigureOut">
              <a:rPr lang="en-US" smtClean="0"/>
              <a:t>6/11/2024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16609DB-1307-4DF0-8CB2-F66A65711F4D}" type="slidenum">
              <a:rPr lang="en-US" smtClean="0"/>
              <a:t>‹#›</a:t>
            </a:fld>
            <a:endParaRPr lang="en-US"/>
          </a:p>
        </p:txBody>
      </p:sp>
    </p:spTree>
    <p:extLst>
      <p:ext uri="{BB962C8B-B14F-4D97-AF65-F5344CB8AC3E}">
        <p14:creationId xmlns:p14="http://schemas.microsoft.com/office/powerpoint/2010/main" val="2014317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fld id="{8C1A72E7-8657-4441-A78C-EAF325B7E749}" type="slidenum">
              <a:rPr lang="en-US">
                <a:solidFill>
                  <a:prstClr val="black"/>
                </a:solidFill>
                <a:latin typeface="Calibri" panose="020F0502020204030204"/>
              </a:rPr>
              <a:pPr defTabSz="933237"/>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08928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7063" y="862013"/>
            <a:ext cx="4910137" cy="2762250"/>
          </a:xfrm>
        </p:spPr>
      </p:sp>
      <p:sp>
        <p:nvSpPr>
          <p:cNvPr id="4" name="Slide Number Placeholder 3"/>
          <p:cNvSpPr>
            <a:spLocks noGrp="1"/>
          </p:cNvSpPr>
          <p:nvPr>
            <p:ph type="sldNum" sz="quarter" idx="5"/>
          </p:nvPr>
        </p:nvSpPr>
        <p:spPr/>
        <p:txBody>
          <a:bodyPr/>
          <a:lstStyle/>
          <a:p>
            <a:pPr defTabSz="924449">
              <a:defRPr/>
            </a:pPr>
            <a:fld id="{37EA4796-2FEE-4DDE-8A29-DEA0CCE962CE}" type="slidenum">
              <a:rPr lang="en-US">
                <a:solidFill>
                  <a:prstClr val="black"/>
                </a:solidFill>
                <a:latin typeface="Calibri" panose="020F0502020204030204"/>
              </a:rPr>
              <a:pPr defTabSz="924449">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510960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dirty="0"/>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423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3493D-3AC6-45EE-B19D-FE79522375D9}"/>
              </a:ext>
            </a:extLst>
          </p:cNvPr>
          <p:cNvSpPr>
            <a:spLocks noGrp="1"/>
          </p:cNvSpPr>
          <p:nvPr>
            <p:ph type="dt" sz="half" idx="10"/>
          </p:nvPr>
        </p:nvSpPr>
        <p:spPr/>
        <p:txBody>
          <a:bodyPr/>
          <a:lstStyle/>
          <a:p>
            <a:fld id="{DE9FCCAD-7EC3-41F9-AF25-DBEBDFD2D03C}" type="datetimeFigureOut">
              <a:rPr lang="en-US" smtClean="0"/>
              <a:t>6/11/2024</a:t>
            </a:fld>
            <a:endParaRPr lang="en-US"/>
          </a:p>
        </p:txBody>
      </p:sp>
      <p:sp>
        <p:nvSpPr>
          <p:cNvPr id="3" name="Footer Placeholder 2">
            <a:extLst>
              <a:ext uri="{FF2B5EF4-FFF2-40B4-BE49-F238E27FC236}">
                <a16:creationId xmlns:a16="http://schemas.microsoft.com/office/drawing/2014/main" id="{662C2881-EB4F-4F07-A241-DA76ABA607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32DF5A-775D-4FC2-9C23-B06497E48DCB}"/>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70058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BE6E-823D-4EB4-82C4-38F5D4B08BED}"/>
              </a:ext>
            </a:extLst>
          </p:cNvPr>
          <p:cNvSpPr>
            <a:spLocks noGrp="1"/>
          </p:cNvSpPr>
          <p:nvPr>
            <p:ph type="dt" sz="half" idx="10"/>
          </p:nvPr>
        </p:nvSpPr>
        <p:spPr/>
        <p:txBody>
          <a:bodyPr/>
          <a:lstStyle/>
          <a:p>
            <a:fld id="{DE9FCCAD-7EC3-41F9-AF25-DBEBDFD2D03C}" type="datetimeFigureOut">
              <a:rPr lang="en-US" smtClean="0"/>
              <a:t>6/11/2024</a:t>
            </a:fld>
            <a:endParaRPr lang="en-US"/>
          </a:p>
        </p:txBody>
      </p:sp>
      <p:sp>
        <p:nvSpPr>
          <p:cNvPr id="5" name="Footer Placeholder 4">
            <a:extLst>
              <a:ext uri="{FF2B5EF4-FFF2-40B4-BE49-F238E27FC236}">
                <a16:creationId xmlns:a16="http://schemas.microsoft.com/office/drawing/2014/main" id="{D7253706-2B1F-4D77-B1DA-92FFBBA74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A7F56-5FD6-4829-A5D1-8D275B647B90}"/>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Pentagon 9" title="&quot;&quot;">
            <a:extLst>
              <a:ext uri="{FF2B5EF4-FFF2-40B4-BE49-F238E27FC236}">
                <a16:creationId xmlns:a16="http://schemas.microsoft.com/office/drawing/2014/main" id="{7CC38CDD-64DC-4DFD-A53D-533ECED83431}"/>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3550571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926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452605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358169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752106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239205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2650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404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282732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dirty="0"/>
              <a:t>Presentation Title</a:t>
            </a:r>
          </a:p>
        </p:txBody>
      </p:sp>
    </p:spTree>
    <p:extLst>
      <p:ext uri="{BB962C8B-B14F-4D97-AF65-F5344CB8AC3E}">
        <p14:creationId xmlns:p14="http://schemas.microsoft.com/office/powerpoint/2010/main" val="368294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158945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41571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854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dirty="0"/>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dirty="0"/>
          </a:p>
          <a:p>
            <a:endParaRPr lang="en-US" dirty="0"/>
          </a:p>
          <a:p>
            <a:endParaRPr lang="en-US" dirty="0"/>
          </a:p>
          <a:p>
            <a:r>
              <a:rPr lang="en-US" dirty="0"/>
              <a:t>Picture</a:t>
            </a:r>
          </a:p>
        </p:txBody>
      </p:sp>
    </p:spTree>
    <p:extLst>
      <p:ext uri="{BB962C8B-B14F-4D97-AF65-F5344CB8AC3E}">
        <p14:creationId xmlns:p14="http://schemas.microsoft.com/office/powerpoint/2010/main" val="1631405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5508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fld id="{5205D06A-407B-46FA-A0EC-F072866C22BF}" type="datetimeFigureOut">
              <a:rPr lang="en-US" smtClean="0"/>
              <a:t>6/11/2024</a:t>
            </a:fld>
            <a:endParaRPr lang="en-US"/>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2289525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225727" y="241357"/>
            <a:ext cx="10515600" cy="1325563"/>
          </a:xfrm>
        </p:spPr>
        <p:txBody>
          <a:bodyPr/>
          <a:lstStyle/>
          <a:p>
            <a:r>
              <a:rPr lang="en-US"/>
              <a:t>Click to edit Master title style</a:t>
            </a:r>
          </a:p>
        </p:txBody>
      </p:sp>
    </p:spTree>
    <p:extLst>
      <p:ext uri="{BB962C8B-B14F-4D97-AF65-F5344CB8AC3E}">
        <p14:creationId xmlns:p14="http://schemas.microsoft.com/office/powerpoint/2010/main" val="677535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879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7853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679382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3603463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68229" y="2647779"/>
            <a:ext cx="7664860" cy="1944087"/>
          </a:xfrm>
        </p:spPr>
        <p:txBody>
          <a:bodyPr anchor="b">
            <a:noAutofit/>
          </a:bodyPr>
          <a:lstStyle>
            <a:lvl1pPr algn="l">
              <a:defRPr sz="7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368229" y="4906339"/>
            <a:ext cx="7664860" cy="654691"/>
          </a:xfrm>
        </p:spPr>
        <p:txBody>
          <a:bodyPr anchor="t"/>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3972C8-722D-45F6-B4D9-99B5D0CE429E}" type="datetimeFigureOut">
              <a:rPr lang="en-US" smtClean="0"/>
              <a:t>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5" name="Line 6"/>
          <p:cNvCxnSpPr/>
          <p:nvPr userDrawn="1"/>
        </p:nvCxnSpPr>
        <p:spPr>
          <a:xfrm>
            <a:off x="3368229" y="4711002"/>
            <a:ext cx="766486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633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147484"/>
            <a:ext cx="7096431" cy="1268361"/>
          </a:xfrm>
          <a:ln>
            <a:noFill/>
          </a:ln>
        </p:spPr>
        <p:txBody>
          <a:bodyPr anchor="ctr">
            <a:noAutofit/>
          </a:bodyPr>
          <a:lstStyle>
            <a:lvl1pPr>
              <a:defRPr sz="5000" b="1">
                <a:solidFill>
                  <a:schemeClr val="accent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p:txBody>
      </p:sp>
      <p:sp>
        <p:nvSpPr>
          <p:cNvPr id="15"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p>
            <a:fld id="{523972C8-722D-45F6-B4D9-99B5D0CE429E}" type="datetimeFigureOut">
              <a:rPr lang="en-US" smtClean="0"/>
              <a:t>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809308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590" y="461268"/>
            <a:ext cx="8841193" cy="798296"/>
          </a:xfrm>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449428" y="1856467"/>
            <a:ext cx="8841193"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4" name="Text Placeholder 2"/>
          <p:cNvSpPr>
            <a:spLocks noGrp="1"/>
          </p:cNvSpPr>
          <p:nvPr>
            <p:ph type="body" idx="13" hasCustomPrompt="1"/>
          </p:nvPr>
        </p:nvSpPr>
        <p:spPr>
          <a:xfrm>
            <a:off x="2449428" y="2654083"/>
            <a:ext cx="8841193" cy="3418886"/>
          </a:xfrm>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p:txBody>
          <a:bodyPr/>
          <a:lstStyle>
            <a:lvl1pPr algn="ctr">
              <a:defRPr/>
            </a:lvl1pPr>
          </a:lstStyle>
          <a:p>
            <a:fld id="{523972C8-722D-45F6-B4D9-99B5D0CE429E}" type="datetimeFigureOut">
              <a:rPr lang="en-US" smtClean="0"/>
              <a:pPr/>
              <a:t>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6" name="Line 15"/>
          <p:cNvCxnSpPr/>
          <p:nvPr userDrawn="1"/>
        </p:nvCxnSpPr>
        <p:spPr>
          <a:xfrm flipV="1">
            <a:off x="2437590" y="1404425"/>
            <a:ext cx="8853031"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9220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388457"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461631" y="1681843"/>
            <a:ext cx="8389751" cy="4497795"/>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lgn="ctr">
              <a:defRPr/>
            </a:lvl1pPr>
          </a:lstStyle>
          <a:p>
            <a:fld id="{523972C8-722D-45F6-B4D9-99B5D0CE429E}" type="datetimeFigureOut">
              <a:rPr lang="en-US" smtClean="0"/>
              <a:pPr/>
              <a:t>6/11/2024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flipV="1">
            <a:off x="2462925" y="1473490"/>
            <a:ext cx="841248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31997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890875"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461632" y="1828300"/>
            <a:ext cx="4282068" cy="4351338"/>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2"/>
          <p:cNvSpPr>
            <a:spLocks noGrp="1"/>
          </p:cNvSpPr>
          <p:nvPr>
            <p:ph sz="half" idx="13"/>
          </p:nvPr>
        </p:nvSpPr>
        <p:spPr>
          <a:xfrm>
            <a:off x="7071732" y="1828300"/>
            <a:ext cx="4282068" cy="4351338"/>
          </a:xfrm>
        </p:spPr>
        <p:txBody>
          <a:bodyPr>
            <a:normAutofit/>
          </a:bodyPr>
          <a:lstStyle>
            <a:lvl1pPr marL="341313" indent="-341313">
              <a:buFont typeface="+mj-lt"/>
              <a:buAutoNum type="arabicPeriod"/>
              <a:defRPr lang="en-US" dirty="0" smtClean="0"/>
            </a:lvl1pPr>
            <a:lvl2pPr marL="682625" indent="-341313" defTabSz="914400">
              <a:buFont typeface="+mj-lt"/>
              <a:buAutoNum type="alphaLcPeriod"/>
              <a:defRPr lang="en-US" dirty="0" smtClean="0"/>
            </a:lvl2pPr>
            <a:lvl3pPr marL="1085850" indent="-403225">
              <a:buFont typeface="+mj-lt"/>
              <a:buAutoNum type="romanLcPeriod"/>
              <a:defRPr lang="en-US" dirty="0" smtClean="0"/>
            </a:lvl3pPr>
            <a:lvl4pPr marL="1085850" indent="0">
              <a:buFont typeface="+mj-lt"/>
              <a:buNone/>
              <a:defRPr sz="2400"/>
            </a:lvl4pPr>
            <a:lvl5pPr marL="1547812" indent="0">
              <a:buFont typeface="+mj-lt"/>
              <a:buNone/>
              <a:defRPr lang="en-US" dirty="0" smtClean="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lgn="ctr">
              <a:defRPr/>
            </a:lvl1pPr>
          </a:lstStyle>
          <a:p>
            <a:fld id="{523972C8-722D-45F6-B4D9-99B5D0CE429E}" type="datetimeFigureOut">
              <a:rPr lang="en-US" smtClean="0"/>
              <a:pPr/>
              <a:t>6/11/2024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a:off x="2462925" y="1475278"/>
            <a:ext cx="8890875" cy="20096"/>
          </a:xfrm>
          <a:prstGeom prst="line">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46843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2" y="250723"/>
            <a:ext cx="7199670" cy="1194619"/>
          </a:xfrm>
        </p:spPr>
        <p:txBody>
          <a:bodyPr anchor="ctr">
            <a:noAutofit/>
          </a:bodyPr>
          <a:lstStyle>
            <a:lvl1pPr>
              <a:defRPr sz="5000" b="1">
                <a:solidFill>
                  <a:schemeClr val="accent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2200589"/>
            <a:ext cx="7821480" cy="3902411"/>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a:p>
            <a:pPr lvl="1"/>
            <a:r>
              <a:rPr lang="en-US"/>
              <a:t>Second level</a:t>
            </a:r>
          </a:p>
        </p:txBody>
      </p:sp>
      <p:sp>
        <p:nvSpPr>
          <p:cNvPr id="14"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p>
            <a:fld id="{523972C8-722D-45F6-B4D9-99B5D0CE429E}" type="datetimeFigureOut">
              <a:rPr lang="en-US" smtClean="0"/>
              <a:t>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8663816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bg1"/>
                </a:solidFill>
              </a:defRPr>
            </a:lvl1pPr>
          </a:lstStyle>
          <a:p>
            <a:r>
              <a:rPr lang="en-US"/>
              <a:t>Click to edit Master title style</a:t>
            </a:r>
            <a:endParaRPr lang="en-US" dirty="0"/>
          </a:p>
        </p:txBody>
      </p:sp>
      <p:sp>
        <p:nvSpPr>
          <p:cNvPr id="6" name="Content Placeholder 5"/>
          <p:cNvSpPr>
            <a:spLocks noGrp="1"/>
          </p:cNvSpPr>
          <p:nvPr>
            <p:ph sz="quarter" idx="13"/>
          </p:nvPr>
        </p:nvSpPr>
        <p:spPr>
          <a:xfrm>
            <a:off x="1543050" y="1322388"/>
            <a:ext cx="9810749" cy="4768850"/>
          </a:xfrm>
          <a:noFill/>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0"/>
          </p:nvPr>
        </p:nvSpPr>
        <p:spPr>
          <a:xfrm>
            <a:off x="1543051" y="6356351"/>
            <a:ext cx="2038349" cy="365125"/>
          </a:xfrm>
        </p:spPr>
        <p:txBody>
          <a:bodyPr/>
          <a:lstStyle/>
          <a:p>
            <a:fld id="{28421DA6-6369-427E-8D82-C0360F0C47ED}" type="datetimeFigureOut">
              <a:rPr lang="en-US" smtClean="0"/>
              <a:t>6/11/2024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7601690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bg1"/>
                </a:solidFill>
              </a:defRPr>
            </a:lvl1pPr>
          </a:lstStyle>
          <a:p>
            <a:r>
              <a:rPr lang="en-US"/>
              <a:t>Click to edit Master title style</a:t>
            </a:r>
            <a:endParaRPr lang="en-US" dirty="0"/>
          </a:p>
        </p:txBody>
      </p:sp>
      <p:sp>
        <p:nvSpPr>
          <p:cNvPr id="6" name="Content Placeholder 5"/>
          <p:cNvSpPr>
            <a:spLocks noGrp="1"/>
          </p:cNvSpPr>
          <p:nvPr>
            <p:ph sz="quarter" idx="13"/>
          </p:nvPr>
        </p:nvSpPr>
        <p:spPr>
          <a:xfrm>
            <a:off x="1543051" y="1322388"/>
            <a:ext cx="4792435" cy="476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5"/>
          </p:nvPr>
        </p:nvSpPr>
        <p:spPr>
          <a:xfrm>
            <a:off x="6561364" y="1322388"/>
            <a:ext cx="4792435" cy="476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0"/>
          </p:nvPr>
        </p:nvSpPr>
        <p:spPr>
          <a:xfrm>
            <a:off x="1543051" y="6356351"/>
            <a:ext cx="2038349" cy="365125"/>
          </a:xfrm>
        </p:spPr>
        <p:txBody>
          <a:bodyPr/>
          <a:lstStyle/>
          <a:p>
            <a:fld id="{28421DA6-6369-427E-8D82-C0360F0C47ED}" type="datetimeFigureOut">
              <a:rPr lang="en-US" smtClean="0"/>
              <a:t>6/11/2024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5249705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908" y="250723"/>
            <a:ext cx="7186215" cy="1268361"/>
          </a:xfrm>
          <a:ln>
            <a:noFill/>
          </a:ln>
        </p:spPr>
        <p:txBody>
          <a:bodyPr anchor="ctr">
            <a:noAutofit/>
          </a:bodyPr>
          <a:lstStyle>
            <a:lvl1pPr>
              <a:defRPr sz="5000" b="1">
                <a:solidFill>
                  <a:schemeClr val="accent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p:txBody>
      </p:sp>
      <p:sp>
        <p:nvSpPr>
          <p:cNvPr id="15" name="Picture Placeholder 14"/>
          <p:cNvSpPr>
            <a:spLocks noGrp="1"/>
          </p:cNvSpPr>
          <p:nvPr>
            <p:ph type="pic" sz="quarter" idx="13" hasCustomPrompt="1"/>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                                                                                                                                                                                                                                 </a:t>
            </a:r>
          </a:p>
        </p:txBody>
      </p:sp>
      <p:sp>
        <p:nvSpPr>
          <p:cNvPr id="11" name="Text Placeholder 6"/>
          <p:cNvSpPr>
            <a:spLocks noGrp="1"/>
          </p:cNvSpPr>
          <p:nvPr>
            <p:ph type="body" sz="quarter" idx="15" hasCustomPrompt="1"/>
          </p:nvPr>
        </p:nvSpPr>
        <p:spPr>
          <a:xfrm>
            <a:off x="9289102" y="5486857"/>
            <a:ext cx="2441748" cy="503238"/>
          </a:xfrm>
        </p:spPr>
        <p:txBody>
          <a:bodyPr>
            <a:normAutofit/>
          </a:bodyPr>
          <a:lstStyle>
            <a:lvl1pPr marL="0" indent="0" algn="ctr">
              <a:buNone/>
              <a:defRPr sz="2800" b="1">
                <a:solidFill>
                  <a:schemeClr val="accent1"/>
                </a:solidFill>
              </a:defRPr>
            </a:lvl1pPr>
          </a:lstStyle>
          <a:p>
            <a:pPr lvl="0"/>
            <a:r>
              <a:rPr lang="en-US" dirty="0"/>
              <a:t>Questions?</a:t>
            </a:r>
          </a:p>
        </p:txBody>
      </p:sp>
      <p:sp>
        <p:nvSpPr>
          <p:cNvPr id="4" name="Date Placeholder 3"/>
          <p:cNvSpPr>
            <a:spLocks noGrp="1"/>
          </p:cNvSpPr>
          <p:nvPr>
            <p:ph type="dt" sz="half" idx="10"/>
          </p:nvPr>
        </p:nvSpPr>
        <p:spPr/>
        <p:txBody>
          <a:bodyPr/>
          <a:lstStyle/>
          <a:p>
            <a:fld id="{523972C8-722D-45F6-B4D9-99B5D0CE429E}" type="datetimeFigureOut">
              <a:rPr lang="en-US" smtClean="0"/>
              <a:t>6/11/2024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41635045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79290" y="2887965"/>
            <a:ext cx="5001611" cy="1114960"/>
          </a:xfrm>
        </p:spPr>
        <p:txBody>
          <a:bodyPr anchor="b">
            <a:normAutofit/>
          </a:bodyPr>
          <a:lstStyle>
            <a:lvl1pPr algn="l">
              <a:defRPr sz="7000" b="1" baseline="0">
                <a:solidFill>
                  <a:schemeClr val="bg1"/>
                </a:solidFill>
              </a:defRPr>
            </a:lvl1pPr>
          </a:lstStyle>
          <a:p>
            <a:r>
              <a:rPr lang="en-US" dirty="0"/>
              <a:t>Thank you</a:t>
            </a:r>
          </a:p>
        </p:txBody>
      </p:sp>
      <p:sp>
        <p:nvSpPr>
          <p:cNvPr id="7" name="Text Placeholder 6"/>
          <p:cNvSpPr>
            <a:spLocks noGrp="1"/>
          </p:cNvSpPr>
          <p:nvPr>
            <p:ph type="body" sz="quarter" idx="13"/>
          </p:nvPr>
        </p:nvSpPr>
        <p:spPr>
          <a:xfrm>
            <a:off x="1979290" y="4554842"/>
            <a:ext cx="6841346" cy="1315016"/>
          </a:xfrm>
        </p:spPr>
        <p:txBody>
          <a:bodyPr>
            <a:normAutofit/>
          </a:bodyPr>
          <a:lstStyle>
            <a:lvl1pPr marL="0" indent="0" algn="l">
              <a:buNone/>
              <a:defRPr sz="2400" b="1">
                <a:solidFill>
                  <a:schemeClr val="bg1"/>
                </a:solidFill>
              </a:defRPr>
            </a:lvl1pPr>
          </a:lstStyle>
          <a:p>
            <a:pPr lvl="0"/>
            <a:r>
              <a:rPr lang="en-US"/>
              <a:t>Click to edit Master text styles</a:t>
            </a:r>
          </a:p>
        </p:txBody>
      </p:sp>
      <p:sp>
        <p:nvSpPr>
          <p:cNvPr id="3" name="Date Placeholder 2"/>
          <p:cNvSpPr>
            <a:spLocks noGrp="1"/>
          </p:cNvSpPr>
          <p:nvPr>
            <p:ph type="dt" sz="half" idx="10"/>
          </p:nvPr>
        </p:nvSpPr>
        <p:spPr/>
        <p:txBody>
          <a:bodyPr/>
          <a:lstStyle/>
          <a:p>
            <a:fld id="{523972C8-722D-45F6-B4D9-99B5D0CE429E}" type="datetimeFigureOut">
              <a:rPr lang="en-US" smtClean="0"/>
              <a:t>6/11/2024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dirty="0"/>
          </a:p>
        </p:txBody>
      </p:sp>
      <p:cxnSp>
        <p:nvCxnSpPr>
          <p:cNvPr id="13" name="Line 12"/>
          <p:cNvCxnSpPr/>
          <p:nvPr userDrawn="1"/>
        </p:nvCxnSpPr>
        <p:spPr>
          <a:xfrm>
            <a:off x="838199" y="4277571"/>
            <a:ext cx="10515600" cy="2625"/>
          </a:xfrm>
          <a:prstGeom prst="line">
            <a:avLst/>
          </a:prstGeom>
          <a:ln w="3810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402868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endParaRPr lang="en-US" dirty="0"/>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22222346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367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userDrawn="1"/>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4098674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6/11/2024</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1517888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6/11/2024</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2564615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fld id="{DE9FCCAD-7EC3-41F9-AF25-DBEBDFD2D03C}" type="datetimeFigureOut">
              <a:rPr lang="en-US" smtClean="0"/>
              <a:t>6/11/2024</a:t>
            </a:fld>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346260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8328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1.png"/><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FCCAD-7EC3-41F9-AF25-DBEBDFD2D03C}" type="datetimeFigureOut">
              <a:rPr lang="en-US" smtClean="0"/>
              <a:t>6/11/2024</a:t>
            </a:fld>
            <a:endParaRPr lang="en-US"/>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078457"/>
      </p:ext>
    </p:extLst>
  </p:cSld>
  <p:clrMap bg1="lt1" tx1="dk1" bg2="lt2" tx2="dk2" accent1="accent1" accent2="accent2" accent3="accent3" accent4="accent4" accent5="accent5" accent6="accent6" hlink="hlink" folHlink="folHlink"/>
  <p:sldLayoutIdLst>
    <p:sldLayoutId id="2147483701" r:id="rId1"/>
    <p:sldLayoutId id="2147483651" r:id="rId2"/>
    <p:sldLayoutId id="2147483652" r:id="rId3"/>
    <p:sldLayoutId id="2147483672" r:id="rId4"/>
    <p:sldLayoutId id="2147483673" r:id="rId5"/>
    <p:sldLayoutId id="2147483653" r:id="rId6"/>
    <p:sldLayoutId id="2147483697" r:id="rId7"/>
    <p:sldLayoutId id="2147483674" r:id="rId8"/>
    <p:sldLayoutId id="2147483702" r:id="rId9"/>
    <p:sldLayoutId id="2147483655" r:id="rId10"/>
    <p:sldLayoutId id="2147483658" r:id="rId11"/>
    <p:sldLayoutId id="2147483662" r:id="rId12"/>
  </p:sldLayoutIdLst>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397238" y="554902"/>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dirty="0">
                <a:ln>
                  <a:noFill/>
                </a:ln>
                <a:solidFill>
                  <a:srgbClr val="003087"/>
                </a:solidFill>
                <a:effectLst/>
                <a:uLnTx/>
                <a:uFillTx/>
                <a:latin typeface="Calibri" panose="020F0502020204030204"/>
                <a:ea typeface="+mj-ea"/>
                <a:cs typeface="+mj-cs"/>
              </a:rPr>
              <a:t>Click to edit Master title style</a:t>
            </a:r>
            <a:endParaRPr lang="en-US" dirty="0"/>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2313362923"/>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1" r:id="rId3"/>
    <p:sldLayoutId id="2147483692" r:id="rId4"/>
    <p:sldLayoutId id="2147483703" r:id="rId5"/>
    <p:sldLayoutId id="2147483693" r:id="rId6"/>
    <p:sldLayoutId id="2147483694" r:id="rId7"/>
    <p:sldLayoutId id="2147483695" r:id="rId8"/>
    <p:sldLayoutId id="2147483696" r:id="rId9"/>
  </p:sldLayoutIdLst>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234353" y="25426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5D06A-407B-46FA-A0EC-F072866C22BF}" type="datetimeFigureOut">
              <a:rPr lang="en-US" smtClean="0"/>
              <a:t>6/11/2024</a:t>
            </a:fld>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796791"/>
      </p:ext>
    </p:extLst>
  </p:cSld>
  <p:clrMap bg1="lt1" tx1="dk1" bg2="lt2" tx2="dk2" accent1="accent1" accent2="accent2" accent3="accent3" accent4="accent4" accent5="accent5" accent6="accent6" hlink="hlink" folHlink="folHlink"/>
  <p:sldLayoutIdLst>
    <p:sldLayoutId id="2147483677" r:id="rId1"/>
    <p:sldLayoutId id="2147483685" r:id="rId2"/>
    <p:sldLayoutId id="2147483679" r:id="rId3"/>
    <p:sldLayoutId id="2147483680" r:id="rId4"/>
    <p:sldLayoutId id="2147483681" r:id="rId5"/>
    <p:sldLayoutId id="2147483682" r:id="rId6"/>
    <p:sldLayoutId id="2147483683" r:id="rId7"/>
    <p:sldLayoutId id="2147483684" r:id="rId8"/>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fld id="{28421DA6-6369-427E-8D82-C0360F0C47ED}" type="datetimeFigureOut">
              <a:rPr lang="en-US" smtClean="0"/>
              <a:pPr/>
              <a:t>6/11/2024</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196523525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5000"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dc.gov/flu/avianflu/spotlights/2023-2024/h5n1-technical-report-06052024.htm" TargetMode="Externa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nwss/about.html" TargetMode="External"/><Relationship Id="rId2" Type="http://schemas.openxmlformats.org/officeDocument/2006/relationships/hyperlink" Target="https://www.cdc.gov/flu/avianflu/h5-monitoring.html" TargetMode="Externa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hyperlink" Target="https://www.cdc.gov/flu/avianflu/h5-monitoring.html" TargetMode="Externa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flu/avianflu/h5-monitoring.html" TargetMode="External"/><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flu/avianflu/h5-monitoring.html" TargetMode="External"/><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hyperlink" Target="https://www.hhs.gov/about/news/2024/05/10/fact-sheet-usda-hhs-announce-new-actions-reduce-impact-spread-h5n1.html" TargetMode="Externa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dc.gov/flu/avianflu/spotlights/2023-2024/h5n1-technical-report-06052024.htm"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aphis.usda.gov/livestock-poultry-disease/avian/avian-influenza/hpai-detections/livestock"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dc.gov/flu/avianflu/avian-flu-summary.htm"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hyperlink" Target="https://www.cdc.gov/flu/avianflu/spotlights/2023-2024/h5n1-technical-report-06052024.htm" TargetMode="Externa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hyperlink" Target="https://www.cdc.gov/flu/avianflu/spotlights/2023-2024/h5n1-technical-report-06052024.htm" TargetMode="Externa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9FB2D-65D2-44DC-8838-45073EA02050}"/>
              </a:ext>
            </a:extLst>
          </p:cNvPr>
          <p:cNvSpPr>
            <a:spLocks noGrp="1"/>
          </p:cNvSpPr>
          <p:nvPr>
            <p:ph type="title"/>
          </p:nvPr>
        </p:nvSpPr>
        <p:spPr/>
        <p:txBody>
          <a:bodyPr/>
          <a:lstStyle/>
          <a:p>
            <a:r>
              <a:rPr lang="en-US" dirty="0"/>
              <a:t>PHFPC Briefing</a:t>
            </a:r>
          </a:p>
        </p:txBody>
      </p:sp>
      <p:sp>
        <p:nvSpPr>
          <p:cNvPr id="6" name="Text Placeholder 5">
            <a:extLst>
              <a:ext uri="{FF2B5EF4-FFF2-40B4-BE49-F238E27FC236}">
                <a16:creationId xmlns:a16="http://schemas.microsoft.com/office/drawing/2014/main" id="{CE859607-03DF-48D6-964A-723701735DE3}"/>
              </a:ext>
            </a:extLst>
          </p:cNvPr>
          <p:cNvSpPr>
            <a:spLocks noGrp="1"/>
          </p:cNvSpPr>
          <p:nvPr>
            <p:ph type="body" idx="1"/>
          </p:nvPr>
        </p:nvSpPr>
        <p:spPr>
          <a:xfrm>
            <a:off x="838200" y="4105323"/>
            <a:ext cx="10515600" cy="544878"/>
          </a:xfrm>
        </p:spPr>
        <p:txBody>
          <a:bodyPr>
            <a:noAutofit/>
          </a:bodyPr>
          <a:lstStyle/>
          <a:p>
            <a:r>
              <a:rPr lang="en-US" sz="2800" dirty="0"/>
              <a:t>Texas Department of State Health Services</a:t>
            </a:r>
          </a:p>
          <a:p>
            <a:r>
              <a:rPr lang="en-US" sz="2800" dirty="0"/>
              <a:t>June 12, 2024</a:t>
            </a:r>
          </a:p>
        </p:txBody>
      </p:sp>
    </p:spTree>
    <p:extLst>
      <p:ext uri="{BB962C8B-B14F-4D97-AF65-F5344CB8AC3E}">
        <p14:creationId xmlns:p14="http://schemas.microsoft.com/office/powerpoint/2010/main" val="290755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4F907-E71C-F9FD-6EDF-229B99A149C2}"/>
              </a:ext>
            </a:extLst>
          </p:cNvPr>
          <p:cNvSpPr>
            <a:spLocks noGrp="1"/>
          </p:cNvSpPr>
          <p:nvPr>
            <p:ph type="title"/>
          </p:nvPr>
        </p:nvSpPr>
        <p:spPr>
          <a:xfrm>
            <a:off x="178524" y="294633"/>
            <a:ext cx="10515600" cy="1325563"/>
          </a:xfrm>
        </p:spPr>
        <p:txBody>
          <a:bodyPr>
            <a:normAutofit/>
          </a:bodyPr>
          <a:lstStyle/>
          <a:p>
            <a:r>
              <a:rPr lang="en-US" sz="3200" dirty="0"/>
              <a:t>U.S. Surveillance for Human Infections with Influenza  A(H5N1) Virus</a:t>
            </a:r>
          </a:p>
        </p:txBody>
      </p:sp>
      <p:sp>
        <p:nvSpPr>
          <p:cNvPr id="7" name="TextBox 6">
            <a:extLst>
              <a:ext uri="{FF2B5EF4-FFF2-40B4-BE49-F238E27FC236}">
                <a16:creationId xmlns:a16="http://schemas.microsoft.com/office/drawing/2014/main" id="{3BBF5EA5-32BF-121E-3537-75BCBEF0C8FA}"/>
              </a:ext>
            </a:extLst>
          </p:cNvPr>
          <p:cNvSpPr txBox="1"/>
          <p:nvPr/>
        </p:nvSpPr>
        <p:spPr>
          <a:xfrm>
            <a:off x="912221" y="5800506"/>
            <a:ext cx="9781903" cy="246221"/>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ea typeface="Verdana"/>
                <a:cs typeface="Times New Roman"/>
              </a:rPr>
              <a:t>Available at: </a:t>
            </a:r>
            <a:r>
              <a:rPr lang="en-US" sz="1000" dirty="0">
                <a:hlinkClick r:id="rId2"/>
              </a:rPr>
              <a:t>Technical Report: Highly Pathogenic Avian Influenza A(H5N1) Viruses | Avian Influenza (Flu) (cdc.gov)</a:t>
            </a:r>
            <a:r>
              <a:rPr lang="en-US" sz="1000" dirty="0"/>
              <a:t>, </a:t>
            </a:r>
            <a:r>
              <a:rPr kumimoji="0" lang="en-US" sz="1000" b="0" i="0" u="none" strike="noStrike" kern="1200" cap="none" spc="0" normalizeH="0" baseline="0" noProof="0" dirty="0">
                <a:ln>
                  <a:noFill/>
                </a:ln>
                <a:effectLst/>
                <a:uLnTx/>
                <a:uFillTx/>
                <a:ea typeface="+mn-ea"/>
                <a:cs typeface="+mn-cs"/>
              </a:rPr>
              <a:t>accessed June 11, 2024</a:t>
            </a:r>
            <a:endParaRPr kumimoji="0" lang="en-US" sz="1000" b="0" i="0" u="none" strike="noStrike" kern="1200" cap="none" spc="0" normalizeH="0" baseline="0" noProof="0" dirty="0">
              <a:ln>
                <a:noFill/>
              </a:ln>
              <a:effectLst/>
              <a:uLnTx/>
              <a:uFillTx/>
              <a:ea typeface="Verdana" panose="020B060403050404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BF076942-D3DC-8EBF-8EF0-A70D19EDA605}"/>
              </a:ext>
            </a:extLst>
          </p:cNvPr>
          <p:cNvSpPr>
            <a:spLocks noGrp="1"/>
          </p:cNvSpPr>
          <p:nvPr>
            <p:ph idx="1"/>
          </p:nvPr>
        </p:nvSpPr>
        <p:spPr>
          <a:xfrm>
            <a:off x="402772" y="1572278"/>
            <a:ext cx="10515600" cy="4351338"/>
          </a:xfrm>
        </p:spPr>
        <p:txBody>
          <a:bodyPr/>
          <a:lstStyle/>
          <a:p>
            <a:r>
              <a:rPr lang="en-US" b="0" i="0" dirty="0">
                <a:solidFill>
                  <a:srgbClr val="000000"/>
                </a:solidFill>
                <a:effectLst/>
              </a:rPr>
              <a:t>Human infection with a novel influenza A virus, including HPAI A(H5N1) virus, is a nationally notifiable condition.</a:t>
            </a:r>
          </a:p>
          <a:p>
            <a:r>
              <a:rPr lang="en-US" dirty="0">
                <a:solidFill>
                  <a:srgbClr val="000000"/>
                </a:solidFill>
              </a:rPr>
              <a:t>Seasonal influenza virus detection assays can also detect novel influenza A and are used in 128 public health labs in all 50 states.</a:t>
            </a:r>
          </a:p>
          <a:p>
            <a:r>
              <a:rPr lang="en-US" dirty="0"/>
              <a:t>Specific diagnostic assays to detect A(H5) viruses are available at 99 public health in all 50 states.</a:t>
            </a:r>
          </a:p>
          <a:p>
            <a:r>
              <a:rPr lang="en-US" dirty="0">
                <a:solidFill>
                  <a:srgbClr val="000000"/>
                </a:solidFill>
              </a:rPr>
              <a:t>Currently, confirmatory testing is being done only at CDC.</a:t>
            </a:r>
          </a:p>
          <a:p>
            <a:endParaRPr lang="en-US" dirty="0"/>
          </a:p>
        </p:txBody>
      </p:sp>
    </p:spTree>
    <p:extLst>
      <p:ext uri="{BB962C8B-B14F-4D97-AF65-F5344CB8AC3E}">
        <p14:creationId xmlns:p14="http://schemas.microsoft.com/office/powerpoint/2010/main" val="3969257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4F907-E71C-F9FD-6EDF-229B99A149C2}"/>
              </a:ext>
            </a:extLst>
          </p:cNvPr>
          <p:cNvSpPr>
            <a:spLocks noGrp="1"/>
          </p:cNvSpPr>
          <p:nvPr>
            <p:ph type="title"/>
          </p:nvPr>
        </p:nvSpPr>
        <p:spPr>
          <a:xfrm>
            <a:off x="178524" y="294633"/>
            <a:ext cx="10515600" cy="1325563"/>
          </a:xfrm>
        </p:spPr>
        <p:txBody>
          <a:bodyPr>
            <a:normAutofit/>
          </a:bodyPr>
          <a:lstStyle/>
          <a:p>
            <a:r>
              <a:rPr lang="en-US" sz="3200" dirty="0"/>
              <a:t>Monitoring for Influenza in Wastewater, U.S.</a:t>
            </a:r>
          </a:p>
        </p:txBody>
      </p:sp>
      <p:sp>
        <p:nvSpPr>
          <p:cNvPr id="7" name="TextBox 6">
            <a:extLst>
              <a:ext uri="{FF2B5EF4-FFF2-40B4-BE49-F238E27FC236}">
                <a16:creationId xmlns:a16="http://schemas.microsoft.com/office/drawing/2014/main" id="{3BBF5EA5-32BF-121E-3537-75BCBEF0C8FA}"/>
              </a:ext>
            </a:extLst>
          </p:cNvPr>
          <p:cNvSpPr txBox="1"/>
          <p:nvPr/>
        </p:nvSpPr>
        <p:spPr>
          <a:xfrm>
            <a:off x="450667" y="6035638"/>
            <a:ext cx="9781903" cy="246221"/>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ea typeface="Verdana"/>
                <a:cs typeface="Times New Roman"/>
              </a:rPr>
              <a:t>Available at </a:t>
            </a:r>
            <a:r>
              <a:rPr lang="en-US" sz="1000" dirty="0">
                <a:hlinkClick r:id="rId2"/>
              </a:rPr>
              <a:t>How CDC is monitoring influenza data to better understand the current avian influenza A (H5N1) situation in people | Avian Influenza (Flu)</a:t>
            </a:r>
            <a:r>
              <a:rPr lang="en-US" sz="1000" dirty="0"/>
              <a:t>, </a:t>
            </a:r>
            <a:r>
              <a:rPr kumimoji="0" lang="en-US" sz="1000" b="0" i="0" u="none" strike="noStrike" kern="1200" cap="none" spc="0" normalizeH="0" baseline="0" noProof="0" dirty="0">
                <a:ln>
                  <a:noFill/>
                </a:ln>
                <a:effectLst/>
                <a:uLnTx/>
                <a:uFillTx/>
                <a:ea typeface="+mn-ea"/>
                <a:cs typeface="+mn-cs"/>
              </a:rPr>
              <a:t>accessed June 11, 2024</a:t>
            </a:r>
            <a:endParaRPr kumimoji="0" lang="en-US" sz="1000" b="0" i="0" u="none" strike="noStrike" kern="1200" cap="none" spc="0" normalizeH="0" baseline="0" noProof="0" dirty="0">
              <a:ln>
                <a:noFill/>
              </a:ln>
              <a:effectLst/>
              <a:uLnTx/>
              <a:uFillTx/>
              <a:ea typeface="Verdana" panose="020B0604030504040204" pitchFamily="34" charset="0"/>
              <a:cs typeface="Times New Roman" panose="02020603050405020304" pitchFamily="18" charset="0"/>
            </a:endParaRPr>
          </a:p>
        </p:txBody>
      </p:sp>
      <p:sp>
        <p:nvSpPr>
          <p:cNvPr id="6" name="Content Placeholder 4">
            <a:extLst>
              <a:ext uri="{FF2B5EF4-FFF2-40B4-BE49-F238E27FC236}">
                <a16:creationId xmlns:a16="http://schemas.microsoft.com/office/drawing/2014/main" id="{79F3CAFD-D748-268A-8B64-8487B710D71A}"/>
              </a:ext>
            </a:extLst>
          </p:cNvPr>
          <p:cNvSpPr>
            <a:spLocks noGrp="1"/>
          </p:cNvSpPr>
          <p:nvPr>
            <p:ph idx="1"/>
          </p:nvPr>
        </p:nvSpPr>
        <p:spPr>
          <a:xfrm>
            <a:off x="234353" y="1579828"/>
            <a:ext cx="11780438" cy="4351338"/>
          </a:xfrm>
        </p:spPr>
        <p:txBody>
          <a:bodyPr>
            <a:noAutofit/>
          </a:bodyPr>
          <a:lstStyle/>
          <a:p>
            <a:pPr>
              <a:lnSpc>
                <a:spcPct val="100000"/>
              </a:lnSpc>
              <a:spcBef>
                <a:spcPts val="600"/>
              </a:spcBef>
            </a:pPr>
            <a:r>
              <a:rPr lang="en-US" sz="2000" b="0" i="0" dirty="0">
                <a:solidFill>
                  <a:srgbClr val="000000"/>
                </a:solidFill>
                <a:effectLst/>
              </a:rPr>
              <a:t>Wastewater surveillance can complement other existing influenza virus surveillance systems to monitor influenza trends.</a:t>
            </a:r>
          </a:p>
          <a:p>
            <a:pPr>
              <a:lnSpc>
                <a:spcPct val="100000"/>
              </a:lnSpc>
              <a:spcBef>
                <a:spcPts val="600"/>
              </a:spcBef>
            </a:pPr>
            <a:r>
              <a:rPr lang="en-US" sz="2000" b="0" i="0" u="sng" dirty="0">
                <a:solidFill>
                  <a:srgbClr val="075290"/>
                </a:solidFill>
                <a:effectLst/>
                <a:hlinkClick r:id="rId3"/>
              </a:rPr>
              <a:t>CDC’s National Wastewater Surveillance System (NWSS)</a:t>
            </a:r>
            <a:r>
              <a:rPr lang="en-US" sz="2000" b="0" i="0" dirty="0">
                <a:solidFill>
                  <a:srgbClr val="000000"/>
                </a:solidFill>
                <a:effectLst/>
              </a:rPr>
              <a:t> has more than 600 sites with a variety of partners reporting influenza A virus data to CDC. </a:t>
            </a:r>
          </a:p>
          <a:p>
            <a:pPr>
              <a:lnSpc>
                <a:spcPct val="100000"/>
              </a:lnSpc>
              <a:spcBef>
                <a:spcPts val="600"/>
              </a:spcBef>
            </a:pPr>
            <a:r>
              <a:rPr lang="en-US" sz="2000" b="0" i="0" dirty="0">
                <a:solidFill>
                  <a:srgbClr val="000000"/>
                </a:solidFill>
                <a:effectLst/>
              </a:rPr>
              <a:t>Current wastewater monitoring methods detect influenza A viruses but do not distinguish the subtype. </a:t>
            </a:r>
          </a:p>
          <a:p>
            <a:pPr>
              <a:lnSpc>
                <a:spcPct val="100000"/>
              </a:lnSpc>
              <a:spcBef>
                <a:spcPts val="600"/>
              </a:spcBef>
            </a:pPr>
            <a:r>
              <a:rPr lang="en-US" sz="2000" b="1" i="0" dirty="0">
                <a:solidFill>
                  <a:srgbClr val="000000"/>
                </a:solidFill>
                <a:effectLst/>
              </a:rPr>
              <a:t>This means that avian influenza A(H5N1) viruses are detected but cannot be distinguished from other influenza A virus subtypes. </a:t>
            </a:r>
          </a:p>
          <a:p>
            <a:pPr>
              <a:lnSpc>
                <a:spcPct val="100000"/>
              </a:lnSpc>
              <a:spcBef>
                <a:spcPts val="600"/>
              </a:spcBef>
            </a:pPr>
            <a:r>
              <a:rPr lang="en-US" sz="2000" b="1" i="0" dirty="0">
                <a:solidFill>
                  <a:srgbClr val="000000"/>
                </a:solidFill>
                <a:effectLst/>
              </a:rPr>
              <a:t>Wastewater data also cannot determine the source of the influenza A virus. </a:t>
            </a:r>
          </a:p>
          <a:p>
            <a:pPr>
              <a:lnSpc>
                <a:spcPct val="100000"/>
              </a:lnSpc>
              <a:spcBef>
                <a:spcPts val="600"/>
              </a:spcBef>
            </a:pPr>
            <a:r>
              <a:rPr lang="en-US" sz="2000" b="1" i="0" dirty="0">
                <a:solidFill>
                  <a:srgbClr val="000000"/>
                </a:solidFill>
                <a:effectLst/>
              </a:rPr>
              <a:t>It could come from a human or from an animal (like a bird) or an animal product (like milk from an infected cow).</a:t>
            </a:r>
            <a:r>
              <a:rPr lang="en-US" sz="2000" b="0" i="0" dirty="0">
                <a:solidFill>
                  <a:srgbClr val="000000"/>
                </a:solidFill>
                <a:effectLst/>
              </a:rPr>
              <a:t> </a:t>
            </a:r>
          </a:p>
          <a:p>
            <a:pPr>
              <a:lnSpc>
                <a:spcPct val="100000"/>
              </a:lnSpc>
              <a:spcBef>
                <a:spcPts val="600"/>
              </a:spcBef>
            </a:pPr>
            <a:r>
              <a:rPr lang="en-US" sz="2000" b="0" i="0" dirty="0">
                <a:solidFill>
                  <a:srgbClr val="000000"/>
                </a:solidFill>
                <a:effectLst/>
              </a:rPr>
              <a:t>Efforts to monitor influenza A virus activity using wastewater data are likely to evolve as the methodologies and interpretation are evaluated and refined.</a:t>
            </a:r>
          </a:p>
          <a:p>
            <a:pPr marL="0" indent="0">
              <a:buNone/>
            </a:pPr>
            <a:endParaRPr lang="en-US" sz="2000" dirty="0"/>
          </a:p>
        </p:txBody>
      </p:sp>
    </p:spTree>
    <p:extLst>
      <p:ext uri="{BB962C8B-B14F-4D97-AF65-F5344CB8AC3E}">
        <p14:creationId xmlns:p14="http://schemas.microsoft.com/office/powerpoint/2010/main" val="1400275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4F907-E71C-F9FD-6EDF-229B99A149C2}"/>
              </a:ext>
            </a:extLst>
          </p:cNvPr>
          <p:cNvSpPr>
            <a:spLocks noGrp="1"/>
          </p:cNvSpPr>
          <p:nvPr>
            <p:ph type="title"/>
          </p:nvPr>
        </p:nvSpPr>
        <p:spPr>
          <a:xfrm>
            <a:off x="178524" y="294633"/>
            <a:ext cx="10515600" cy="1325563"/>
          </a:xfrm>
        </p:spPr>
        <p:txBody>
          <a:bodyPr>
            <a:normAutofit/>
          </a:bodyPr>
          <a:lstStyle/>
          <a:p>
            <a:r>
              <a:rPr lang="en-US" sz="3200" dirty="0"/>
              <a:t>Monitoring for Influenza in Wastewater, U.S.</a:t>
            </a:r>
          </a:p>
        </p:txBody>
      </p:sp>
      <p:sp>
        <p:nvSpPr>
          <p:cNvPr id="7" name="TextBox 6">
            <a:extLst>
              <a:ext uri="{FF2B5EF4-FFF2-40B4-BE49-F238E27FC236}">
                <a16:creationId xmlns:a16="http://schemas.microsoft.com/office/drawing/2014/main" id="{3BBF5EA5-32BF-121E-3537-75BCBEF0C8FA}"/>
              </a:ext>
            </a:extLst>
          </p:cNvPr>
          <p:cNvSpPr txBox="1"/>
          <p:nvPr/>
        </p:nvSpPr>
        <p:spPr>
          <a:xfrm>
            <a:off x="545372" y="6317146"/>
            <a:ext cx="9781903" cy="246221"/>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ea typeface="Verdana"/>
                <a:cs typeface="Times New Roman"/>
              </a:rPr>
              <a:t>Available at </a:t>
            </a:r>
            <a:r>
              <a:rPr lang="en-US" sz="1000" dirty="0">
                <a:hlinkClick r:id="rId2"/>
              </a:rPr>
              <a:t>How CDC is monitoring influenza data to better understand the current avian influenza A (H5N1) situation in people | Avian Influenza (Flu)</a:t>
            </a:r>
            <a:r>
              <a:rPr lang="en-US" sz="1000" dirty="0"/>
              <a:t>, </a:t>
            </a:r>
            <a:r>
              <a:rPr kumimoji="0" lang="en-US" sz="1000" b="0" i="0" u="none" strike="noStrike" kern="1200" cap="none" spc="0" normalizeH="0" baseline="0" noProof="0" dirty="0">
                <a:ln>
                  <a:noFill/>
                </a:ln>
                <a:effectLst/>
                <a:uLnTx/>
                <a:uFillTx/>
                <a:ea typeface="+mn-ea"/>
                <a:cs typeface="+mn-cs"/>
              </a:rPr>
              <a:t>accessed June 11, 2024</a:t>
            </a:r>
            <a:endParaRPr kumimoji="0" lang="en-US" sz="1000" b="0" i="0" u="none" strike="noStrike" kern="1200" cap="none" spc="0" normalizeH="0" baseline="0" noProof="0" dirty="0">
              <a:ln>
                <a:noFill/>
              </a:ln>
              <a:effectLst/>
              <a:uLnTx/>
              <a:uFillTx/>
              <a:ea typeface="Verdana" panose="020B060403050404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3908F6D1-2FEF-832F-1715-C01D230B6046}"/>
              </a:ext>
            </a:extLst>
          </p:cNvPr>
          <p:cNvSpPr>
            <a:spLocks noGrp="1"/>
          </p:cNvSpPr>
          <p:nvPr>
            <p:ph idx="1"/>
          </p:nvPr>
        </p:nvSpPr>
        <p:spPr>
          <a:xfrm>
            <a:off x="178524" y="1473286"/>
            <a:ext cx="11397666" cy="4966970"/>
          </a:xfrm>
        </p:spPr>
        <p:txBody>
          <a:bodyPr>
            <a:noAutofit/>
          </a:bodyPr>
          <a:lstStyle/>
          <a:p>
            <a:pPr algn="l">
              <a:lnSpc>
                <a:spcPct val="100000"/>
              </a:lnSpc>
              <a:spcBef>
                <a:spcPts val="600"/>
              </a:spcBef>
            </a:pPr>
            <a:r>
              <a:rPr lang="en-US" sz="2400" b="0" i="0" dirty="0">
                <a:solidFill>
                  <a:srgbClr val="000000"/>
                </a:solidFill>
                <a:effectLst/>
              </a:rPr>
              <a:t>For monitoring influenza A virus in wastewater, CDC compares the most recent weeks of influenza A virus levels recorded at a wastewater site to levels reported between October 1, 2023, and March 2, 2024, for that same wastewater site, and those at ≥80th percentile are categorized as high.</a:t>
            </a:r>
          </a:p>
          <a:p>
            <a:pPr lvl="1"/>
            <a:r>
              <a:rPr lang="en-US" sz="2000" b="0" i="0" dirty="0">
                <a:solidFill>
                  <a:srgbClr val="000000"/>
                </a:solidFill>
                <a:effectLst/>
              </a:rPr>
              <a:t>For the week ending June 1, 2024, 242 wastewater sampling sites reported data meeting criteria for analysis for influenza A viruses, and 1 (&lt;1%) site in one state was at the high influenza A virus level.</a:t>
            </a:r>
          </a:p>
          <a:p>
            <a:pPr lvl="1"/>
            <a:r>
              <a:rPr lang="en-US" sz="2000" b="0" i="0" dirty="0">
                <a:solidFill>
                  <a:srgbClr val="000000"/>
                </a:solidFill>
                <a:effectLst/>
              </a:rPr>
              <a:t>For the week ending May 25, 2024, 298 wastewater sampling sites reported data meeting criteria for analysis for influenza A viruses, and 1 (&lt;1%) site in one state was at the high influenza A virus level.</a:t>
            </a:r>
          </a:p>
          <a:p>
            <a:pPr lvl="1">
              <a:lnSpc>
                <a:spcPct val="100000"/>
              </a:lnSpc>
              <a:spcBef>
                <a:spcPts val="600"/>
              </a:spcBef>
            </a:pPr>
            <a:r>
              <a:rPr lang="en-US" sz="2000" b="0" i="0" dirty="0">
                <a:solidFill>
                  <a:srgbClr val="000000"/>
                </a:solidFill>
                <a:effectLst/>
              </a:rPr>
              <a:t>Across these two most recent weeks:</a:t>
            </a:r>
          </a:p>
          <a:p>
            <a:pPr lvl="2">
              <a:lnSpc>
                <a:spcPct val="100000"/>
              </a:lnSpc>
              <a:spcBef>
                <a:spcPts val="600"/>
              </a:spcBef>
            </a:pPr>
            <a:r>
              <a:rPr lang="en-US" sz="1800" b="1" i="0" dirty="0">
                <a:solidFill>
                  <a:srgbClr val="000000"/>
                </a:solidFill>
                <a:effectLst/>
              </a:rPr>
              <a:t>A total of 300 sites from 37 states reported data </a:t>
            </a:r>
            <a:r>
              <a:rPr lang="en-US" sz="1800" b="1" i="0" u="none" strike="noStrike" dirty="0">
                <a:solidFill>
                  <a:srgbClr val="000000"/>
                </a:solidFill>
                <a:effectLst/>
              </a:rPr>
              <a:t>meeting criteria for analysis</a:t>
            </a:r>
            <a:r>
              <a:rPr lang="en-US" sz="1800" b="1" i="0" dirty="0">
                <a:solidFill>
                  <a:srgbClr val="000000"/>
                </a:solidFill>
                <a:effectLst/>
              </a:rPr>
              <a:t>  for influenza A viruses in both weeks or in either week</a:t>
            </a:r>
            <a:r>
              <a:rPr lang="en-US" sz="1800" b="0" i="0" dirty="0">
                <a:solidFill>
                  <a:srgbClr val="000000"/>
                </a:solidFill>
                <a:effectLst/>
              </a:rPr>
              <a:t>  and</a:t>
            </a:r>
          </a:p>
          <a:p>
            <a:pPr lvl="2">
              <a:lnSpc>
                <a:spcPct val="100000"/>
              </a:lnSpc>
              <a:spcBef>
                <a:spcPts val="600"/>
              </a:spcBef>
            </a:pPr>
            <a:r>
              <a:rPr lang="en-US" sz="1800" b="1" i="0" dirty="0">
                <a:solidFill>
                  <a:srgbClr val="000000"/>
                </a:solidFill>
                <a:effectLst/>
              </a:rPr>
              <a:t>2 (&lt; 1%) sites in two states were at the high influenza A virus level.</a:t>
            </a:r>
          </a:p>
          <a:p>
            <a:pPr lvl="1">
              <a:lnSpc>
                <a:spcPct val="100000"/>
              </a:lnSpc>
              <a:spcBef>
                <a:spcPts val="600"/>
              </a:spcBef>
            </a:pPr>
            <a:r>
              <a:rPr lang="en-US" sz="1800" b="0" i="0" dirty="0">
                <a:solidFill>
                  <a:srgbClr val="000000"/>
                </a:solidFill>
                <a:effectLst/>
              </a:rPr>
              <a:t>The data from these sites are being closely monitored by CDC and its partners to identify potential contributing factors, including assessing whether any of the high levels are related to any human illness</a:t>
            </a:r>
            <a:endParaRPr lang="en-US" sz="3200" dirty="0"/>
          </a:p>
        </p:txBody>
      </p:sp>
    </p:spTree>
    <p:extLst>
      <p:ext uri="{BB962C8B-B14F-4D97-AF65-F5344CB8AC3E}">
        <p14:creationId xmlns:p14="http://schemas.microsoft.com/office/powerpoint/2010/main" val="1700818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1804B44-F302-5F1D-3017-E9863C98B92C}"/>
              </a:ext>
            </a:extLst>
          </p:cNvPr>
          <p:cNvGrpSpPr/>
          <p:nvPr/>
        </p:nvGrpSpPr>
        <p:grpSpPr>
          <a:xfrm>
            <a:off x="21266" y="-1"/>
            <a:ext cx="11896926" cy="6858002"/>
            <a:chOff x="21266" y="-1"/>
            <a:chExt cx="11896926" cy="6858002"/>
          </a:xfrm>
        </p:grpSpPr>
        <p:pic>
          <p:nvPicPr>
            <p:cNvPr id="5" name="Picture 4">
              <a:extLst>
                <a:ext uri="{FF2B5EF4-FFF2-40B4-BE49-F238E27FC236}">
                  <a16:creationId xmlns:a16="http://schemas.microsoft.com/office/drawing/2014/main" id="{18CBBC73-9915-0609-2577-FF93D9255AE5}"/>
                </a:ext>
              </a:extLst>
            </p:cNvPr>
            <p:cNvPicPr>
              <a:picLocks noChangeAspect="1"/>
            </p:cNvPicPr>
            <p:nvPr/>
          </p:nvPicPr>
          <p:blipFill>
            <a:blip r:embed="rId2"/>
            <a:stretch>
              <a:fillRect/>
            </a:stretch>
          </p:blipFill>
          <p:spPr>
            <a:xfrm>
              <a:off x="1839434" y="-1"/>
              <a:ext cx="10078758" cy="68579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nvGrpSpPr>
            <p:cNvPr id="11" name="Group 10">
              <a:extLst>
                <a:ext uri="{FF2B5EF4-FFF2-40B4-BE49-F238E27FC236}">
                  <a16:creationId xmlns:a16="http://schemas.microsoft.com/office/drawing/2014/main" id="{EC276BEF-EA84-92E3-B572-60E85CFD91F8}"/>
                </a:ext>
              </a:extLst>
            </p:cNvPr>
            <p:cNvGrpSpPr/>
            <p:nvPr/>
          </p:nvGrpSpPr>
          <p:grpSpPr>
            <a:xfrm>
              <a:off x="21266" y="1"/>
              <a:ext cx="11408804" cy="6858000"/>
              <a:chOff x="21266" y="1"/>
              <a:chExt cx="11408804" cy="6858000"/>
            </a:xfrm>
          </p:grpSpPr>
          <p:sp>
            <p:nvSpPr>
              <p:cNvPr id="3" name="TextBox 2">
                <a:extLst>
                  <a:ext uri="{FF2B5EF4-FFF2-40B4-BE49-F238E27FC236}">
                    <a16:creationId xmlns:a16="http://schemas.microsoft.com/office/drawing/2014/main" id="{CAD4D942-9C44-BEC6-213E-8D9340822F92}"/>
                  </a:ext>
                </a:extLst>
              </p:cNvPr>
              <p:cNvSpPr txBox="1"/>
              <p:nvPr/>
            </p:nvSpPr>
            <p:spPr>
              <a:xfrm>
                <a:off x="21266" y="1"/>
                <a:ext cx="1818168" cy="6858000"/>
              </a:xfrm>
              <a:prstGeom prst="rect">
                <a:avLst/>
              </a:prstGeom>
              <a:solidFill>
                <a:srgbClr val="002060"/>
              </a:solid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CDC: Interactive Map with Current site-level data for Influenza A virus levels in Wastewater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Calibri" panose="020F0502020204030204"/>
                    <a:ea typeface="+mn-ea"/>
                    <a:cs typeface="+mn-cs"/>
                  </a:rPr>
                  <a:t>All data are preliminary and may change as more reports are received. Wastewater data does not distinguish between human and animal waste or by-products.</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Available at: </a:t>
                </a:r>
                <a:r>
                  <a:rPr kumimoji="0" lang="en-US" sz="1000" b="0" i="0" u="none" strike="noStrike" kern="1200" cap="none" spc="0" normalizeH="0" baseline="0" noProof="0" dirty="0">
                    <a:ln>
                      <a:noFill/>
                    </a:ln>
                    <a:solidFill>
                      <a:srgbClr val="00B0F0"/>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How CDC is monitoring influenza data to better understand the current avian influenza A (H5N1) situation in people | Avian Influenza (Flu)</a:t>
                </a: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accessed on June 11, 2024</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81856625-A60E-5BE0-4587-89CB6DFA3B82}"/>
                  </a:ext>
                </a:extLst>
              </p:cNvPr>
              <p:cNvPicPr>
                <a:picLocks noChangeAspect="1"/>
              </p:cNvPicPr>
              <p:nvPr/>
            </p:nvPicPr>
            <p:blipFill>
              <a:blip r:embed="rId4"/>
              <a:stretch>
                <a:fillRect/>
              </a:stretch>
            </p:blipFill>
            <p:spPr>
              <a:xfrm>
                <a:off x="4867470" y="245326"/>
                <a:ext cx="6562600" cy="904915"/>
              </a:xfrm>
              <a:prstGeom prst="rect">
                <a:avLst/>
              </a:prstGeom>
            </p:spPr>
          </p:pic>
        </p:grpSp>
      </p:grpSp>
    </p:spTree>
    <p:extLst>
      <p:ext uri="{BB962C8B-B14F-4D97-AF65-F5344CB8AC3E}">
        <p14:creationId xmlns:p14="http://schemas.microsoft.com/office/powerpoint/2010/main" val="1519088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F8F3AE1-A7BB-AF23-E5E8-BEDAD778F442}"/>
              </a:ext>
            </a:extLst>
          </p:cNvPr>
          <p:cNvGrpSpPr/>
          <p:nvPr/>
        </p:nvGrpSpPr>
        <p:grpSpPr>
          <a:xfrm>
            <a:off x="0" y="-2"/>
            <a:ext cx="9470252" cy="6858004"/>
            <a:chOff x="0" y="-2"/>
            <a:chExt cx="9470252" cy="6858004"/>
          </a:xfrm>
          <a:scene3d>
            <a:camera prst="orthographicFront">
              <a:rot lat="0" lon="0" rev="0"/>
            </a:camera>
            <a:lightRig rig="contrasting" dir="t">
              <a:rot lat="0" lon="0" rev="1500000"/>
            </a:lightRig>
          </a:scene3d>
        </p:grpSpPr>
        <p:pic>
          <p:nvPicPr>
            <p:cNvPr id="4" name="Picture 3">
              <a:extLst>
                <a:ext uri="{FF2B5EF4-FFF2-40B4-BE49-F238E27FC236}">
                  <a16:creationId xmlns:a16="http://schemas.microsoft.com/office/drawing/2014/main" id="{96AF5FCF-CDAD-1337-CF11-DEE95B4D5D0C}"/>
                </a:ext>
              </a:extLst>
            </p:cNvPr>
            <p:cNvPicPr>
              <a:picLocks noChangeAspect="1"/>
            </p:cNvPicPr>
            <p:nvPr/>
          </p:nvPicPr>
          <p:blipFill>
            <a:blip r:embed="rId2"/>
            <a:stretch>
              <a:fillRect/>
            </a:stretch>
          </p:blipFill>
          <p:spPr>
            <a:xfrm>
              <a:off x="1818168" y="-2"/>
              <a:ext cx="7652084" cy="6858000"/>
            </a:xfrm>
            <a:prstGeom prst="rect">
              <a:avLst/>
            </a:prstGeom>
            <a:ln>
              <a:noFill/>
            </a:ln>
            <a:effectLst>
              <a:outerShdw blurRad="149987" dist="250190" dir="8460000" algn="ctr">
                <a:srgbClr val="000000">
                  <a:alpha val="28000"/>
                </a:srgbClr>
              </a:outerShdw>
            </a:effectLst>
            <a:sp3d prstMaterial="metal">
              <a:bevelT w="88900" h="88900"/>
            </a:sp3d>
          </p:spPr>
        </p:pic>
        <p:grpSp>
          <p:nvGrpSpPr>
            <p:cNvPr id="11" name="Group 10">
              <a:extLst>
                <a:ext uri="{FF2B5EF4-FFF2-40B4-BE49-F238E27FC236}">
                  <a16:creationId xmlns:a16="http://schemas.microsoft.com/office/drawing/2014/main" id="{EC276BEF-EA84-92E3-B572-60E85CFD91F8}"/>
                </a:ext>
              </a:extLst>
            </p:cNvPr>
            <p:cNvGrpSpPr/>
            <p:nvPr/>
          </p:nvGrpSpPr>
          <p:grpSpPr>
            <a:xfrm>
              <a:off x="0" y="2"/>
              <a:ext cx="8969830" cy="6858000"/>
              <a:chOff x="21266" y="1"/>
              <a:chExt cx="8969830" cy="6858000"/>
            </a:xfrm>
          </p:grpSpPr>
          <p:sp>
            <p:nvSpPr>
              <p:cNvPr id="3" name="TextBox 2">
                <a:extLst>
                  <a:ext uri="{FF2B5EF4-FFF2-40B4-BE49-F238E27FC236}">
                    <a16:creationId xmlns:a16="http://schemas.microsoft.com/office/drawing/2014/main" id="{CAD4D942-9C44-BEC6-213E-8D9340822F92}"/>
                  </a:ext>
                </a:extLst>
              </p:cNvPr>
              <p:cNvSpPr txBox="1"/>
              <p:nvPr/>
            </p:nvSpPr>
            <p:spPr>
              <a:xfrm>
                <a:off x="21266" y="1"/>
                <a:ext cx="1818168" cy="6858000"/>
              </a:xfrm>
              <a:prstGeom prst="rect">
                <a:avLst/>
              </a:prstGeom>
              <a:solidFill>
                <a:srgbClr val="002060"/>
              </a:solidFill>
              <a:ln>
                <a:noFill/>
              </a:ln>
              <a:effectLst>
                <a:outerShdw blurRad="149987" dist="250190" dir="8460000" algn="ctr">
                  <a:srgbClr val="000000">
                    <a:alpha val="28000"/>
                  </a:srgbClr>
                </a:outerShdw>
              </a:effectLst>
              <a:sp3d prstMaterial="metal">
                <a:bevelT w="88900" h="88900"/>
              </a:sp3d>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CDC: Interactive Map with Current site-level data for Influenza A virus levels in Wastewater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Calibri" panose="020F0502020204030204"/>
                    <a:ea typeface="+mn-ea"/>
                    <a:cs typeface="+mn-cs"/>
                  </a:rPr>
                  <a:t>All data are preliminary and may change as more reports are received. Wastewater data does not distinguish between human and animal waste or by-products.</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Available at: </a:t>
                </a:r>
                <a:r>
                  <a:rPr kumimoji="0" lang="en-US" sz="1000" b="0" i="0" u="none" strike="noStrike" kern="1200" cap="none" spc="0" normalizeH="0" baseline="0" noProof="0" dirty="0">
                    <a:ln>
                      <a:noFill/>
                    </a:ln>
                    <a:solidFill>
                      <a:srgbClr val="00B0F0"/>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How CDC is monitoring influenza data to better understand the current avian influenza A (H5N1) situation in people | Avian Influenza (Flu)</a:t>
                </a: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accessed on June 11, 2024</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81856625-A60E-5BE0-4587-89CB6DFA3B82}"/>
                  </a:ext>
                </a:extLst>
              </p:cNvPr>
              <p:cNvPicPr>
                <a:picLocks noChangeAspect="1"/>
              </p:cNvPicPr>
              <p:nvPr/>
            </p:nvPicPr>
            <p:blipFill>
              <a:blip r:embed="rId4"/>
              <a:stretch>
                <a:fillRect/>
              </a:stretch>
            </p:blipFill>
            <p:spPr>
              <a:xfrm>
                <a:off x="4828398" y="114698"/>
                <a:ext cx="4162698" cy="573994"/>
              </a:xfrm>
              <a:prstGeom prst="rect">
                <a:avLst/>
              </a:prstGeom>
              <a:ln>
                <a:noFill/>
              </a:ln>
              <a:effectLst>
                <a:outerShdw blurRad="149987" dist="250190" dir="8460000" algn="ctr">
                  <a:srgbClr val="000000">
                    <a:alpha val="28000"/>
                  </a:srgbClr>
                </a:outerShdw>
              </a:effectLst>
              <a:sp3d prstMaterial="metal">
                <a:bevelT w="88900" h="88900"/>
              </a:sp3d>
            </p:spPr>
          </p:pic>
        </p:grpSp>
      </p:grpSp>
    </p:spTree>
    <p:extLst>
      <p:ext uri="{BB962C8B-B14F-4D97-AF65-F5344CB8AC3E}">
        <p14:creationId xmlns:p14="http://schemas.microsoft.com/office/powerpoint/2010/main" val="3201625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E8217B-3D36-23AF-3D59-B2EC1A3E5F5F}"/>
              </a:ext>
            </a:extLst>
          </p:cNvPr>
          <p:cNvSpPr>
            <a:spLocks noGrp="1"/>
          </p:cNvSpPr>
          <p:nvPr>
            <p:ph type="title"/>
          </p:nvPr>
        </p:nvSpPr>
        <p:spPr>
          <a:xfrm>
            <a:off x="86307" y="280391"/>
            <a:ext cx="10515600" cy="1325563"/>
          </a:xfrm>
        </p:spPr>
        <p:txBody>
          <a:bodyPr>
            <a:normAutofit/>
          </a:bodyPr>
          <a:lstStyle/>
          <a:p>
            <a:r>
              <a:rPr lang="en-US" sz="3600" dirty="0"/>
              <a:t>USDA and HHS Announce Actions to Reduce</a:t>
            </a:r>
            <a:br>
              <a:rPr lang="en-US" sz="3600" dirty="0"/>
            </a:br>
            <a:r>
              <a:rPr lang="en-US" sz="3600" dirty="0"/>
              <a:t>Impact and Spread of H5N1</a:t>
            </a:r>
          </a:p>
        </p:txBody>
      </p:sp>
      <p:sp>
        <p:nvSpPr>
          <p:cNvPr id="6" name="Content Placeholder 5">
            <a:extLst>
              <a:ext uri="{FF2B5EF4-FFF2-40B4-BE49-F238E27FC236}">
                <a16:creationId xmlns:a16="http://schemas.microsoft.com/office/drawing/2014/main" id="{A73EC149-A7F5-13C2-F87D-5588CC68F034}"/>
              </a:ext>
            </a:extLst>
          </p:cNvPr>
          <p:cNvSpPr>
            <a:spLocks noGrp="1"/>
          </p:cNvSpPr>
          <p:nvPr>
            <p:ph idx="1"/>
          </p:nvPr>
        </p:nvSpPr>
        <p:spPr>
          <a:xfrm>
            <a:off x="367936" y="1498275"/>
            <a:ext cx="11557363" cy="5079334"/>
          </a:xfrm>
        </p:spPr>
        <p:txBody>
          <a:bodyPr>
            <a:noAutofit/>
          </a:bodyPr>
          <a:lstStyle/>
          <a:p>
            <a:pPr marL="0" indent="0">
              <a:lnSpc>
                <a:spcPct val="100000"/>
              </a:lnSpc>
              <a:spcBef>
                <a:spcPts val="600"/>
              </a:spcBef>
              <a:buNone/>
            </a:pPr>
            <a:r>
              <a:rPr lang="en-US" sz="2000" dirty="0">
                <a:effectLst/>
                <a:ea typeface="Calibri" panose="020F0502020204030204" pitchFamily="34" charset="0"/>
              </a:rPr>
              <a:t>May 10, 2024, USDA, HHS announced new actions to reduce and spread of H5N1: </a:t>
            </a:r>
            <a:r>
              <a:rPr lang="en-US" sz="2000" u="sng" dirty="0">
                <a:solidFill>
                  <a:srgbClr val="0563C1"/>
                </a:solidFill>
                <a:effectLst/>
                <a:ea typeface="Calibri" panose="020F0502020204030204" pitchFamily="34" charset="0"/>
                <a:hlinkClick r:id="rId2"/>
              </a:rPr>
              <a:t>Fact Sheet: USDA, HHS Announce New Actions to Reduce Impact and Spread of H5N1 | HHS.gov</a:t>
            </a:r>
            <a:endParaRPr lang="en-US" sz="2000" dirty="0">
              <a:effectLst/>
              <a:ea typeface="Calibri" panose="020F0502020204030204" pitchFamily="34" charset="0"/>
            </a:endParaRPr>
          </a:p>
          <a:p>
            <a:pPr>
              <a:lnSpc>
                <a:spcPct val="100000"/>
              </a:lnSpc>
              <a:spcBef>
                <a:spcPts val="600"/>
              </a:spcBef>
            </a:pPr>
            <a:r>
              <a:rPr lang="en-US" sz="2000" b="1" dirty="0">
                <a:solidFill>
                  <a:srgbClr val="1B1B1B"/>
                </a:solidFill>
                <a:effectLst/>
                <a:ea typeface="Calibri" panose="020F0502020204030204" pitchFamily="34" charset="0"/>
              </a:rPr>
              <a:t>USDA will make $98 million</a:t>
            </a:r>
            <a:r>
              <a:rPr lang="en-US" sz="2000" dirty="0">
                <a:solidFill>
                  <a:srgbClr val="1B1B1B"/>
                </a:solidFill>
                <a:effectLst/>
                <a:ea typeface="Calibri" panose="020F0502020204030204" pitchFamily="34" charset="0"/>
              </a:rPr>
              <a:t> in existing funds available to APHIS (Animal and </a:t>
            </a:r>
            <a:r>
              <a:rPr lang="en-US" sz="2000" dirty="0">
                <a:solidFill>
                  <a:srgbClr val="1B1B1B"/>
                </a:solidFill>
                <a:ea typeface="Calibri" panose="020F0502020204030204" pitchFamily="34" charset="0"/>
              </a:rPr>
              <a:t>Plant Health Inspection Service) </a:t>
            </a:r>
            <a:r>
              <a:rPr lang="en-US" sz="2000" dirty="0">
                <a:solidFill>
                  <a:srgbClr val="1B1B1B"/>
                </a:solidFill>
                <a:effectLst/>
                <a:ea typeface="Calibri" panose="020F0502020204030204" pitchFamily="34" charset="0"/>
              </a:rPr>
              <a:t>to fund these initiatives:</a:t>
            </a:r>
            <a:endParaRPr lang="en-US" sz="2000" dirty="0">
              <a:effectLst/>
              <a:ea typeface="Calibri" panose="020F0502020204030204" pitchFamily="34" charset="0"/>
            </a:endParaRPr>
          </a:p>
          <a:p>
            <a:pPr lvl="1">
              <a:lnSpc>
                <a:spcPct val="100000"/>
              </a:lnSpc>
              <a:spcBef>
                <a:spcPts val="600"/>
              </a:spcBef>
            </a:pPr>
            <a:r>
              <a:rPr lang="en-US" sz="1800" dirty="0">
                <a:solidFill>
                  <a:srgbClr val="1B1B1B"/>
                </a:solidFill>
                <a:effectLst/>
                <a:ea typeface="Times New Roman" panose="02020603050405020304" pitchFamily="18" charset="0"/>
              </a:rPr>
              <a:t>Provide financial support (up to $2,000 per affected premises per month) for producers who supply PPE to employees and/or provide outerwear uniform laundering, for producers of affected herds who facilitate the participation of their workers in USDA/CDC workplace and farmworker study.</a:t>
            </a:r>
            <a:endParaRPr lang="en-US" sz="1800" dirty="0">
              <a:effectLst/>
              <a:ea typeface="Calibri" panose="020F0502020204030204" pitchFamily="34" charset="0"/>
            </a:endParaRPr>
          </a:p>
          <a:p>
            <a:pPr lvl="1">
              <a:lnSpc>
                <a:spcPct val="100000"/>
              </a:lnSpc>
              <a:spcBef>
                <a:spcPts val="600"/>
              </a:spcBef>
            </a:pPr>
            <a:r>
              <a:rPr lang="en-US" sz="1800" dirty="0">
                <a:solidFill>
                  <a:srgbClr val="1B1B1B"/>
                </a:solidFill>
                <a:effectLst/>
                <a:ea typeface="Times New Roman" panose="02020603050405020304" pitchFamily="18" charset="0"/>
              </a:rPr>
              <a:t>Provide support (up to $1,500 per affected premises) to develop biosecurity plans based on existing secure milk supply plans. </a:t>
            </a:r>
            <a:endParaRPr lang="en-US" sz="1800" dirty="0">
              <a:effectLst/>
              <a:ea typeface="Calibri" panose="020F0502020204030204" pitchFamily="34" charset="0"/>
            </a:endParaRPr>
          </a:p>
          <a:p>
            <a:pPr lvl="1">
              <a:lnSpc>
                <a:spcPct val="100000"/>
              </a:lnSpc>
              <a:spcBef>
                <a:spcPts val="600"/>
              </a:spcBef>
            </a:pPr>
            <a:r>
              <a:rPr lang="en-US" sz="1800" b="0" dirty="0">
                <a:solidFill>
                  <a:srgbClr val="1B1B1B"/>
                </a:solidFill>
                <a:effectLst/>
                <a:ea typeface="Times New Roman" panose="02020603050405020304" pitchFamily="18" charset="0"/>
                <a:cs typeface="Calibri" panose="020F0502020204030204" pitchFamily="34" charset="0"/>
              </a:rPr>
              <a:t>Provide funding for heat treatment to dispose of milk in a bio secure fashion.</a:t>
            </a:r>
            <a:r>
              <a:rPr lang="en-US" sz="1800" b="1" dirty="0">
                <a:solidFill>
                  <a:srgbClr val="1B1B1B"/>
                </a:solidFill>
                <a:effectLst/>
                <a:ea typeface="Times New Roman" panose="02020603050405020304" pitchFamily="18" charset="0"/>
              </a:rPr>
              <a:t> </a:t>
            </a:r>
            <a:r>
              <a:rPr lang="en-US" sz="1800" dirty="0">
                <a:solidFill>
                  <a:srgbClr val="1B1B1B"/>
                </a:solidFill>
                <a:effectLst/>
                <a:ea typeface="Times New Roman" panose="02020603050405020304" pitchFamily="18" charset="0"/>
              </a:rPr>
              <a:t>Veterinary costs are eligible to be covered from the initial date of positive confirmation at NVSL for that farm, up to $10,000 per affected premises.  </a:t>
            </a:r>
            <a:endParaRPr lang="en-US" sz="1800" dirty="0">
              <a:effectLst/>
              <a:ea typeface="Calibri" panose="020F0502020204030204" pitchFamily="34" charset="0"/>
            </a:endParaRPr>
          </a:p>
          <a:p>
            <a:pPr lvl="1">
              <a:lnSpc>
                <a:spcPct val="100000"/>
              </a:lnSpc>
              <a:spcBef>
                <a:spcPts val="600"/>
              </a:spcBef>
            </a:pPr>
            <a:r>
              <a:rPr lang="en-US" sz="1800" b="0" dirty="0">
                <a:solidFill>
                  <a:srgbClr val="1B1B1B"/>
                </a:solidFill>
                <a:effectLst/>
                <a:ea typeface="Times New Roman" panose="02020603050405020304" pitchFamily="18" charset="0"/>
                <a:cs typeface="Calibri" panose="020F0502020204030204" pitchFamily="34" charset="0"/>
              </a:rPr>
              <a:t>Offset shipping costs for influenza A testing at laboratories in the National Animal Health Laboratory Network (NAHLN). </a:t>
            </a:r>
            <a:r>
              <a:rPr lang="en-US" sz="1800" dirty="0">
                <a:solidFill>
                  <a:srgbClr val="1B1B1B"/>
                </a:solidFill>
                <a:effectLst/>
                <a:ea typeface="Times New Roman" panose="02020603050405020304" pitchFamily="18" charset="0"/>
              </a:rPr>
              <a:t>USDA will pay actual shipping costs, not to exceed $50 per shipment for up to 2 shipments per month for each affected premises.</a:t>
            </a:r>
            <a:r>
              <a:rPr lang="en-US" sz="1800" b="1" dirty="0">
                <a:solidFill>
                  <a:srgbClr val="1B1B1B"/>
                </a:solidFill>
                <a:effectLst/>
                <a:ea typeface="Times New Roman" panose="02020603050405020304" pitchFamily="18" charset="0"/>
                <a:cs typeface="Calibri" panose="020F0502020204030204" pitchFamily="34" charset="0"/>
              </a:rPr>
              <a:t> </a:t>
            </a:r>
            <a:endParaRPr lang="en-US" sz="1800" dirty="0">
              <a:effectLst/>
              <a:ea typeface="Calibri" panose="020F0502020204030204" pitchFamily="34" charset="0"/>
            </a:endParaRPr>
          </a:p>
          <a:p>
            <a:pPr lvl="1">
              <a:lnSpc>
                <a:spcPct val="100000"/>
              </a:lnSpc>
              <a:spcBef>
                <a:spcPts val="600"/>
              </a:spcBef>
            </a:pPr>
            <a:r>
              <a:rPr lang="en-US" sz="1800" dirty="0">
                <a:effectLst/>
                <a:ea typeface="Times New Roman" panose="02020603050405020304" pitchFamily="18" charset="0"/>
              </a:rPr>
              <a:t>Taken together, these represent up</a:t>
            </a:r>
            <a:r>
              <a:rPr lang="en-US" sz="1800" b="1" dirty="0">
                <a:solidFill>
                  <a:srgbClr val="1B1B1B"/>
                </a:solidFill>
                <a:effectLst/>
                <a:ea typeface="Times New Roman" panose="02020603050405020304" pitchFamily="18" charset="0"/>
              </a:rPr>
              <a:t> to $28,000 per premises to support increased biosecurity activities over the next 120 days.</a:t>
            </a:r>
            <a:endParaRPr lang="en-US" sz="1800" dirty="0">
              <a:effectLst/>
              <a:ea typeface="Calibri" panose="020F0502020204030204" pitchFamily="34" charset="0"/>
            </a:endParaRPr>
          </a:p>
          <a:p>
            <a:pPr marL="57150" marR="0" indent="0">
              <a:spcBef>
                <a:spcPts val="0"/>
              </a:spcBef>
              <a:spcAft>
                <a:spcPts val="0"/>
              </a:spcAft>
              <a:buNone/>
            </a:pPr>
            <a:endParaRPr lang="en-US" sz="1800" dirty="0">
              <a:effectLst/>
              <a:ea typeface="Calibri" panose="020F0502020204030204" pitchFamily="34" charset="0"/>
            </a:endParaRPr>
          </a:p>
        </p:txBody>
      </p:sp>
    </p:spTree>
    <p:extLst>
      <p:ext uri="{BB962C8B-B14F-4D97-AF65-F5344CB8AC3E}">
        <p14:creationId xmlns:p14="http://schemas.microsoft.com/office/powerpoint/2010/main" val="3148837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E8217B-3D36-23AF-3D59-B2EC1A3E5F5F}"/>
              </a:ext>
            </a:extLst>
          </p:cNvPr>
          <p:cNvSpPr>
            <a:spLocks noGrp="1"/>
          </p:cNvSpPr>
          <p:nvPr>
            <p:ph type="title"/>
          </p:nvPr>
        </p:nvSpPr>
        <p:spPr>
          <a:xfrm>
            <a:off x="86307" y="280391"/>
            <a:ext cx="10515600" cy="1325563"/>
          </a:xfrm>
        </p:spPr>
        <p:txBody>
          <a:bodyPr>
            <a:normAutofit/>
          </a:bodyPr>
          <a:lstStyle/>
          <a:p>
            <a:r>
              <a:rPr lang="en-US" sz="3600" dirty="0"/>
              <a:t>USDA and HHS Announce Actions to Reduce</a:t>
            </a:r>
            <a:br>
              <a:rPr lang="en-US" sz="3600" dirty="0"/>
            </a:br>
            <a:r>
              <a:rPr lang="en-US" sz="3600" dirty="0"/>
              <a:t>Impact and Spread of H5N1</a:t>
            </a:r>
          </a:p>
        </p:txBody>
      </p:sp>
      <p:sp>
        <p:nvSpPr>
          <p:cNvPr id="6" name="Content Placeholder 5">
            <a:extLst>
              <a:ext uri="{FF2B5EF4-FFF2-40B4-BE49-F238E27FC236}">
                <a16:creationId xmlns:a16="http://schemas.microsoft.com/office/drawing/2014/main" id="{A73EC149-A7F5-13C2-F87D-5588CC68F034}"/>
              </a:ext>
            </a:extLst>
          </p:cNvPr>
          <p:cNvSpPr>
            <a:spLocks noGrp="1"/>
          </p:cNvSpPr>
          <p:nvPr>
            <p:ph idx="1"/>
          </p:nvPr>
        </p:nvSpPr>
        <p:spPr>
          <a:xfrm>
            <a:off x="367937" y="1498276"/>
            <a:ext cx="10515600" cy="4351338"/>
          </a:xfrm>
        </p:spPr>
        <p:txBody>
          <a:bodyPr>
            <a:noAutofit/>
          </a:bodyPr>
          <a:lstStyle/>
          <a:p>
            <a:pPr>
              <a:lnSpc>
                <a:spcPct val="100000"/>
              </a:lnSpc>
              <a:spcBef>
                <a:spcPts val="600"/>
              </a:spcBef>
            </a:pPr>
            <a:r>
              <a:rPr lang="en-US" sz="2000" b="1" dirty="0">
                <a:solidFill>
                  <a:srgbClr val="1B1B1B"/>
                </a:solidFill>
                <a:effectLst/>
                <a:ea typeface="Calibri" panose="020F0502020204030204" pitchFamily="34" charset="0"/>
              </a:rPr>
              <a:t>HHS</a:t>
            </a:r>
            <a:r>
              <a:rPr lang="en-US" sz="2000" dirty="0">
                <a:solidFill>
                  <a:srgbClr val="1B1B1B"/>
                </a:solidFill>
                <a:effectLst/>
                <a:ea typeface="Calibri" panose="020F0502020204030204" pitchFamily="34" charset="0"/>
              </a:rPr>
              <a:t> announced new funding investments through CDC and FDA totaling </a:t>
            </a:r>
            <a:r>
              <a:rPr lang="en-US" sz="2000" b="1" dirty="0">
                <a:solidFill>
                  <a:srgbClr val="1B1B1B"/>
                </a:solidFill>
                <a:effectLst/>
                <a:ea typeface="Calibri" panose="020F0502020204030204" pitchFamily="34" charset="0"/>
              </a:rPr>
              <a:t>$101 million</a:t>
            </a:r>
            <a:r>
              <a:rPr lang="en-US" sz="2000" dirty="0">
                <a:solidFill>
                  <a:srgbClr val="1B1B1B"/>
                </a:solidFill>
                <a:effectLst/>
                <a:ea typeface="Calibri" panose="020F0502020204030204" pitchFamily="34" charset="0"/>
              </a:rPr>
              <a:t> to mitigate the risk of H5N1 and continue its work to test, prevent, and treat H5N1.</a:t>
            </a:r>
            <a:endParaRPr lang="en-US" sz="2000" dirty="0">
              <a:effectLst/>
              <a:ea typeface="Calibri" panose="020F0502020204030204" pitchFamily="34" charset="0"/>
            </a:endParaRPr>
          </a:p>
          <a:p>
            <a:pPr lvl="1">
              <a:lnSpc>
                <a:spcPct val="100000"/>
              </a:lnSpc>
              <a:spcBef>
                <a:spcPts val="600"/>
              </a:spcBef>
            </a:pPr>
            <a:r>
              <a:rPr lang="en-US" sz="1800" dirty="0">
                <a:solidFill>
                  <a:srgbClr val="1B1B1B"/>
                </a:solidFill>
                <a:effectLst/>
                <a:ea typeface="Times New Roman" panose="02020603050405020304" pitchFamily="18" charset="0"/>
              </a:rPr>
              <a:t>$34 million in Testing and Laboratory Capacity</a:t>
            </a:r>
            <a:endParaRPr lang="en-US" sz="1800" dirty="0">
              <a:effectLst/>
              <a:ea typeface="Calibri" panose="020F0502020204030204" pitchFamily="34" charset="0"/>
            </a:endParaRPr>
          </a:p>
          <a:p>
            <a:pPr lvl="1">
              <a:lnSpc>
                <a:spcPct val="100000"/>
              </a:lnSpc>
              <a:spcBef>
                <a:spcPts val="600"/>
              </a:spcBef>
            </a:pPr>
            <a:r>
              <a:rPr lang="en-US" sz="1800" dirty="0">
                <a:solidFill>
                  <a:srgbClr val="1B1B1B"/>
                </a:solidFill>
                <a:effectLst/>
                <a:ea typeface="Times New Roman" panose="02020603050405020304" pitchFamily="18" charset="0"/>
              </a:rPr>
              <a:t>$29 million in Epidemiology, Surveillance, and Data Analytics </a:t>
            </a:r>
            <a:endParaRPr lang="en-US" sz="1800" dirty="0">
              <a:effectLst/>
              <a:ea typeface="Calibri" panose="020F0502020204030204" pitchFamily="34" charset="0"/>
            </a:endParaRPr>
          </a:p>
          <a:p>
            <a:pPr lvl="1">
              <a:lnSpc>
                <a:spcPct val="100000"/>
              </a:lnSpc>
              <a:spcBef>
                <a:spcPts val="600"/>
              </a:spcBef>
            </a:pPr>
            <a:r>
              <a:rPr lang="en-US" sz="1800" dirty="0">
                <a:solidFill>
                  <a:srgbClr val="1B1B1B"/>
                </a:solidFill>
                <a:effectLst/>
                <a:ea typeface="Times New Roman" panose="02020603050405020304" pitchFamily="18" charset="0"/>
              </a:rPr>
              <a:t>$14 million in Genomic Sequencing</a:t>
            </a:r>
            <a:endParaRPr lang="en-US" sz="1800" dirty="0">
              <a:effectLst/>
              <a:ea typeface="Calibri" panose="020F0502020204030204" pitchFamily="34" charset="0"/>
            </a:endParaRPr>
          </a:p>
          <a:p>
            <a:pPr lvl="1">
              <a:lnSpc>
                <a:spcPct val="100000"/>
              </a:lnSpc>
              <a:spcBef>
                <a:spcPts val="600"/>
              </a:spcBef>
            </a:pPr>
            <a:r>
              <a:rPr lang="en-US" sz="1800" dirty="0">
                <a:solidFill>
                  <a:srgbClr val="1B1B1B"/>
                </a:solidFill>
                <a:effectLst/>
                <a:ea typeface="Times New Roman" panose="02020603050405020304" pitchFamily="18" charset="0"/>
              </a:rPr>
              <a:t>$8 million in Vaccine Activities  </a:t>
            </a:r>
            <a:endParaRPr lang="en-US" sz="1800" dirty="0">
              <a:effectLst/>
              <a:ea typeface="Calibri" panose="020F0502020204030204" pitchFamily="34" charset="0"/>
            </a:endParaRPr>
          </a:p>
          <a:p>
            <a:pPr lvl="1">
              <a:lnSpc>
                <a:spcPct val="100000"/>
              </a:lnSpc>
              <a:spcBef>
                <a:spcPts val="600"/>
              </a:spcBef>
            </a:pPr>
            <a:r>
              <a:rPr lang="en-US" sz="1800" dirty="0">
                <a:solidFill>
                  <a:srgbClr val="1B1B1B"/>
                </a:solidFill>
                <a:effectLst/>
                <a:ea typeface="Times New Roman" panose="02020603050405020304" pitchFamily="18" charset="0"/>
              </a:rPr>
              <a:t>$5 million in STLT Jurisdiction/Partner Funding</a:t>
            </a:r>
            <a:endParaRPr lang="en-US" sz="1800" dirty="0">
              <a:effectLst/>
              <a:ea typeface="Calibri" panose="020F0502020204030204" pitchFamily="34" charset="0"/>
            </a:endParaRPr>
          </a:p>
          <a:p>
            <a:pPr lvl="1">
              <a:lnSpc>
                <a:spcPct val="100000"/>
              </a:lnSpc>
              <a:spcBef>
                <a:spcPts val="600"/>
              </a:spcBef>
            </a:pPr>
            <a:r>
              <a:rPr lang="en-US" sz="1800" dirty="0">
                <a:solidFill>
                  <a:srgbClr val="1B1B1B"/>
                </a:solidFill>
                <a:effectLst/>
                <a:ea typeface="Times New Roman" panose="02020603050405020304" pitchFamily="18" charset="0"/>
              </a:rPr>
              <a:t>$3 million in Wastewater Surveillance</a:t>
            </a:r>
            <a:endParaRPr lang="en-US" sz="1800" dirty="0">
              <a:effectLst/>
              <a:ea typeface="Calibri" panose="020F0502020204030204" pitchFamily="34" charset="0"/>
            </a:endParaRPr>
          </a:p>
          <a:p>
            <a:pPr lvl="1">
              <a:lnSpc>
                <a:spcPct val="100000"/>
              </a:lnSpc>
              <a:spcBef>
                <a:spcPts val="600"/>
              </a:spcBef>
            </a:pPr>
            <a:r>
              <a:rPr lang="en-US" sz="1800" dirty="0">
                <a:solidFill>
                  <a:srgbClr val="1B1B1B"/>
                </a:solidFill>
                <a:effectLst/>
                <a:ea typeface="Times New Roman" panose="02020603050405020304" pitchFamily="18" charset="0"/>
              </a:rPr>
              <a:t>Additionally, the FDA is announcing an additional $8 million is being made available to support its ongoing response activities to ensure the safety of the commercial milk supply.</a:t>
            </a:r>
            <a:endParaRPr lang="en-US" sz="1800"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3768282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CEFFA5-99FF-46CE-A84C-196607A96442}"/>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590448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9FB2D-65D2-44DC-8838-45073EA02050}"/>
              </a:ext>
            </a:extLst>
          </p:cNvPr>
          <p:cNvSpPr>
            <a:spLocks noGrp="1"/>
          </p:cNvSpPr>
          <p:nvPr>
            <p:ph type="title"/>
          </p:nvPr>
        </p:nvSpPr>
        <p:spPr/>
        <p:txBody>
          <a:bodyPr>
            <a:normAutofit/>
          </a:bodyPr>
          <a:lstStyle/>
          <a:p>
            <a:r>
              <a:rPr lang="en-US" dirty="0"/>
              <a:t>Emerging &amp; Infectious Diseases Update</a:t>
            </a:r>
          </a:p>
        </p:txBody>
      </p:sp>
      <p:sp>
        <p:nvSpPr>
          <p:cNvPr id="7" name="Text Placeholder 6">
            <a:extLst>
              <a:ext uri="{FF2B5EF4-FFF2-40B4-BE49-F238E27FC236}">
                <a16:creationId xmlns:a16="http://schemas.microsoft.com/office/drawing/2014/main" id="{3DB586A0-F78E-4AF7-8975-40A913C93340}"/>
              </a:ext>
            </a:extLst>
          </p:cNvPr>
          <p:cNvSpPr>
            <a:spLocks noGrp="1"/>
          </p:cNvSpPr>
          <p:nvPr>
            <p:ph type="body" sz="quarter" idx="10"/>
          </p:nvPr>
        </p:nvSpPr>
        <p:spPr>
          <a:xfrm>
            <a:off x="979895" y="3866242"/>
            <a:ext cx="10509250" cy="1971503"/>
          </a:xfrm>
        </p:spPr>
        <p:txBody>
          <a:bodyPr>
            <a:noAutofit/>
          </a:bodyPr>
          <a:lstStyle/>
          <a:p>
            <a:pPr marL="0" marR="0" lvl="0" indent="0" defTabSz="914400" rtl="0" eaLnBrk="1" fontAlgn="auto" latinLnBrk="0" hangingPunct="1">
              <a:lnSpc>
                <a:spcPct val="100000"/>
              </a:lnSpc>
              <a:spcBef>
                <a:spcPts val="600"/>
              </a:spcBef>
              <a:spcAft>
                <a:spcPts val="0"/>
              </a:spcAft>
              <a:buClrTx/>
              <a:buSzTx/>
              <a:buFontTx/>
              <a:buNone/>
              <a:tabLst/>
              <a:defRPr/>
            </a:pPr>
            <a:r>
              <a:rPr kumimoji="0" lang="en-US" sz="2000" i="0" u="none" strike="noStrike" kern="1200" cap="none" spc="0" normalizeH="0" baseline="0" noProof="0" dirty="0">
                <a:ln>
                  <a:noFill/>
                </a:ln>
                <a:effectLst/>
                <a:uLnTx/>
                <a:uFillTx/>
                <a:ea typeface="+mn-ea"/>
                <a:cs typeface="+mn-cs"/>
              </a:rPr>
              <a:t>Saroj Rai, PhD, MPH</a:t>
            </a:r>
          </a:p>
          <a:p>
            <a:pPr marL="0" marR="0" lvl="0" indent="0" defTabSz="914400" rtl="0" eaLnBrk="1" fontAlgn="auto" latinLnBrk="0" hangingPunct="1">
              <a:lnSpc>
                <a:spcPct val="100000"/>
              </a:lnSpc>
              <a:spcBef>
                <a:spcPts val="600"/>
              </a:spcBef>
              <a:spcAft>
                <a:spcPts val="0"/>
              </a:spcAft>
              <a:buClrTx/>
              <a:buSzTx/>
              <a:buFontTx/>
              <a:buNone/>
              <a:tabLst/>
              <a:defRPr/>
            </a:pPr>
            <a:r>
              <a:rPr kumimoji="0" lang="en-US" sz="2000" i="0" u="none" strike="noStrike" kern="1200" cap="none" spc="0" normalizeH="0" baseline="0" noProof="0" dirty="0">
                <a:ln>
                  <a:noFill/>
                </a:ln>
                <a:effectLst/>
                <a:uLnTx/>
                <a:uFillTx/>
                <a:ea typeface="+mn-ea"/>
                <a:cs typeface="+mn-cs"/>
              </a:rPr>
              <a:t>Senior Scientific Advisor</a:t>
            </a:r>
          </a:p>
          <a:p>
            <a:pPr marL="0" marR="0" lvl="0" indent="0" defTabSz="914400" rtl="0" eaLnBrk="1" fontAlgn="auto" latinLnBrk="0" hangingPunct="1">
              <a:lnSpc>
                <a:spcPct val="100000"/>
              </a:lnSpc>
              <a:spcBef>
                <a:spcPts val="600"/>
              </a:spcBef>
              <a:spcAft>
                <a:spcPts val="0"/>
              </a:spcAft>
              <a:buClrTx/>
              <a:buSzTx/>
              <a:buFontTx/>
              <a:buNone/>
              <a:tabLst/>
              <a:defRPr/>
            </a:pPr>
            <a:r>
              <a:rPr kumimoji="0" lang="en-US" sz="2000" i="0" u="none" strike="noStrike" kern="1200" cap="none" spc="0" normalizeH="0" baseline="0" noProof="0" dirty="0">
                <a:ln>
                  <a:noFill/>
                </a:ln>
                <a:effectLst/>
                <a:uLnTx/>
                <a:uFillTx/>
                <a:ea typeface="+mn-ea"/>
                <a:cs typeface="+mn-cs"/>
              </a:rPr>
              <a:t>Office of the Chief State Epidemiologist</a:t>
            </a:r>
          </a:p>
          <a:p>
            <a:pPr marL="0" marR="0" lvl="0" indent="0" defTabSz="914400" rtl="0" eaLnBrk="1" fontAlgn="auto" latinLnBrk="0" hangingPunct="1">
              <a:lnSpc>
                <a:spcPct val="100000"/>
              </a:lnSpc>
              <a:spcBef>
                <a:spcPts val="600"/>
              </a:spcBef>
              <a:spcAft>
                <a:spcPts val="0"/>
              </a:spcAft>
              <a:buClrTx/>
              <a:buSzTx/>
              <a:buFontTx/>
              <a:buNone/>
              <a:tabLst/>
              <a:defRPr/>
            </a:pPr>
            <a:r>
              <a:rPr kumimoji="0" lang="en-US" sz="2000" i="0" u="none" strike="noStrike" kern="1200" cap="none" spc="0" normalizeH="0" baseline="0" noProof="0" dirty="0">
                <a:ln>
                  <a:noFill/>
                </a:ln>
                <a:effectLst/>
                <a:uLnTx/>
                <a:uFillTx/>
                <a:ea typeface="+mn-ea"/>
                <a:cs typeface="+mn-cs"/>
              </a:rPr>
              <a:t>Texas Department of State Health Services</a:t>
            </a:r>
          </a:p>
          <a:p>
            <a:pPr marL="0" marR="0" lvl="0" indent="0" defTabSz="914400" rtl="0" eaLnBrk="1" fontAlgn="auto" latinLnBrk="0" hangingPunct="1">
              <a:lnSpc>
                <a:spcPct val="100000"/>
              </a:lnSpc>
              <a:spcBef>
                <a:spcPts val="600"/>
              </a:spcBef>
              <a:spcAft>
                <a:spcPts val="0"/>
              </a:spcAft>
              <a:buClrTx/>
              <a:buSzTx/>
              <a:buFontTx/>
              <a:buNone/>
              <a:tabLst/>
              <a:defRPr/>
            </a:pPr>
            <a:r>
              <a:rPr lang="en-US" sz="2000" dirty="0"/>
              <a:t>June 12, 2024</a:t>
            </a:r>
            <a:endParaRPr kumimoji="0" lang="en-US" sz="2000" i="0" u="none" strike="noStrike" kern="1200" cap="none" spc="0" normalizeH="0" baseline="0" noProof="0" dirty="0">
              <a:ln>
                <a:noFill/>
              </a:ln>
              <a:effectLst/>
              <a:uLnTx/>
              <a:uFillTx/>
              <a:ea typeface="+mn-ea"/>
              <a:cs typeface="+mn-cs"/>
            </a:endParaRPr>
          </a:p>
          <a:p>
            <a:endParaRPr lang="en-US" dirty="0"/>
          </a:p>
        </p:txBody>
      </p:sp>
    </p:spTree>
    <p:extLst>
      <p:ext uri="{BB962C8B-B14F-4D97-AF65-F5344CB8AC3E}">
        <p14:creationId xmlns:p14="http://schemas.microsoft.com/office/powerpoint/2010/main" val="619826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12534C-1503-4019-8EB9-48A3CF0047FD}"/>
              </a:ext>
            </a:extLst>
          </p:cNvPr>
          <p:cNvSpPr>
            <a:spLocks noGrp="1"/>
          </p:cNvSpPr>
          <p:nvPr>
            <p:ph type="title"/>
          </p:nvPr>
        </p:nvSpPr>
        <p:spPr/>
        <p:txBody>
          <a:bodyPr>
            <a:normAutofit/>
          </a:bodyPr>
          <a:lstStyle/>
          <a:p>
            <a:r>
              <a:rPr lang="en-US" sz="2800" dirty="0">
                <a:latin typeface="Rockwell" panose="02060603020205020403" pitchFamily="18" charset="0"/>
              </a:rPr>
              <a:t>DISCLAIMER</a:t>
            </a:r>
            <a:endParaRPr lang="en-US" sz="2800" dirty="0">
              <a:latin typeface="Rockwell" panose="02060603020205020403" pitchFamily="18" charset="0"/>
              <a:cs typeface="Calibri"/>
            </a:endParaRPr>
          </a:p>
        </p:txBody>
      </p:sp>
      <p:sp>
        <p:nvSpPr>
          <p:cNvPr id="6" name="Text Placeholder 5">
            <a:extLst>
              <a:ext uri="{FF2B5EF4-FFF2-40B4-BE49-F238E27FC236}">
                <a16:creationId xmlns:a16="http://schemas.microsoft.com/office/drawing/2014/main" id="{215DF67A-B138-4E2A-B87C-BD8C9B4E52B7}"/>
              </a:ext>
            </a:extLst>
          </p:cNvPr>
          <p:cNvSpPr>
            <a:spLocks noGrp="1"/>
          </p:cNvSpPr>
          <p:nvPr>
            <p:ph type="body" idx="1"/>
          </p:nvPr>
        </p:nvSpPr>
        <p:spPr>
          <a:xfrm>
            <a:off x="934453" y="3974236"/>
            <a:ext cx="10515600" cy="1245464"/>
          </a:xfrm>
        </p:spPr>
        <p:txBody>
          <a:bodyPr>
            <a:noAutofit/>
          </a:bodyPr>
          <a:lstStyle/>
          <a:p>
            <a:pPr>
              <a:lnSpc>
                <a:spcPct val="120000"/>
              </a:lnSpc>
            </a:pPr>
            <a:r>
              <a:rPr lang="en-US" sz="1800" dirty="0">
                <a:latin typeface="Verdana" panose="020B0604030504040204" pitchFamily="34" charset="0"/>
                <a:ea typeface="Verdana" panose="020B0604030504040204" pitchFamily="34" charset="0"/>
              </a:rPr>
              <a:t>The information presented today is based current preliminary data and on CDC’s recent guidance. Information is subject to change.</a:t>
            </a:r>
          </a:p>
          <a:p>
            <a:pPr>
              <a:lnSpc>
                <a:spcPct val="120000"/>
              </a:lnSpc>
            </a:pPr>
            <a:r>
              <a:rPr lang="en-US" sz="1800" dirty="0">
                <a:latin typeface="Verdana" panose="020B0604030504040204" pitchFamily="34" charset="0"/>
                <a:ea typeface="Verdana" panose="020B0604030504040204" pitchFamily="34" charset="0"/>
              </a:rPr>
              <a:t>June 12, 2024</a:t>
            </a:r>
          </a:p>
          <a:p>
            <a:endParaRPr lang="en-US" dirty="0"/>
          </a:p>
        </p:txBody>
      </p:sp>
    </p:spTree>
    <p:extLst>
      <p:ext uri="{BB962C8B-B14F-4D97-AF65-F5344CB8AC3E}">
        <p14:creationId xmlns:p14="http://schemas.microsoft.com/office/powerpoint/2010/main" val="2729903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635D9-9902-2C1E-2EA3-196BC38631A7}"/>
              </a:ext>
            </a:extLst>
          </p:cNvPr>
          <p:cNvSpPr>
            <a:spLocks noGrp="1"/>
          </p:cNvSpPr>
          <p:nvPr>
            <p:ph type="title"/>
          </p:nvPr>
        </p:nvSpPr>
        <p:spPr>
          <a:xfrm>
            <a:off x="831849" y="860611"/>
            <a:ext cx="11035895" cy="2873190"/>
          </a:xfrm>
        </p:spPr>
        <p:txBody>
          <a:bodyPr>
            <a:normAutofit/>
          </a:bodyPr>
          <a:lstStyle/>
          <a:p>
            <a:r>
              <a:rPr lang="en-US" sz="5400" dirty="0"/>
              <a:t>Avian Influenza A(H5N1)</a:t>
            </a:r>
          </a:p>
        </p:txBody>
      </p:sp>
    </p:spTree>
    <p:extLst>
      <p:ext uri="{BB962C8B-B14F-4D97-AF65-F5344CB8AC3E}">
        <p14:creationId xmlns:p14="http://schemas.microsoft.com/office/powerpoint/2010/main" val="2757291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04E9DA-379C-D9C5-F7A4-49810C9522D7}"/>
              </a:ext>
            </a:extLst>
          </p:cNvPr>
          <p:cNvSpPr txBox="1"/>
          <p:nvPr/>
        </p:nvSpPr>
        <p:spPr>
          <a:xfrm>
            <a:off x="372291" y="184596"/>
            <a:ext cx="11447418" cy="830997"/>
          </a:xfrm>
          <a:prstGeom prst="rect">
            <a:avLst/>
          </a:prstGeom>
          <a:noFill/>
        </p:spPr>
        <p:txBody>
          <a:bodyPr wrap="square">
            <a:spAutoFit/>
          </a:bodyPr>
          <a:lstStyle/>
          <a:p>
            <a:pPr marL="342900" indent="-342900">
              <a:buFont typeface="Arial" panose="020B0604020202020204" pitchFamily="34" charset="0"/>
              <a:buChar char="•"/>
            </a:pPr>
            <a:r>
              <a:rPr lang="en-US" sz="2400" dirty="0">
                <a:cs typeface="Calibri"/>
              </a:rPr>
              <a:t>June 9, 2024: CDC issued an updated technical report: </a:t>
            </a:r>
            <a:r>
              <a:rPr lang="en-US" sz="2400" dirty="0">
                <a:solidFill>
                  <a:srgbClr val="0070C0"/>
                </a:solidFill>
                <a:hlinkClick r:id="rId2">
                  <a:extLst>
                    <a:ext uri="{A12FA001-AC4F-418D-AE19-62706E023703}">
                      <ahyp:hlinkClr xmlns:ahyp="http://schemas.microsoft.com/office/drawing/2018/hyperlinkcolor" val="tx"/>
                    </a:ext>
                  </a:extLst>
                </a:hlinkClick>
              </a:rPr>
              <a:t>Technical Report: Highly Pathogenic Avian Influenza A(H5N1) Viruses | Avian Influenza (Flu) (cdc.gov)</a:t>
            </a:r>
            <a:endParaRPr lang="en-US" sz="2400" dirty="0">
              <a:solidFill>
                <a:srgbClr val="0070C0"/>
              </a:solidFill>
            </a:endParaRPr>
          </a:p>
        </p:txBody>
      </p:sp>
      <p:grpSp>
        <p:nvGrpSpPr>
          <p:cNvPr id="6" name="Group 5">
            <a:extLst>
              <a:ext uri="{FF2B5EF4-FFF2-40B4-BE49-F238E27FC236}">
                <a16:creationId xmlns:a16="http://schemas.microsoft.com/office/drawing/2014/main" id="{36B3B266-653D-3357-0A18-17A45BAED1F3}"/>
              </a:ext>
            </a:extLst>
          </p:cNvPr>
          <p:cNvGrpSpPr/>
          <p:nvPr/>
        </p:nvGrpSpPr>
        <p:grpSpPr>
          <a:xfrm>
            <a:off x="490947" y="1396006"/>
            <a:ext cx="7513320" cy="4045205"/>
            <a:chOff x="1105988" y="875064"/>
            <a:chExt cx="9953897" cy="5664049"/>
          </a:xfrm>
        </p:grpSpPr>
        <p:pic>
          <p:nvPicPr>
            <p:cNvPr id="4" name="Picture 3">
              <a:extLst>
                <a:ext uri="{FF2B5EF4-FFF2-40B4-BE49-F238E27FC236}">
                  <a16:creationId xmlns:a16="http://schemas.microsoft.com/office/drawing/2014/main" id="{D2A20F50-3CE0-20F1-AFD0-26A7E66CBF5B}"/>
                </a:ext>
              </a:extLst>
            </p:cNvPr>
            <p:cNvPicPr>
              <a:picLocks noChangeAspect="1"/>
            </p:cNvPicPr>
            <p:nvPr/>
          </p:nvPicPr>
          <p:blipFill>
            <a:blip r:embed="rId3"/>
            <a:stretch>
              <a:fillRect/>
            </a:stretch>
          </p:blipFill>
          <p:spPr>
            <a:xfrm>
              <a:off x="1105988" y="875064"/>
              <a:ext cx="9953897" cy="566404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Rectangle 4">
              <a:extLst>
                <a:ext uri="{FF2B5EF4-FFF2-40B4-BE49-F238E27FC236}">
                  <a16:creationId xmlns:a16="http://schemas.microsoft.com/office/drawing/2014/main" id="{BEB06E52-CBC2-A390-96C5-0FCD7D14D85F}"/>
                </a:ext>
              </a:extLst>
            </p:cNvPr>
            <p:cNvSpPr/>
            <p:nvPr/>
          </p:nvSpPr>
          <p:spPr>
            <a:xfrm>
              <a:off x="3065417" y="1294245"/>
              <a:ext cx="4615543" cy="36576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39B66356-E553-16BC-1389-7FE3801190EE}"/>
              </a:ext>
            </a:extLst>
          </p:cNvPr>
          <p:cNvSpPr txBox="1"/>
          <p:nvPr/>
        </p:nvSpPr>
        <p:spPr>
          <a:xfrm>
            <a:off x="8196943" y="1406396"/>
            <a:ext cx="3725091" cy="4045205"/>
          </a:xfrm>
          <a:prstGeom prst="rect">
            <a:avLst/>
          </a:prstGeom>
          <a:noFill/>
          <a:ln>
            <a:solidFill>
              <a:schemeClr val="tx1"/>
            </a:solidFill>
          </a:ln>
        </p:spPr>
        <p:txBody>
          <a:bodyPr wrap="square">
            <a:noAutofit/>
          </a:bodyPr>
          <a:lstStyle/>
          <a:p>
            <a:pPr marL="285750" indent="-285750">
              <a:buFont typeface="Arial" panose="020B0604020202020204" pitchFamily="34" charset="0"/>
              <a:buChar char="•"/>
            </a:pPr>
            <a:r>
              <a:rPr lang="en-US" sz="2400" b="0" i="0" dirty="0">
                <a:solidFill>
                  <a:srgbClr val="000000"/>
                </a:solidFill>
                <a:effectLst/>
              </a:rPr>
              <a:t>From January 2022 </a:t>
            </a:r>
            <a:r>
              <a:rPr lang="en-US" sz="2400" dirty="0">
                <a:solidFill>
                  <a:srgbClr val="000000"/>
                </a:solidFill>
              </a:rPr>
              <a:t>-</a:t>
            </a:r>
            <a:r>
              <a:rPr lang="en-US" sz="2400" b="0" i="0" dirty="0">
                <a:solidFill>
                  <a:srgbClr val="000000"/>
                </a:solidFill>
                <a:effectLst/>
              </a:rPr>
              <a:t> June 4, 2024, 29 sporadic human cases of A(H5N1) were reported from 9 countries</a:t>
            </a:r>
            <a:r>
              <a:rPr lang="en-US" sz="2400" dirty="0">
                <a:solidFill>
                  <a:srgbClr val="000000"/>
                </a:solidFill>
              </a:rPr>
              <a:t>.</a:t>
            </a:r>
          </a:p>
          <a:p>
            <a:pPr marL="742950" lvl="1" indent="-285750">
              <a:buFont typeface="Arial" panose="020B0604020202020204" pitchFamily="34" charset="0"/>
              <a:buChar char="•"/>
            </a:pPr>
            <a:r>
              <a:rPr lang="en-US" sz="2000" b="0" i="0" dirty="0">
                <a:solidFill>
                  <a:srgbClr val="000000"/>
                </a:solidFill>
                <a:effectLst/>
              </a:rPr>
              <a:t>15 cases (8 children and 7 adults) of severe or critical illness</a:t>
            </a:r>
            <a:endParaRPr lang="en-US" sz="2000" dirty="0">
              <a:solidFill>
                <a:srgbClr val="000000"/>
              </a:solidFill>
            </a:endParaRPr>
          </a:p>
          <a:p>
            <a:pPr marL="742950" lvl="1" indent="-285750">
              <a:buFont typeface="Arial" panose="020B0604020202020204" pitchFamily="34" charset="0"/>
              <a:buChar char="•"/>
            </a:pPr>
            <a:r>
              <a:rPr lang="en-US" sz="2000" b="0" i="0" dirty="0">
                <a:solidFill>
                  <a:srgbClr val="000000"/>
                </a:solidFill>
                <a:effectLst/>
              </a:rPr>
              <a:t>6 cases of mild illness</a:t>
            </a:r>
            <a:endParaRPr lang="en-US" sz="2000" dirty="0">
              <a:solidFill>
                <a:srgbClr val="000000"/>
              </a:solidFill>
            </a:endParaRPr>
          </a:p>
          <a:p>
            <a:pPr marL="742950" lvl="1" indent="-285750">
              <a:buFont typeface="Arial" panose="020B0604020202020204" pitchFamily="34" charset="0"/>
              <a:buChar char="•"/>
            </a:pPr>
            <a:r>
              <a:rPr lang="en-US" sz="2000" dirty="0">
                <a:solidFill>
                  <a:srgbClr val="000000"/>
                </a:solidFill>
              </a:rPr>
              <a:t>8 </a:t>
            </a:r>
            <a:r>
              <a:rPr lang="en-US" sz="2000" b="0" i="0" dirty="0">
                <a:solidFill>
                  <a:srgbClr val="000000"/>
                </a:solidFill>
                <a:effectLst/>
              </a:rPr>
              <a:t>asymptomatic cases</a:t>
            </a:r>
          </a:p>
          <a:p>
            <a:pPr marL="742950" lvl="1" indent="-285750">
              <a:buFont typeface="Arial" panose="020B0604020202020204" pitchFamily="34" charset="0"/>
              <a:buChar char="•"/>
            </a:pPr>
            <a:r>
              <a:rPr lang="en-US" sz="2000" b="0" i="0" dirty="0">
                <a:solidFill>
                  <a:srgbClr val="000000"/>
                </a:solidFill>
                <a:effectLst/>
              </a:rPr>
              <a:t>7 deaths (3 children and 4 adults)</a:t>
            </a:r>
            <a:endParaRPr lang="en-US" sz="2000" dirty="0"/>
          </a:p>
        </p:txBody>
      </p:sp>
      <p:sp>
        <p:nvSpPr>
          <p:cNvPr id="9" name="TextBox 8">
            <a:extLst>
              <a:ext uri="{FF2B5EF4-FFF2-40B4-BE49-F238E27FC236}">
                <a16:creationId xmlns:a16="http://schemas.microsoft.com/office/drawing/2014/main" id="{466AC716-3D10-1091-852C-0D992A4B45C6}"/>
              </a:ext>
            </a:extLst>
          </p:cNvPr>
          <p:cNvSpPr txBox="1"/>
          <p:nvPr/>
        </p:nvSpPr>
        <p:spPr>
          <a:xfrm>
            <a:off x="562862" y="6091668"/>
            <a:ext cx="9781903" cy="246221"/>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ea typeface="Verdana"/>
                <a:cs typeface="Times New Roman"/>
              </a:rPr>
              <a:t>Available at: </a:t>
            </a:r>
            <a:r>
              <a:rPr lang="en-US" sz="1000" dirty="0">
                <a:hlinkClick r:id="rId2"/>
              </a:rPr>
              <a:t>Technical Report: Highly Pathogenic Avian Influenza A(H5N1) Viruses | Avian Influenza (Flu) (cdc.gov)</a:t>
            </a:r>
            <a:r>
              <a:rPr lang="en-US" sz="1000" dirty="0"/>
              <a:t>, </a:t>
            </a:r>
            <a:r>
              <a:rPr kumimoji="0" lang="en-US" sz="1000" b="0" i="0" u="none" strike="noStrike" kern="1200" cap="none" spc="0" normalizeH="0" baseline="0" noProof="0" dirty="0">
                <a:ln>
                  <a:noFill/>
                </a:ln>
                <a:effectLst/>
                <a:uLnTx/>
                <a:uFillTx/>
                <a:ea typeface="+mn-ea"/>
                <a:cs typeface="+mn-cs"/>
              </a:rPr>
              <a:t>accessed June 11, 2024</a:t>
            </a:r>
            <a:endParaRPr kumimoji="0" lang="en-US" sz="1000" b="0" i="0" u="none" strike="noStrike" kern="1200" cap="none" spc="0" normalizeH="0" baseline="0" noProof="0" dirty="0">
              <a:ln>
                <a:noFill/>
              </a:ln>
              <a:effectLst/>
              <a:uLnTx/>
              <a:uFillTx/>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57331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662E8EC-25F3-DBFD-8860-AE6E3A856308}"/>
              </a:ext>
            </a:extLst>
          </p:cNvPr>
          <p:cNvSpPr txBox="1"/>
          <p:nvPr/>
        </p:nvSpPr>
        <p:spPr>
          <a:xfrm>
            <a:off x="184243" y="4352607"/>
            <a:ext cx="1945927" cy="784830"/>
          </a:xfrm>
          <a:prstGeom prst="rect">
            <a:avLst/>
          </a:prstGeom>
          <a:noFill/>
        </p:spPr>
        <p:txBody>
          <a:bodyPr wrap="square" lIns="91440" tIns="45720" rIns="91440" bIns="45720" anchor="t">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Verdana"/>
                <a:cs typeface="Times New Roman"/>
              </a:rPr>
              <a:t>Available at: </a:t>
            </a: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Highly Pathogenic Avian Influenza (HPAI) Detections in Livestock | Animal and Plant Health Inspection Service (usda.gov)</a:t>
            </a: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 accessed June 11, 2024</a:t>
            </a:r>
            <a:endParaRPr kumimoji="0" lang="en-US" sz="900" b="0"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66B6F068-55F9-20A9-60DF-39322CEB4C6B}"/>
              </a:ext>
            </a:extLst>
          </p:cNvPr>
          <p:cNvPicPr>
            <a:picLocks noChangeAspect="1"/>
          </p:cNvPicPr>
          <p:nvPr/>
        </p:nvPicPr>
        <p:blipFill>
          <a:blip r:embed="rId3"/>
          <a:stretch>
            <a:fillRect/>
          </a:stretch>
        </p:blipFill>
        <p:spPr>
          <a:xfrm>
            <a:off x="3188647" y="646979"/>
            <a:ext cx="7904762" cy="60285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TextBox 5">
            <a:extLst>
              <a:ext uri="{FF2B5EF4-FFF2-40B4-BE49-F238E27FC236}">
                <a16:creationId xmlns:a16="http://schemas.microsoft.com/office/drawing/2014/main" id="{7906472C-5495-D6A6-D43C-B2E38EE33DE4}"/>
              </a:ext>
            </a:extLst>
          </p:cNvPr>
          <p:cNvSpPr txBox="1"/>
          <p:nvPr/>
        </p:nvSpPr>
        <p:spPr>
          <a:xfrm>
            <a:off x="2516778" y="123759"/>
            <a:ext cx="9074332" cy="523220"/>
          </a:xfrm>
          <a:prstGeom prst="rect">
            <a:avLst/>
          </a:prstGeom>
          <a:noFill/>
        </p:spPr>
        <p:txBody>
          <a:bodyPr wrap="square">
            <a:spAutoFit/>
          </a:bodyPr>
          <a:lstStyle/>
          <a:p>
            <a:pPr algn="ctr"/>
            <a:r>
              <a:rPr lang="en-US" sz="2800" b="1" i="0" dirty="0">
                <a:solidFill>
                  <a:srgbClr val="171717"/>
                </a:solidFill>
                <a:effectLst/>
              </a:rPr>
              <a:t>Confirmed Cases of HPAI in Domestic Livestock in the U.S.</a:t>
            </a:r>
          </a:p>
        </p:txBody>
      </p:sp>
    </p:spTree>
    <p:extLst>
      <p:ext uri="{BB962C8B-B14F-4D97-AF65-F5344CB8AC3E}">
        <p14:creationId xmlns:p14="http://schemas.microsoft.com/office/powerpoint/2010/main" val="3659622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212F37-B654-3093-0C32-6200D98DA587}"/>
              </a:ext>
            </a:extLst>
          </p:cNvPr>
          <p:cNvSpPr>
            <a:spLocks noGrp="1"/>
          </p:cNvSpPr>
          <p:nvPr>
            <p:ph type="title" idx="4294967295"/>
          </p:nvPr>
        </p:nvSpPr>
        <p:spPr>
          <a:xfrm>
            <a:off x="0" y="0"/>
            <a:ext cx="2519916" cy="6604000"/>
          </a:xfrm>
          <a:solidFill>
            <a:srgbClr val="264780"/>
          </a:solidFill>
        </p:spPr>
        <p:txBody>
          <a:bodyPr anchor="t">
            <a:noAutofit/>
          </a:bodyPr>
          <a:lstStyle/>
          <a:p>
            <a:r>
              <a:rPr lang="en-US" sz="4000" dirty="0">
                <a:solidFill>
                  <a:schemeClr val="bg1"/>
                </a:solidFill>
              </a:rPr>
              <a:t>USA: H5N1 Avian Influenza: Situation Summary</a:t>
            </a:r>
          </a:p>
        </p:txBody>
      </p:sp>
      <p:sp>
        <p:nvSpPr>
          <p:cNvPr id="5" name="Content Placeholder 4">
            <a:extLst>
              <a:ext uri="{FF2B5EF4-FFF2-40B4-BE49-F238E27FC236}">
                <a16:creationId xmlns:a16="http://schemas.microsoft.com/office/drawing/2014/main" id="{447EB5F1-6180-6586-0066-7E5FA924EAC7}"/>
              </a:ext>
            </a:extLst>
          </p:cNvPr>
          <p:cNvSpPr>
            <a:spLocks noGrp="1"/>
          </p:cNvSpPr>
          <p:nvPr>
            <p:ph idx="4294967295"/>
          </p:nvPr>
        </p:nvSpPr>
        <p:spPr>
          <a:xfrm>
            <a:off x="0" y="5773479"/>
            <a:ext cx="2647507" cy="830521"/>
          </a:xfrm>
        </p:spPr>
        <p:txBody>
          <a:bodyPr>
            <a:noAutofit/>
          </a:bodyPr>
          <a:lstStyle/>
          <a:p>
            <a:pPr marL="0" indent="0">
              <a:buNone/>
            </a:pPr>
            <a:r>
              <a:rPr lang="en-US" sz="1000" dirty="0">
                <a:solidFill>
                  <a:schemeClr val="bg1"/>
                </a:solidFill>
              </a:rPr>
              <a:t>Available at: </a:t>
            </a:r>
            <a:r>
              <a:rPr lang="en-US" sz="1000" dirty="0">
                <a:solidFill>
                  <a:schemeClr val="bg1"/>
                </a:solidFill>
                <a:hlinkClick r:id="rId2">
                  <a:extLst>
                    <a:ext uri="{A12FA001-AC4F-418D-AE19-62706E023703}">
                      <ahyp:hlinkClr xmlns:ahyp="http://schemas.microsoft.com/office/drawing/2018/hyperlinkcolor" val="tx"/>
                    </a:ext>
                  </a:extLst>
                </a:hlinkClick>
              </a:rPr>
              <a:t>H5N1 Bird Flu: Current Situation Summary | Avian Influenza (Flu) (cdc.gov)</a:t>
            </a:r>
            <a:r>
              <a:rPr lang="en-US" sz="1000" dirty="0">
                <a:solidFill>
                  <a:schemeClr val="bg1"/>
                </a:solidFill>
              </a:rPr>
              <a:t>, accessed on June 11, 2024</a:t>
            </a:r>
          </a:p>
        </p:txBody>
      </p:sp>
      <p:pic>
        <p:nvPicPr>
          <p:cNvPr id="6" name="Picture 5">
            <a:extLst>
              <a:ext uri="{FF2B5EF4-FFF2-40B4-BE49-F238E27FC236}">
                <a16:creationId xmlns:a16="http://schemas.microsoft.com/office/drawing/2014/main" id="{BB1962CB-FB8D-B773-DFC8-04138C33B323}"/>
              </a:ext>
            </a:extLst>
          </p:cNvPr>
          <p:cNvPicPr>
            <a:picLocks noChangeAspect="1"/>
          </p:cNvPicPr>
          <p:nvPr/>
        </p:nvPicPr>
        <p:blipFill>
          <a:blip r:embed="rId3"/>
          <a:stretch>
            <a:fillRect/>
          </a:stretch>
        </p:blipFill>
        <p:spPr>
          <a:xfrm>
            <a:off x="2647507" y="0"/>
            <a:ext cx="8365798" cy="665204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397099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4F907-E71C-F9FD-6EDF-229B99A149C2}"/>
              </a:ext>
            </a:extLst>
          </p:cNvPr>
          <p:cNvSpPr>
            <a:spLocks noGrp="1"/>
          </p:cNvSpPr>
          <p:nvPr>
            <p:ph type="title"/>
          </p:nvPr>
        </p:nvSpPr>
        <p:spPr>
          <a:xfrm>
            <a:off x="178524" y="294633"/>
            <a:ext cx="10515600" cy="1325563"/>
          </a:xfrm>
        </p:spPr>
        <p:txBody>
          <a:bodyPr>
            <a:normAutofit/>
          </a:bodyPr>
          <a:lstStyle/>
          <a:p>
            <a:r>
              <a:rPr lang="en-US" sz="3600" dirty="0"/>
              <a:t>Human Cases of A(H5N1) in the U.S.</a:t>
            </a:r>
          </a:p>
        </p:txBody>
      </p:sp>
      <p:graphicFrame>
        <p:nvGraphicFramePr>
          <p:cNvPr id="4" name="Table 4">
            <a:extLst>
              <a:ext uri="{FF2B5EF4-FFF2-40B4-BE49-F238E27FC236}">
                <a16:creationId xmlns:a16="http://schemas.microsoft.com/office/drawing/2014/main" id="{7C72F00A-663C-CECD-FB7A-D1C0C0D35ECB}"/>
              </a:ext>
            </a:extLst>
          </p:cNvPr>
          <p:cNvGraphicFramePr>
            <a:graphicFrameLocks noGrp="1"/>
          </p:cNvGraphicFramePr>
          <p:nvPr>
            <p:ph idx="1"/>
            <p:extLst>
              <p:ext uri="{D42A27DB-BD31-4B8C-83A1-F6EECF244321}">
                <p14:modId xmlns:p14="http://schemas.microsoft.com/office/powerpoint/2010/main" val="2390819953"/>
              </p:ext>
            </p:extLst>
          </p:nvPr>
        </p:nvGraphicFramePr>
        <p:xfrm>
          <a:off x="912222" y="2194560"/>
          <a:ext cx="10182497" cy="3448594"/>
        </p:xfrm>
        <a:graphic>
          <a:graphicData uri="http://schemas.openxmlformats.org/drawingml/2006/table">
            <a:tbl>
              <a:tblPr firstRow="1" bandRow="1">
                <a:tableStyleId>{5C22544A-7EE6-4342-B048-85BDC9FD1C3A}</a:tableStyleId>
              </a:tblPr>
              <a:tblGrid>
                <a:gridCol w="293887">
                  <a:extLst>
                    <a:ext uri="{9D8B030D-6E8A-4147-A177-3AD203B41FA5}">
                      <a16:colId xmlns:a16="http://schemas.microsoft.com/office/drawing/2014/main" val="3919807612"/>
                    </a:ext>
                  </a:extLst>
                </a:gridCol>
                <a:gridCol w="1148151">
                  <a:extLst>
                    <a:ext uri="{9D8B030D-6E8A-4147-A177-3AD203B41FA5}">
                      <a16:colId xmlns:a16="http://schemas.microsoft.com/office/drawing/2014/main" val="4152942634"/>
                    </a:ext>
                  </a:extLst>
                </a:gridCol>
                <a:gridCol w="1016353">
                  <a:extLst>
                    <a:ext uri="{9D8B030D-6E8A-4147-A177-3AD203B41FA5}">
                      <a16:colId xmlns:a16="http://schemas.microsoft.com/office/drawing/2014/main" val="768686897"/>
                    </a:ext>
                  </a:extLst>
                </a:gridCol>
                <a:gridCol w="1798057">
                  <a:extLst>
                    <a:ext uri="{9D8B030D-6E8A-4147-A177-3AD203B41FA5}">
                      <a16:colId xmlns:a16="http://schemas.microsoft.com/office/drawing/2014/main" val="3071304232"/>
                    </a:ext>
                  </a:extLst>
                </a:gridCol>
                <a:gridCol w="1383984">
                  <a:extLst>
                    <a:ext uri="{9D8B030D-6E8A-4147-A177-3AD203B41FA5}">
                      <a16:colId xmlns:a16="http://schemas.microsoft.com/office/drawing/2014/main" val="1529493221"/>
                    </a:ext>
                  </a:extLst>
                </a:gridCol>
                <a:gridCol w="2192081">
                  <a:extLst>
                    <a:ext uri="{9D8B030D-6E8A-4147-A177-3AD203B41FA5}">
                      <a16:colId xmlns:a16="http://schemas.microsoft.com/office/drawing/2014/main" val="3328086046"/>
                    </a:ext>
                  </a:extLst>
                </a:gridCol>
                <a:gridCol w="2349984">
                  <a:extLst>
                    <a:ext uri="{9D8B030D-6E8A-4147-A177-3AD203B41FA5}">
                      <a16:colId xmlns:a16="http://schemas.microsoft.com/office/drawing/2014/main" val="855505558"/>
                    </a:ext>
                  </a:extLst>
                </a:gridCol>
              </a:tblGrid>
              <a:tr h="622473">
                <a:tc gridSpan="2">
                  <a:txBody>
                    <a:bodyPr/>
                    <a:lstStyle/>
                    <a:p>
                      <a:r>
                        <a:rPr lang="en-US" sz="1600" dirty="0"/>
                        <a:t>State</a:t>
                      </a:r>
                    </a:p>
                  </a:txBody>
                  <a:tcPr/>
                </a:tc>
                <a:tc hMerge="1">
                  <a:txBody>
                    <a:bodyPr/>
                    <a:lstStyle/>
                    <a:p>
                      <a:r>
                        <a:rPr lang="en-US" dirty="0"/>
                        <a:t>State</a:t>
                      </a:r>
                    </a:p>
                  </a:txBody>
                  <a:tcPr/>
                </a:tc>
                <a:tc>
                  <a:txBody>
                    <a:bodyPr/>
                    <a:lstStyle/>
                    <a:p>
                      <a:pPr algn="ctr"/>
                      <a:r>
                        <a:rPr lang="en-US" sz="1600" dirty="0"/>
                        <a:t>Year</a:t>
                      </a:r>
                    </a:p>
                  </a:txBody>
                  <a:tcPr/>
                </a:tc>
                <a:tc>
                  <a:txBody>
                    <a:bodyPr/>
                    <a:lstStyle/>
                    <a:p>
                      <a:pPr algn="ctr"/>
                      <a:r>
                        <a:rPr lang="en-US" sz="1600" dirty="0"/>
                        <a:t># of Human Cases</a:t>
                      </a:r>
                    </a:p>
                  </a:txBody>
                  <a:tcPr/>
                </a:tc>
                <a:tc>
                  <a:txBody>
                    <a:bodyPr/>
                    <a:lstStyle/>
                    <a:p>
                      <a:pPr algn="ctr"/>
                      <a:r>
                        <a:rPr lang="en-US" sz="1600" dirty="0"/>
                        <a:t>Exposure</a:t>
                      </a:r>
                    </a:p>
                  </a:txBody>
                  <a:tcPr/>
                </a:tc>
                <a:tc>
                  <a:txBody>
                    <a:bodyPr/>
                    <a:lstStyle/>
                    <a:p>
                      <a:pPr algn="ctr"/>
                      <a:r>
                        <a:rPr lang="en-US" sz="1600" dirty="0"/>
                        <a:t>Primary Symptoms</a:t>
                      </a:r>
                    </a:p>
                  </a:txBody>
                  <a:tcPr/>
                </a:tc>
                <a:tc>
                  <a:txBody>
                    <a:bodyPr/>
                    <a:lstStyle/>
                    <a:p>
                      <a:pPr algn="ctr"/>
                      <a:r>
                        <a:rPr lang="en-US" sz="1600" dirty="0"/>
                        <a:t>Genomics</a:t>
                      </a:r>
                    </a:p>
                  </a:txBody>
                  <a:tcPr/>
                </a:tc>
                <a:extLst>
                  <a:ext uri="{0D108BD9-81ED-4DB2-BD59-A6C34878D82A}">
                    <a16:rowId xmlns:a16="http://schemas.microsoft.com/office/drawing/2014/main" val="713194815"/>
                  </a:ext>
                </a:extLst>
              </a:tr>
              <a:tr h="549685">
                <a:tc>
                  <a:txBody>
                    <a:bodyPr/>
                    <a:lstStyle/>
                    <a:p>
                      <a:r>
                        <a:rPr lang="en-US" sz="1600" dirty="0"/>
                        <a:t>1</a:t>
                      </a:r>
                    </a:p>
                  </a:txBody>
                  <a:tcPr anchor="ctr">
                    <a:noFill/>
                  </a:tcPr>
                </a:tc>
                <a:tc>
                  <a:txBody>
                    <a:bodyPr/>
                    <a:lstStyle/>
                    <a:p>
                      <a:r>
                        <a:rPr lang="en-US" sz="1600" dirty="0"/>
                        <a:t>Colorado</a:t>
                      </a:r>
                    </a:p>
                  </a:txBody>
                  <a:tcPr anchor="ctr">
                    <a:noFill/>
                  </a:tcPr>
                </a:tc>
                <a:tc>
                  <a:txBody>
                    <a:bodyPr/>
                    <a:lstStyle/>
                    <a:p>
                      <a:pPr algn="ctr"/>
                      <a:r>
                        <a:rPr lang="en-US" sz="1600" dirty="0"/>
                        <a:t>2022</a:t>
                      </a:r>
                    </a:p>
                  </a:txBody>
                  <a:tcPr anchor="ctr">
                    <a:noFill/>
                  </a:tcPr>
                </a:tc>
                <a:tc>
                  <a:txBody>
                    <a:bodyPr/>
                    <a:lstStyle/>
                    <a:p>
                      <a:pPr algn="ctr"/>
                      <a:r>
                        <a:rPr lang="en-US" sz="1600" dirty="0"/>
                        <a:t>1</a:t>
                      </a:r>
                    </a:p>
                  </a:txBody>
                  <a:tcPr anchor="ctr">
                    <a:noFill/>
                  </a:tcPr>
                </a:tc>
                <a:tc>
                  <a:txBody>
                    <a:bodyPr/>
                    <a:lstStyle/>
                    <a:p>
                      <a:pPr algn="ctr"/>
                      <a:r>
                        <a:rPr lang="en-US" sz="1600" dirty="0"/>
                        <a:t>Poultry</a:t>
                      </a:r>
                    </a:p>
                  </a:txBody>
                  <a:tcPr anchor="ctr">
                    <a:noFill/>
                  </a:tcPr>
                </a:tc>
                <a:tc>
                  <a:txBody>
                    <a:bodyPr/>
                    <a:lstStyle/>
                    <a:p>
                      <a:pPr algn="ctr"/>
                      <a:r>
                        <a:rPr lang="en-US" sz="1600" dirty="0"/>
                        <a:t>Fatigue</a:t>
                      </a:r>
                    </a:p>
                  </a:txBody>
                  <a:tcPr anchor="ctr">
                    <a:noFill/>
                  </a:tcPr>
                </a:tc>
                <a:tc>
                  <a:txBody>
                    <a:bodyPr/>
                    <a:lstStyle/>
                    <a:p>
                      <a:endParaRPr lang="en-US" sz="1600" dirty="0"/>
                    </a:p>
                  </a:txBody>
                  <a:tcPr anchor="ctr">
                    <a:noFill/>
                  </a:tcPr>
                </a:tc>
                <a:extLst>
                  <a:ext uri="{0D108BD9-81ED-4DB2-BD59-A6C34878D82A}">
                    <a16:rowId xmlns:a16="http://schemas.microsoft.com/office/drawing/2014/main" val="855078030"/>
                  </a:ext>
                </a:extLst>
              </a:tr>
              <a:tr h="758812">
                <a:tc>
                  <a:txBody>
                    <a:bodyPr/>
                    <a:lstStyle/>
                    <a:p>
                      <a:r>
                        <a:rPr lang="en-US" sz="1600" dirty="0"/>
                        <a:t>2</a:t>
                      </a:r>
                    </a:p>
                  </a:txBody>
                  <a:tcPr anchor="ctr">
                    <a:solidFill>
                      <a:schemeClr val="accent5">
                        <a:lumMod val="60000"/>
                        <a:lumOff val="40000"/>
                      </a:schemeClr>
                    </a:solidFill>
                  </a:tcPr>
                </a:tc>
                <a:tc>
                  <a:txBody>
                    <a:bodyPr/>
                    <a:lstStyle/>
                    <a:p>
                      <a:r>
                        <a:rPr lang="en-US" sz="1600" dirty="0"/>
                        <a:t>Texas</a:t>
                      </a:r>
                    </a:p>
                  </a:txBody>
                  <a:tcPr anchor="ctr">
                    <a:solidFill>
                      <a:schemeClr val="accent5">
                        <a:lumMod val="60000"/>
                        <a:lumOff val="40000"/>
                      </a:schemeClr>
                    </a:solidFill>
                  </a:tcPr>
                </a:tc>
                <a:tc>
                  <a:txBody>
                    <a:bodyPr/>
                    <a:lstStyle/>
                    <a:p>
                      <a:pPr algn="ctr"/>
                      <a:r>
                        <a:rPr lang="en-US" sz="1600" dirty="0"/>
                        <a:t>2024</a:t>
                      </a:r>
                    </a:p>
                  </a:txBody>
                  <a:tcPr anchor="ctr">
                    <a:solidFill>
                      <a:schemeClr val="accent5">
                        <a:lumMod val="60000"/>
                        <a:lumOff val="40000"/>
                      </a:schemeClr>
                    </a:solidFill>
                  </a:tcPr>
                </a:tc>
                <a:tc>
                  <a:txBody>
                    <a:bodyPr/>
                    <a:lstStyle/>
                    <a:p>
                      <a:pPr algn="ctr"/>
                      <a:r>
                        <a:rPr lang="en-US" sz="1600" dirty="0"/>
                        <a:t>1</a:t>
                      </a:r>
                    </a:p>
                  </a:txBody>
                  <a:tcPr anchor="ctr">
                    <a:solidFill>
                      <a:schemeClr val="accent5">
                        <a:lumMod val="60000"/>
                        <a:lumOff val="40000"/>
                      </a:schemeClr>
                    </a:solidFill>
                  </a:tcPr>
                </a:tc>
                <a:tc>
                  <a:txBody>
                    <a:bodyPr/>
                    <a:lstStyle/>
                    <a:p>
                      <a:pPr algn="ctr"/>
                      <a:r>
                        <a:rPr lang="en-US" sz="1600" dirty="0"/>
                        <a:t>Dairy Cow</a:t>
                      </a:r>
                    </a:p>
                  </a:txBody>
                  <a:tcPr anchor="ctr">
                    <a:solidFill>
                      <a:schemeClr val="accent5">
                        <a:lumMod val="60000"/>
                        <a:lumOff val="40000"/>
                      </a:schemeClr>
                    </a:solidFill>
                  </a:tcPr>
                </a:tc>
                <a:tc>
                  <a:txBody>
                    <a:bodyPr/>
                    <a:lstStyle/>
                    <a:p>
                      <a:pPr algn="ctr"/>
                      <a:r>
                        <a:rPr lang="en-US" sz="1600" dirty="0"/>
                        <a:t>Conjunctivitis</a:t>
                      </a:r>
                    </a:p>
                  </a:txBody>
                  <a:tcPr anchor="ctr">
                    <a:solidFill>
                      <a:schemeClr val="accent5">
                        <a:lumMod val="60000"/>
                        <a:lumOff val="40000"/>
                      </a:schemeClr>
                    </a:solidFill>
                  </a:tcPr>
                </a:tc>
                <a:tc>
                  <a:txBody>
                    <a:bodyPr/>
                    <a:lstStyle/>
                    <a:p>
                      <a:r>
                        <a:rPr lang="en-US" sz="1600" dirty="0"/>
                        <a:t>Confirmed clade 2.2.4.4b</a:t>
                      </a:r>
                    </a:p>
                    <a:p>
                      <a:r>
                        <a:rPr lang="en-US" sz="1600" dirty="0"/>
                        <a:t>Genotype B3.13</a:t>
                      </a:r>
                    </a:p>
                  </a:txBody>
                  <a:tcPr anchor="ctr">
                    <a:solidFill>
                      <a:schemeClr val="accent5">
                        <a:lumMod val="60000"/>
                        <a:lumOff val="40000"/>
                      </a:schemeClr>
                    </a:solidFill>
                  </a:tcPr>
                </a:tc>
                <a:extLst>
                  <a:ext uri="{0D108BD9-81ED-4DB2-BD59-A6C34878D82A}">
                    <a16:rowId xmlns:a16="http://schemas.microsoft.com/office/drawing/2014/main" val="3732466501"/>
                  </a:ext>
                </a:extLst>
              </a:tr>
              <a:tr h="758812">
                <a:tc>
                  <a:txBody>
                    <a:bodyPr/>
                    <a:lstStyle/>
                    <a:p>
                      <a:r>
                        <a:rPr lang="en-US" sz="1600" dirty="0"/>
                        <a:t>3</a:t>
                      </a:r>
                    </a:p>
                  </a:txBody>
                  <a:tcPr anchor="ctr">
                    <a:solidFill>
                      <a:schemeClr val="accent5">
                        <a:lumMod val="60000"/>
                        <a:lumOff val="40000"/>
                      </a:schemeClr>
                    </a:solidFill>
                  </a:tcPr>
                </a:tc>
                <a:tc>
                  <a:txBody>
                    <a:bodyPr/>
                    <a:lstStyle/>
                    <a:p>
                      <a:r>
                        <a:rPr lang="en-US" sz="1600" dirty="0"/>
                        <a:t>Michigan</a:t>
                      </a:r>
                    </a:p>
                  </a:txBody>
                  <a:tcPr anchor="ctr">
                    <a:solidFill>
                      <a:schemeClr val="accent5">
                        <a:lumMod val="60000"/>
                        <a:lumOff val="40000"/>
                      </a:schemeClr>
                    </a:solidFill>
                  </a:tcPr>
                </a:tc>
                <a:tc>
                  <a:txBody>
                    <a:bodyPr/>
                    <a:lstStyle/>
                    <a:p>
                      <a:pPr algn="ctr"/>
                      <a:r>
                        <a:rPr lang="en-US" sz="1600" dirty="0"/>
                        <a:t>2024</a:t>
                      </a:r>
                    </a:p>
                  </a:txBody>
                  <a:tcPr anchor="ctr">
                    <a:solidFill>
                      <a:schemeClr val="accent5">
                        <a:lumMod val="60000"/>
                        <a:lumOff val="40000"/>
                      </a:schemeClr>
                    </a:solidFill>
                  </a:tcPr>
                </a:tc>
                <a:tc>
                  <a:txBody>
                    <a:bodyPr/>
                    <a:lstStyle/>
                    <a:p>
                      <a:pPr algn="ctr"/>
                      <a:r>
                        <a:rPr lang="en-US" sz="1600" dirty="0"/>
                        <a:t>1</a:t>
                      </a:r>
                    </a:p>
                  </a:txBody>
                  <a:tcPr anchor="ctr">
                    <a:solidFill>
                      <a:schemeClr val="accent5">
                        <a:lumMod val="60000"/>
                        <a:lumOff val="40000"/>
                      </a:schemeClr>
                    </a:solidFill>
                  </a:tcPr>
                </a:tc>
                <a:tc>
                  <a:txBody>
                    <a:bodyPr/>
                    <a:lstStyle/>
                    <a:p>
                      <a:pPr algn="ctr"/>
                      <a:r>
                        <a:rPr lang="en-US" sz="1600" dirty="0"/>
                        <a:t>Dairy Cow</a:t>
                      </a:r>
                    </a:p>
                  </a:txBody>
                  <a:tcPr anchor="ctr">
                    <a:solidFill>
                      <a:schemeClr val="accent5">
                        <a:lumMod val="60000"/>
                        <a:lumOff val="40000"/>
                      </a:schemeClr>
                    </a:solidFill>
                  </a:tcPr>
                </a:tc>
                <a:tc>
                  <a:txBody>
                    <a:bodyPr/>
                    <a:lstStyle/>
                    <a:p>
                      <a:pPr algn="ctr"/>
                      <a:r>
                        <a:rPr lang="en-US" sz="1600" dirty="0"/>
                        <a:t>Conjunctivitis</a:t>
                      </a:r>
                    </a:p>
                  </a:txBody>
                  <a:tcPr anchor="ctr">
                    <a:solidFill>
                      <a:schemeClr val="accent5">
                        <a:lumMod val="60000"/>
                        <a:lumOff val="40000"/>
                      </a:schemeClr>
                    </a:solidFill>
                  </a:tcPr>
                </a:tc>
                <a:tc>
                  <a:txBody>
                    <a:bodyPr/>
                    <a:lstStyle/>
                    <a:p>
                      <a:r>
                        <a:rPr lang="en-US" sz="1600" dirty="0"/>
                        <a:t>Confirmed clade 2.2.4.4b</a:t>
                      </a:r>
                    </a:p>
                    <a:p>
                      <a:r>
                        <a:rPr lang="en-US" sz="1600" dirty="0"/>
                        <a:t>Genotype B3.13</a:t>
                      </a:r>
                    </a:p>
                  </a:txBody>
                  <a:tcPr anchor="ctr">
                    <a:solidFill>
                      <a:schemeClr val="accent5">
                        <a:lumMod val="60000"/>
                        <a:lumOff val="40000"/>
                      </a:schemeClr>
                    </a:solidFill>
                  </a:tcPr>
                </a:tc>
                <a:extLst>
                  <a:ext uri="{0D108BD9-81ED-4DB2-BD59-A6C34878D82A}">
                    <a16:rowId xmlns:a16="http://schemas.microsoft.com/office/drawing/2014/main" val="1306600773"/>
                  </a:ext>
                </a:extLst>
              </a:tr>
              <a:tr h="758812">
                <a:tc>
                  <a:txBody>
                    <a:bodyPr/>
                    <a:lstStyle/>
                    <a:p>
                      <a:r>
                        <a:rPr lang="en-US" sz="1600" dirty="0"/>
                        <a:t>4</a:t>
                      </a:r>
                    </a:p>
                  </a:txBody>
                  <a:tcPr anchor="ctr">
                    <a:solidFill>
                      <a:schemeClr val="accent5">
                        <a:lumMod val="60000"/>
                        <a:lumOff val="40000"/>
                      </a:schemeClr>
                    </a:solidFill>
                  </a:tcPr>
                </a:tc>
                <a:tc>
                  <a:txBody>
                    <a:bodyPr/>
                    <a:lstStyle/>
                    <a:p>
                      <a:r>
                        <a:rPr lang="en-US" sz="1600" dirty="0"/>
                        <a:t>Michigan</a:t>
                      </a:r>
                    </a:p>
                  </a:txBody>
                  <a:tcPr anchor="ctr">
                    <a:solidFill>
                      <a:schemeClr val="accent5">
                        <a:lumMod val="60000"/>
                        <a:lumOff val="40000"/>
                      </a:schemeClr>
                    </a:solidFill>
                  </a:tcPr>
                </a:tc>
                <a:tc>
                  <a:txBody>
                    <a:bodyPr/>
                    <a:lstStyle/>
                    <a:p>
                      <a:pPr algn="ctr"/>
                      <a:r>
                        <a:rPr lang="en-US" sz="1600" dirty="0"/>
                        <a:t>2024</a:t>
                      </a:r>
                    </a:p>
                  </a:txBody>
                  <a:tcPr anchor="ctr">
                    <a:solidFill>
                      <a:schemeClr val="accent5">
                        <a:lumMod val="60000"/>
                        <a:lumOff val="40000"/>
                      </a:schemeClr>
                    </a:solidFill>
                  </a:tcPr>
                </a:tc>
                <a:tc>
                  <a:txBody>
                    <a:bodyPr/>
                    <a:lstStyle/>
                    <a:p>
                      <a:pPr algn="ctr"/>
                      <a:r>
                        <a:rPr lang="en-US" sz="1600" dirty="0"/>
                        <a:t>1</a:t>
                      </a:r>
                    </a:p>
                  </a:txBody>
                  <a:tcPr anchor="ctr">
                    <a:solidFill>
                      <a:schemeClr val="accent5">
                        <a:lumMod val="60000"/>
                        <a:lumOff val="40000"/>
                      </a:schemeClr>
                    </a:solidFill>
                  </a:tcPr>
                </a:tc>
                <a:tc>
                  <a:txBody>
                    <a:bodyPr/>
                    <a:lstStyle/>
                    <a:p>
                      <a:pPr algn="ctr"/>
                      <a:r>
                        <a:rPr lang="en-US" sz="1600" dirty="0"/>
                        <a:t>Dairy Cow</a:t>
                      </a:r>
                    </a:p>
                  </a:txBody>
                  <a:tcPr anchor="ctr">
                    <a:solidFill>
                      <a:schemeClr val="accent5">
                        <a:lumMod val="60000"/>
                        <a:lumOff val="40000"/>
                      </a:schemeClr>
                    </a:solidFill>
                  </a:tcPr>
                </a:tc>
                <a:tc>
                  <a:txBody>
                    <a:bodyPr/>
                    <a:lstStyle/>
                    <a:p>
                      <a:pPr algn="ctr"/>
                      <a:r>
                        <a:rPr lang="en-US" sz="1600" dirty="0"/>
                        <a:t>Upper respiratory symptoms</a:t>
                      </a:r>
                    </a:p>
                  </a:txBody>
                  <a:tcPr anchor="ctr">
                    <a:solidFill>
                      <a:schemeClr val="accent5">
                        <a:lumMod val="60000"/>
                        <a:lumOff val="40000"/>
                      </a:schemeClr>
                    </a:solidFill>
                  </a:tcPr>
                </a:tc>
                <a:tc>
                  <a:txBody>
                    <a:bodyPr/>
                    <a:lstStyle/>
                    <a:p>
                      <a:r>
                        <a:rPr lang="en-US" sz="1600" dirty="0"/>
                        <a:t>Confirmed clade 2.2.4.4b</a:t>
                      </a:r>
                    </a:p>
                  </a:txBody>
                  <a:tcPr anchor="ctr">
                    <a:solidFill>
                      <a:schemeClr val="accent5">
                        <a:lumMod val="60000"/>
                        <a:lumOff val="40000"/>
                      </a:schemeClr>
                    </a:solidFill>
                  </a:tcPr>
                </a:tc>
                <a:extLst>
                  <a:ext uri="{0D108BD9-81ED-4DB2-BD59-A6C34878D82A}">
                    <a16:rowId xmlns:a16="http://schemas.microsoft.com/office/drawing/2014/main" val="1221051128"/>
                  </a:ext>
                </a:extLst>
              </a:tr>
            </a:tbl>
          </a:graphicData>
        </a:graphic>
      </p:graphicFrame>
      <p:sp>
        <p:nvSpPr>
          <p:cNvPr id="7" name="TextBox 6">
            <a:extLst>
              <a:ext uri="{FF2B5EF4-FFF2-40B4-BE49-F238E27FC236}">
                <a16:creationId xmlns:a16="http://schemas.microsoft.com/office/drawing/2014/main" id="{3BBF5EA5-32BF-121E-3537-75BCBEF0C8FA}"/>
              </a:ext>
            </a:extLst>
          </p:cNvPr>
          <p:cNvSpPr txBox="1"/>
          <p:nvPr/>
        </p:nvSpPr>
        <p:spPr>
          <a:xfrm>
            <a:off x="912221" y="5667421"/>
            <a:ext cx="9781903" cy="246221"/>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ea typeface="Verdana"/>
                <a:cs typeface="Times New Roman"/>
              </a:rPr>
              <a:t>Available at: </a:t>
            </a:r>
            <a:r>
              <a:rPr lang="en-US" sz="1000" dirty="0">
                <a:hlinkClick r:id="rId2"/>
              </a:rPr>
              <a:t>Technical Report: Highly Pathogenic Avian Influenza A(H5N1) Viruses | Avian Influenza (Flu) (cdc.gov)</a:t>
            </a:r>
            <a:r>
              <a:rPr lang="en-US" sz="1000" dirty="0"/>
              <a:t>, </a:t>
            </a:r>
            <a:r>
              <a:rPr kumimoji="0" lang="en-US" sz="1000" b="0" i="0" u="none" strike="noStrike" kern="1200" cap="none" spc="0" normalizeH="0" baseline="0" noProof="0" dirty="0">
                <a:ln>
                  <a:noFill/>
                </a:ln>
                <a:effectLst/>
                <a:uLnTx/>
                <a:uFillTx/>
                <a:ea typeface="+mn-ea"/>
                <a:cs typeface="+mn-cs"/>
              </a:rPr>
              <a:t>accessed June 11, 2024</a:t>
            </a:r>
            <a:endParaRPr kumimoji="0" lang="en-US" sz="1000" b="0" i="0" u="none" strike="noStrike" kern="1200" cap="none" spc="0" normalizeH="0" baseline="0" noProof="0" dirty="0">
              <a:ln>
                <a:noFill/>
              </a:ln>
              <a:effectLst/>
              <a:uLnTx/>
              <a:uFillTx/>
              <a:ea typeface="Verdana" panose="020B060403050404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EA03CBB-7330-A458-6822-45FD6D0740FC}"/>
              </a:ext>
            </a:extLst>
          </p:cNvPr>
          <p:cNvSpPr txBox="1"/>
          <p:nvPr/>
        </p:nvSpPr>
        <p:spPr>
          <a:xfrm>
            <a:off x="912221" y="1707323"/>
            <a:ext cx="10171612" cy="400110"/>
          </a:xfrm>
          <a:prstGeom prst="rect">
            <a:avLst/>
          </a:prstGeom>
          <a:noFill/>
        </p:spPr>
        <p:txBody>
          <a:bodyPr wrap="square">
            <a:spAutoFit/>
          </a:bodyPr>
          <a:lstStyle/>
          <a:p>
            <a:pPr marL="342900" indent="-342900">
              <a:spcBef>
                <a:spcPts val="600"/>
              </a:spcBef>
              <a:buFont typeface="Arial" panose="020B0604020202020204" pitchFamily="34" charset="0"/>
              <a:buChar char="•"/>
            </a:pPr>
            <a:r>
              <a:rPr lang="en-US" sz="2000" dirty="0">
                <a:solidFill>
                  <a:srgbClr val="000000"/>
                </a:solidFill>
              </a:rPr>
              <a:t>N</a:t>
            </a:r>
            <a:r>
              <a:rPr lang="en-US" sz="2000" b="0" i="0" dirty="0">
                <a:solidFill>
                  <a:srgbClr val="000000"/>
                </a:solidFill>
                <a:effectLst/>
              </a:rPr>
              <a:t>o cases of human-to-human HPAI A(H5N1) virus transmission were identified.</a:t>
            </a:r>
            <a:endParaRPr lang="en-US" sz="2400" dirty="0"/>
          </a:p>
        </p:txBody>
      </p:sp>
    </p:spTree>
    <p:extLst>
      <p:ext uri="{BB962C8B-B14F-4D97-AF65-F5344CB8AC3E}">
        <p14:creationId xmlns:p14="http://schemas.microsoft.com/office/powerpoint/2010/main" val="4269667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4F907-E71C-F9FD-6EDF-229B99A149C2}"/>
              </a:ext>
            </a:extLst>
          </p:cNvPr>
          <p:cNvSpPr>
            <a:spLocks noGrp="1"/>
          </p:cNvSpPr>
          <p:nvPr>
            <p:ph type="title"/>
          </p:nvPr>
        </p:nvSpPr>
        <p:spPr>
          <a:xfrm>
            <a:off x="178524" y="294633"/>
            <a:ext cx="10515600" cy="1325563"/>
          </a:xfrm>
        </p:spPr>
        <p:txBody>
          <a:bodyPr>
            <a:normAutofit/>
          </a:bodyPr>
          <a:lstStyle/>
          <a:p>
            <a:r>
              <a:rPr lang="en-US" sz="3600" dirty="0"/>
              <a:t>Human Cases of A(H5N1) in the U.S.</a:t>
            </a:r>
          </a:p>
        </p:txBody>
      </p:sp>
      <p:sp>
        <p:nvSpPr>
          <p:cNvPr id="7" name="TextBox 6">
            <a:extLst>
              <a:ext uri="{FF2B5EF4-FFF2-40B4-BE49-F238E27FC236}">
                <a16:creationId xmlns:a16="http://schemas.microsoft.com/office/drawing/2014/main" id="{3BBF5EA5-32BF-121E-3537-75BCBEF0C8FA}"/>
              </a:ext>
            </a:extLst>
          </p:cNvPr>
          <p:cNvSpPr txBox="1"/>
          <p:nvPr/>
        </p:nvSpPr>
        <p:spPr>
          <a:xfrm>
            <a:off x="624838" y="6317146"/>
            <a:ext cx="9781903" cy="246221"/>
          </a:xfrm>
          <a:prstGeom prst="rect">
            <a:avLst/>
          </a:prstGeom>
          <a:noFill/>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ea typeface="Verdana"/>
                <a:cs typeface="Times New Roman"/>
              </a:rPr>
              <a:t>Available at: </a:t>
            </a:r>
            <a:r>
              <a:rPr lang="en-US" sz="1000" dirty="0">
                <a:hlinkClick r:id="rId2"/>
              </a:rPr>
              <a:t>Technical Report: Highly Pathogenic Avian Influenza A(H5N1) Viruses | Avian Influenza (Flu) (cdc.gov)</a:t>
            </a:r>
            <a:r>
              <a:rPr lang="en-US" sz="1000" dirty="0"/>
              <a:t>, </a:t>
            </a:r>
            <a:r>
              <a:rPr kumimoji="0" lang="en-US" sz="1000" b="0" i="0" u="none" strike="noStrike" kern="1200" cap="none" spc="0" normalizeH="0" baseline="0" noProof="0" dirty="0">
                <a:ln>
                  <a:noFill/>
                </a:ln>
                <a:effectLst/>
                <a:uLnTx/>
                <a:uFillTx/>
                <a:ea typeface="+mn-ea"/>
                <a:cs typeface="+mn-cs"/>
              </a:rPr>
              <a:t>accessed June 11, 2024</a:t>
            </a:r>
            <a:endParaRPr kumimoji="0" lang="en-US" sz="1000" b="0" i="0" u="none" strike="noStrike" kern="1200" cap="none" spc="0" normalizeH="0" baseline="0" noProof="0" dirty="0">
              <a:ln>
                <a:noFill/>
              </a:ln>
              <a:effectLst/>
              <a:uLnTx/>
              <a:uFillTx/>
              <a:ea typeface="Verdana" panose="020B060403050404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868906D-8241-91E4-EBA7-2412056CA32C}"/>
              </a:ext>
            </a:extLst>
          </p:cNvPr>
          <p:cNvSpPr txBox="1"/>
          <p:nvPr/>
        </p:nvSpPr>
        <p:spPr>
          <a:xfrm>
            <a:off x="334187" y="1568346"/>
            <a:ext cx="11448509" cy="4518945"/>
          </a:xfrm>
          <a:prstGeom prst="rect">
            <a:avLst/>
          </a:prstGeom>
          <a:noFill/>
        </p:spPr>
        <p:txBody>
          <a:bodyPr wrap="square">
            <a:noAutofit/>
          </a:bodyPr>
          <a:lstStyle/>
          <a:p>
            <a:pPr marL="285750" indent="-285750">
              <a:spcBef>
                <a:spcPts val="600"/>
              </a:spcBef>
              <a:buFont typeface="Arial" panose="020B0604020202020204" pitchFamily="34" charset="0"/>
              <a:buChar char="•"/>
            </a:pPr>
            <a:r>
              <a:rPr lang="en-US" sz="2000" b="0" i="0" dirty="0">
                <a:solidFill>
                  <a:srgbClr val="000000"/>
                </a:solidFill>
                <a:effectLst/>
              </a:rPr>
              <a:t>For cases with genome sequencing available, </a:t>
            </a:r>
            <a:r>
              <a:rPr lang="en-US" sz="2000" b="0" i="0" dirty="0">
                <a:solidFill>
                  <a:srgbClr val="FF0000"/>
                </a:solidFill>
                <a:effectLst/>
              </a:rPr>
              <a:t>no known markers of reduced susceptibility to currently recommended FDA-approved influenza antiviral medications were detected</a:t>
            </a:r>
            <a:r>
              <a:rPr lang="en-US" sz="2000" dirty="0">
                <a:solidFill>
                  <a:srgbClr val="FF0000"/>
                </a:solidFill>
              </a:rPr>
              <a:t>.</a:t>
            </a:r>
          </a:p>
          <a:p>
            <a:pPr marL="742950" lvl="1" indent="-285750">
              <a:spcBef>
                <a:spcPts val="600"/>
              </a:spcBef>
              <a:buFont typeface="Arial" panose="020B0604020202020204" pitchFamily="34" charset="0"/>
              <a:buChar char="•"/>
            </a:pPr>
            <a:r>
              <a:rPr lang="en-US" dirty="0">
                <a:solidFill>
                  <a:srgbClr val="000000"/>
                </a:solidFill>
              </a:rPr>
              <a:t>N</a:t>
            </a:r>
            <a:r>
              <a:rPr lang="en-US" b="0" i="0" dirty="0">
                <a:solidFill>
                  <a:srgbClr val="000000"/>
                </a:solidFill>
                <a:effectLst/>
              </a:rPr>
              <a:t>o changes to receptor binding sites were identified that would increase the risk of transmission to and among people. </a:t>
            </a:r>
          </a:p>
          <a:p>
            <a:pPr marL="285750" indent="-285750">
              <a:spcBef>
                <a:spcPts val="600"/>
              </a:spcBef>
              <a:buFont typeface="Arial" panose="020B0604020202020204" pitchFamily="34" charset="0"/>
              <a:buChar char="•"/>
            </a:pPr>
            <a:r>
              <a:rPr lang="en-US" sz="2000" b="0" i="0" dirty="0">
                <a:solidFill>
                  <a:srgbClr val="000000"/>
                </a:solidFill>
                <a:effectLst/>
              </a:rPr>
              <a:t>While CDC’s assessment is that the current overall threat of clade 2.3.4.4b HPAI A(H5N1) viruses to public health is low, the widespread geographic prevalence of infected birds and poultry, with spillover into a wide range of mammal species, and ongoing spread of clade 2.3.4.4b viruses, including among dairy cattle in the United States, </a:t>
            </a:r>
            <a:r>
              <a:rPr lang="en-US" sz="2000" b="0" i="0" u="sng" dirty="0">
                <a:solidFill>
                  <a:srgbClr val="000000"/>
                </a:solidFill>
                <a:effectLst/>
              </a:rPr>
              <a:t>raises the potential for more mammals to be infected that could result in viral evolution or reassortment events which might change the current risk assessment. </a:t>
            </a:r>
            <a:endParaRPr lang="en-US" sz="2000" u="sng" dirty="0">
              <a:solidFill>
                <a:srgbClr val="000000"/>
              </a:solidFill>
            </a:endParaRPr>
          </a:p>
          <a:p>
            <a:pPr marL="285750" indent="-285750">
              <a:spcBef>
                <a:spcPts val="600"/>
              </a:spcBef>
              <a:buFont typeface="Arial" panose="020B0604020202020204" pitchFamily="34" charset="0"/>
              <a:buChar char="•"/>
            </a:pPr>
            <a:r>
              <a:rPr lang="en-US" sz="2000" b="0" i="0" dirty="0">
                <a:solidFill>
                  <a:srgbClr val="000000"/>
                </a:solidFill>
                <a:effectLst/>
              </a:rPr>
              <a:t>Additional sporadic human infections with HPAI A(H5N1) viruses with a wide clinical spectrum (mild to severe and critical illness) resulting from exposure to infected animals are anticipated worldwide. </a:t>
            </a:r>
          </a:p>
          <a:p>
            <a:pPr marL="285750" indent="-285750">
              <a:spcBef>
                <a:spcPts val="600"/>
              </a:spcBef>
              <a:buFont typeface="Arial" panose="020B0604020202020204" pitchFamily="34" charset="0"/>
              <a:buChar char="•"/>
            </a:pPr>
            <a:r>
              <a:rPr lang="en-US" sz="2000" b="0" i="0" dirty="0">
                <a:solidFill>
                  <a:srgbClr val="000000"/>
                </a:solidFill>
                <a:effectLst/>
              </a:rPr>
              <a:t>Vigilance and ongoing surveillance of HPAI A(H5N1) viruses circulating in wild birds, poultry, and in mammals and infected persons worldwide is critical to monitor the public health risk and to detect genetic changes.</a:t>
            </a:r>
            <a:endParaRPr lang="en-US" sz="2000" dirty="0"/>
          </a:p>
        </p:txBody>
      </p:sp>
    </p:spTree>
    <p:extLst>
      <p:ext uri="{BB962C8B-B14F-4D97-AF65-F5344CB8AC3E}">
        <p14:creationId xmlns:p14="http://schemas.microsoft.com/office/powerpoint/2010/main" val="3192410832"/>
      </p:ext>
    </p:extLst>
  </p:cSld>
  <p:clrMapOvr>
    <a:masterClrMapping/>
  </p:clrMapOvr>
</p:sld>
</file>

<file path=ppt/theme/theme1.xml><?xml version="1.0" encoding="utf-8"?>
<a:theme xmlns:a="http://schemas.openxmlformats.org/drawingml/2006/main" name="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2.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3.xml><?xml version="1.0" encoding="utf-8"?>
<a:theme xmlns:a="http://schemas.openxmlformats.org/drawingml/2006/main" name="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ppt/theme/theme4.xml><?xml version="1.0" encoding="utf-8"?>
<a:theme xmlns:a="http://schemas.openxmlformats.org/drawingml/2006/main" name="Dark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External-Presentation-16x9.potx [Read-Only]" id="{BD0881B6-6900-4BF4-882E-B5553C7AEFBB}" vid="{63FB7B0C-D359-4FB7-807C-DC290456177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DSHS-Powerpoint-Template</Template>
  <TotalTime>3176</TotalTime>
  <Words>1745</Words>
  <Application>Microsoft Office PowerPoint</Application>
  <PresentationFormat>Widescreen</PresentationFormat>
  <Paragraphs>123</Paragraphs>
  <Slides>17</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17</vt:i4>
      </vt:variant>
    </vt:vector>
  </HeadingPairs>
  <TitlesOfParts>
    <vt:vector size="26" baseType="lpstr">
      <vt:lpstr>Arial</vt:lpstr>
      <vt:lpstr>Calibri</vt:lpstr>
      <vt:lpstr>Calibri Light</vt:lpstr>
      <vt:lpstr>Rockwell</vt:lpstr>
      <vt:lpstr>Verdana</vt:lpstr>
      <vt:lpstr>DSHS Slide Theme</vt:lpstr>
      <vt:lpstr>DSHS Slide Layout 2</vt:lpstr>
      <vt:lpstr>DSHS Slide Layout 3</vt:lpstr>
      <vt:lpstr>Dark Room</vt:lpstr>
      <vt:lpstr>PHFPC Briefing</vt:lpstr>
      <vt:lpstr>Emerging &amp; Infectious Diseases Update</vt:lpstr>
      <vt:lpstr>DISCLAIMER</vt:lpstr>
      <vt:lpstr>Avian Influenza A(H5N1)</vt:lpstr>
      <vt:lpstr>PowerPoint Presentation</vt:lpstr>
      <vt:lpstr>PowerPoint Presentation</vt:lpstr>
      <vt:lpstr>USA: H5N1 Avian Influenza: Situation Summary</vt:lpstr>
      <vt:lpstr>Human Cases of A(H5N1) in the U.S.</vt:lpstr>
      <vt:lpstr>Human Cases of A(H5N1) in the U.S.</vt:lpstr>
      <vt:lpstr>U.S. Surveillance for Human Infections with Influenza  A(H5N1) Virus</vt:lpstr>
      <vt:lpstr>Monitoring for Influenza in Wastewater, U.S.</vt:lpstr>
      <vt:lpstr>Monitoring for Influenza in Wastewater, U.S.</vt:lpstr>
      <vt:lpstr>PowerPoint Presentation</vt:lpstr>
      <vt:lpstr>PowerPoint Presentation</vt:lpstr>
      <vt:lpstr>USDA and HHS Announce Actions to Reduce Impact and Spread of H5N1</vt:lpstr>
      <vt:lpstr>USDA and HHS Announce Actions to Reduce Impact and Spread of H5N1</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Texas Department of State Health Services</dc:creator>
  <cp:lastModifiedBy>Rai,Saroj (DSHS)</cp:lastModifiedBy>
  <cp:revision>58</cp:revision>
  <cp:lastPrinted>2024-06-11T21:26:48Z</cp:lastPrinted>
  <dcterms:created xsi:type="dcterms:W3CDTF">2018-12-06T15:25:41Z</dcterms:created>
  <dcterms:modified xsi:type="dcterms:W3CDTF">2024-06-12T13:26:26Z</dcterms:modified>
</cp:coreProperties>
</file>