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7FFD5876_B445373C.xml" ContentType="application/vnd.ms-powerpoint.comment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01" r:id="rId4"/>
    <p:sldMasterId id="2147483716" r:id="rId5"/>
    <p:sldMasterId id="2147483728" r:id="rId6"/>
    <p:sldMasterId id="2147483752" r:id="rId7"/>
    <p:sldMasterId id="2147483762" r:id="rId8"/>
    <p:sldMasterId id="2147483779" r:id="rId9"/>
    <p:sldMasterId id="2147483791" r:id="rId10"/>
    <p:sldMasterId id="2147483802" r:id="rId11"/>
  </p:sldMasterIdLst>
  <p:notesMasterIdLst>
    <p:notesMasterId r:id="rId48"/>
  </p:notesMasterIdLst>
  <p:sldIdLst>
    <p:sldId id="604" r:id="rId12"/>
    <p:sldId id="2147479015" r:id="rId13"/>
    <p:sldId id="2147479033" r:id="rId14"/>
    <p:sldId id="2147479035" r:id="rId15"/>
    <p:sldId id="663" r:id="rId16"/>
    <p:sldId id="707" r:id="rId17"/>
    <p:sldId id="708" r:id="rId18"/>
    <p:sldId id="718" r:id="rId19"/>
    <p:sldId id="2147377741" r:id="rId20"/>
    <p:sldId id="719" r:id="rId21"/>
    <p:sldId id="2147377742" r:id="rId22"/>
    <p:sldId id="722" r:id="rId23"/>
    <p:sldId id="2147377743" r:id="rId24"/>
    <p:sldId id="2147377746" r:id="rId25"/>
    <p:sldId id="516" r:id="rId26"/>
    <p:sldId id="517" r:id="rId27"/>
    <p:sldId id="2147479034" r:id="rId28"/>
    <p:sldId id="2147479027" r:id="rId29"/>
    <p:sldId id="2147309685" r:id="rId30"/>
    <p:sldId id="2147309686" r:id="rId31"/>
    <p:sldId id="2147479030" r:id="rId32"/>
    <p:sldId id="2147479031" r:id="rId33"/>
    <p:sldId id="2147479029" r:id="rId34"/>
    <p:sldId id="2147474176" r:id="rId35"/>
    <p:sldId id="291" r:id="rId36"/>
    <p:sldId id="2147479028" r:id="rId37"/>
    <p:sldId id="2147479024" r:id="rId38"/>
    <p:sldId id="2147479032" r:id="rId39"/>
    <p:sldId id="661" r:id="rId40"/>
    <p:sldId id="2147479026" r:id="rId41"/>
    <p:sldId id="2147479003" r:id="rId42"/>
    <p:sldId id="681" r:id="rId43"/>
    <p:sldId id="652" r:id="rId44"/>
    <p:sldId id="680" r:id="rId45"/>
    <p:sldId id="684" r:id="rId46"/>
    <p:sldId id="273" r:id="rId4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32D0D4-5AE2-E8A6-69E0-2AEBEE990CD3}" name="DelToro,Jessica (DSHS)" initials="D(" userId="S::Jessica.DelToro@dshs.texas.gov::e9078f98-305a-4671-a626-3a2e69978c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84878" autoAdjust="0"/>
  </p:normalViewPr>
  <p:slideViewPr>
    <p:cSldViewPr snapToGrid="0">
      <p:cViewPr varScale="1">
        <p:scale>
          <a:sx n="52" d="100"/>
          <a:sy n="52" d="100"/>
        </p:scale>
        <p:origin x="12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microsoft.com/office/2016/11/relationships/changesInfo" Target="changesInfos/changesInfo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i,Saroj (DSHS)" userId="adbb6b3a-21dc-478e-a86f-ec66709cb0f7" providerId="ADAL" clId="{B6D5F203-6F07-4AE8-B320-846F0A80672C}"/>
    <pc:docChg chg="undo custSel delSld modSld">
      <pc:chgData name="Rai,Saroj (DSHS)" userId="adbb6b3a-21dc-478e-a86f-ec66709cb0f7" providerId="ADAL" clId="{B6D5F203-6F07-4AE8-B320-846F0A80672C}" dt="2024-10-15T20:25:07.327" v="709" actId="1076"/>
      <pc:docMkLst>
        <pc:docMk/>
      </pc:docMkLst>
      <pc:sldChg chg="modSp mod">
        <pc:chgData name="Rai,Saroj (DSHS)" userId="adbb6b3a-21dc-478e-a86f-ec66709cb0f7" providerId="ADAL" clId="{B6D5F203-6F07-4AE8-B320-846F0A80672C}" dt="2024-10-15T20:22:09.804" v="705" actId="20577"/>
        <pc:sldMkLst>
          <pc:docMk/>
          <pc:sldMk cId="3751452972" sldId="708"/>
        </pc:sldMkLst>
        <pc:spChg chg="mod">
          <ac:chgData name="Rai,Saroj (DSHS)" userId="adbb6b3a-21dc-478e-a86f-ec66709cb0f7" providerId="ADAL" clId="{B6D5F203-6F07-4AE8-B320-846F0A80672C}" dt="2024-10-15T20:22:09.804" v="705" actId="20577"/>
          <ac:spMkLst>
            <pc:docMk/>
            <pc:sldMk cId="3751452972" sldId="708"/>
            <ac:spMk id="3" creationId="{B45967E1-D374-4663-A450-3D9CD484EA31}"/>
          </ac:spMkLst>
        </pc:spChg>
      </pc:sldChg>
      <pc:sldChg chg="del">
        <pc:chgData name="Rai,Saroj (DSHS)" userId="adbb6b3a-21dc-478e-a86f-ec66709cb0f7" providerId="ADAL" clId="{B6D5F203-6F07-4AE8-B320-846F0A80672C}" dt="2024-10-15T20:05:38.218" v="10" actId="47"/>
        <pc:sldMkLst>
          <pc:docMk/>
          <pc:sldMk cId="4190487408" sldId="714"/>
        </pc:sldMkLst>
      </pc:sldChg>
      <pc:sldChg chg="modSp mod">
        <pc:chgData name="Rai,Saroj (DSHS)" userId="adbb6b3a-21dc-478e-a86f-ec66709cb0f7" providerId="ADAL" clId="{B6D5F203-6F07-4AE8-B320-846F0A80672C}" dt="2024-10-15T20:23:47.733" v="707" actId="20577"/>
        <pc:sldMkLst>
          <pc:docMk/>
          <pc:sldMk cId="3107189440" sldId="719"/>
        </pc:sldMkLst>
        <pc:spChg chg="mod">
          <ac:chgData name="Rai,Saroj (DSHS)" userId="adbb6b3a-21dc-478e-a86f-ec66709cb0f7" providerId="ADAL" clId="{B6D5F203-6F07-4AE8-B320-846F0A80672C}" dt="2024-10-15T20:23:47.733" v="707" actId="20577"/>
          <ac:spMkLst>
            <pc:docMk/>
            <pc:sldMk cId="3107189440" sldId="719"/>
            <ac:spMk id="2" creationId="{3596AC6A-155C-452B-A591-5E0B91903EAC}"/>
          </ac:spMkLst>
        </pc:spChg>
      </pc:sldChg>
      <pc:sldChg chg="modSp mod">
        <pc:chgData name="Rai,Saroj (DSHS)" userId="adbb6b3a-21dc-478e-a86f-ec66709cb0f7" providerId="ADAL" clId="{B6D5F203-6F07-4AE8-B320-846F0A80672C}" dt="2024-10-15T20:13:24.176" v="174" actId="14100"/>
        <pc:sldMkLst>
          <pc:docMk/>
          <pc:sldMk cId="2274686100" sldId="722"/>
        </pc:sldMkLst>
        <pc:spChg chg="mod">
          <ac:chgData name="Rai,Saroj (DSHS)" userId="adbb6b3a-21dc-478e-a86f-ec66709cb0f7" providerId="ADAL" clId="{B6D5F203-6F07-4AE8-B320-846F0A80672C}" dt="2024-10-15T20:10:04.682" v="120" actId="20577"/>
          <ac:spMkLst>
            <pc:docMk/>
            <pc:sldMk cId="2274686100" sldId="722"/>
            <ac:spMk id="2" creationId="{86E851C0-5291-3D95-3EA8-8E8208A86D31}"/>
          </ac:spMkLst>
        </pc:spChg>
        <pc:spChg chg="mod">
          <ac:chgData name="Rai,Saroj (DSHS)" userId="adbb6b3a-21dc-478e-a86f-ec66709cb0f7" providerId="ADAL" clId="{B6D5F203-6F07-4AE8-B320-846F0A80672C}" dt="2024-10-15T20:13:24.176" v="174" actId="14100"/>
          <ac:spMkLst>
            <pc:docMk/>
            <pc:sldMk cId="2274686100" sldId="722"/>
            <ac:spMk id="3" creationId="{E4BC590F-BB44-B51A-4967-8D79F17634C4}"/>
          </ac:spMkLst>
        </pc:spChg>
      </pc:sldChg>
      <pc:sldChg chg="modSp mod">
        <pc:chgData name="Rai,Saroj (DSHS)" userId="adbb6b3a-21dc-478e-a86f-ec66709cb0f7" providerId="ADAL" clId="{B6D5F203-6F07-4AE8-B320-846F0A80672C}" dt="2024-10-15T20:06:51.051" v="37" actId="20577"/>
        <pc:sldMkLst>
          <pc:docMk/>
          <pc:sldMk cId="1419831128" sldId="2147377741"/>
        </pc:sldMkLst>
        <pc:spChg chg="mod">
          <ac:chgData name="Rai,Saroj (DSHS)" userId="adbb6b3a-21dc-478e-a86f-ec66709cb0f7" providerId="ADAL" clId="{B6D5F203-6F07-4AE8-B320-846F0A80672C}" dt="2024-10-15T20:06:51.051" v="37" actId="20577"/>
          <ac:spMkLst>
            <pc:docMk/>
            <pc:sldMk cId="1419831128" sldId="2147377741"/>
            <ac:spMk id="9" creationId="{6A48DD6F-59AC-D7C5-494A-BE64359EBE3B}"/>
          </ac:spMkLst>
        </pc:spChg>
      </pc:sldChg>
      <pc:sldChg chg="modSp mod">
        <pc:chgData name="Rai,Saroj (DSHS)" userId="adbb6b3a-21dc-478e-a86f-ec66709cb0f7" providerId="ADAL" clId="{B6D5F203-6F07-4AE8-B320-846F0A80672C}" dt="2024-10-15T20:25:07.327" v="709" actId="1076"/>
        <pc:sldMkLst>
          <pc:docMk/>
          <pc:sldMk cId="3036204873" sldId="2147377743"/>
        </pc:sldMkLst>
        <pc:spChg chg="mod">
          <ac:chgData name="Rai,Saroj (DSHS)" userId="adbb6b3a-21dc-478e-a86f-ec66709cb0f7" providerId="ADAL" clId="{B6D5F203-6F07-4AE8-B320-846F0A80672C}" dt="2024-10-15T20:25:07.327" v="709" actId="1076"/>
          <ac:spMkLst>
            <pc:docMk/>
            <pc:sldMk cId="3036204873" sldId="2147377743"/>
            <ac:spMk id="2" creationId="{7A7D202B-1FCC-4AA3-B591-144A8802D57A}"/>
          </ac:spMkLst>
        </pc:spChg>
        <pc:spChg chg="mod">
          <ac:chgData name="Rai,Saroj (DSHS)" userId="adbb6b3a-21dc-478e-a86f-ec66709cb0f7" providerId="ADAL" clId="{B6D5F203-6F07-4AE8-B320-846F0A80672C}" dt="2024-10-15T20:21:24.464" v="660" actId="20577"/>
          <ac:spMkLst>
            <pc:docMk/>
            <pc:sldMk cId="3036204873" sldId="2147377743"/>
            <ac:spMk id="3" creationId="{FB205AC2-65E3-4C04-9977-2A1402341049}"/>
          </ac:spMkLst>
        </pc:spChg>
      </pc:sldChg>
    </pc:docChg>
  </pc:docChgLst>
</pc:chgInfo>
</file>

<file path=ppt/comments/modernComment_7FFD5876_B445373C.xml><?xml version="1.0" encoding="utf-8"?>
<p188:cmLst xmlns:a="http://schemas.openxmlformats.org/drawingml/2006/main" xmlns:r="http://schemas.openxmlformats.org/officeDocument/2006/relationships" xmlns:p188="http://schemas.microsoft.com/office/powerpoint/2018/8/main">
  <p188:cm id="{D89E3AFF-1063-4DF8-9774-8CEC6F476D67}" authorId="{FA32D0D4-5AE2-E8A6-69E0-2AEBEE990CD3}" status="resolved" created="2024-10-08T20:36:25.617" complete="100000">
    <pc:sldMkLst xmlns:pc="http://schemas.microsoft.com/office/powerpoint/2013/main/command">
      <pc:docMk/>
      <pc:sldMk cId="3024435004" sldId="2147309686"/>
    </pc:sldMkLst>
    <p188:txBody>
      <a:bodyPr/>
      <a:lstStyle/>
      <a:p>
        <a:r>
          <a:rPr lang="en-US"/>
          <a:t>Can we add screenshots?</a:t>
        </a:r>
      </a:p>
    </p188:txBody>
  </p188:cm>
  <p188:cm id="{0CFD062F-30CD-4E17-8214-6D4914070AF0}" authorId="{FA32D0D4-5AE2-E8A6-69E0-2AEBEE990CD3}" status="resolved" created="2024-10-08T20:53:15.186" complete="100000">
    <ac:txMkLst xmlns:ac="http://schemas.microsoft.com/office/drawing/2013/main/command">
      <pc:docMk xmlns:pc="http://schemas.microsoft.com/office/powerpoint/2013/main/command"/>
      <pc:sldMk xmlns:pc="http://schemas.microsoft.com/office/powerpoint/2013/main/command" cId="3024435004" sldId="2147309686"/>
      <ac:spMk id="2" creationId="{4E8DD24A-FBF2-4EDF-BF34-EC223679A34C}"/>
      <ac:txMk cp="165" len="36">
        <ac:context len="299" hash="3114902269"/>
      </ac:txMk>
    </ac:txMkLst>
    <p188:pos x="6077063" y="1489193"/>
    <p188:txBody>
      <a:bodyPr/>
      <a:lstStyle/>
      <a:p>
        <a:r>
          <a:rPr lang="en-US"/>
          <a:t>Do we have an updated response rate?</a:t>
        </a:r>
      </a:p>
    </p188:txBody>
  </p188:cm>
</p188: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B52C67-D3B3-48EF-BAE0-E6FAF246076D}" type="doc">
      <dgm:prSet loTypeId="urn:microsoft.com/office/officeart/2017/3/layout/DropPinTimeline" loCatId="process" qsTypeId="urn:microsoft.com/office/officeart/2005/8/quickstyle/simple1" qsCatId="simple" csTypeId="urn:microsoft.com/office/officeart/2005/8/colors/accent2_2" csCatId="accent2" phldr="1"/>
      <dgm:spPr/>
      <dgm:t>
        <a:bodyPr/>
        <a:lstStyle/>
        <a:p>
          <a:endParaRPr lang="en-US"/>
        </a:p>
      </dgm:t>
    </dgm:pt>
    <dgm:pt modelId="{85E6543B-5789-416A-8778-5375E210BF3E}">
      <dgm:prSet/>
      <dgm:spPr/>
      <dgm:t>
        <a:bodyPr/>
        <a:lstStyle/>
        <a:p>
          <a:pPr>
            <a:defRPr b="1"/>
          </a:pPr>
          <a:r>
            <a:rPr lang="en-US" dirty="0"/>
            <a:t>January 2024</a:t>
          </a:r>
        </a:p>
      </dgm:t>
    </dgm:pt>
    <dgm:pt modelId="{599C067D-264A-4850-A737-EDC87701B9B4}" type="parTrans" cxnId="{AF485531-9DD1-41FB-AB61-CE63D8A954C2}">
      <dgm:prSet/>
      <dgm:spPr/>
      <dgm:t>
        <a:bodyPr/>
        <a:lstStyle/>
        <a:p>
          <a:endParaRPr lang="en-US"/>
        </a:p>
      </dgm:t>
    </dgm:pt>
    <dgm:pt modelId="{6EE6B844-E8BC-49AB-8006-ECADAC16CF8E}" type="sibTrans" cxnId="{AF485531-9DD1-41FB-AB61-CE63D8A954C2}">
      <dgm:prSet/>
      <dgm:spPr/>
      <dgm:t>
        <a:bodyPr/>
        <a:lstStyle/>
        <a:p>
          <a:endParaRPr lang="en-US"/>
        </a:p>
      </dgm:t>
    </dgm:pt>
    <dgm:pt modelId="{DACA8C18-69CB-48E6-A67A-CFE3CDC0070F}">
      <dgm:prSet/>
      <dgm:spPr/>
      <dgm:t>
        <a:bodyPr/>
        <a:lstStyle/>
        <a:p>
          <a:r>
            <a:rPr lang="en-US"/>
            <a:t>Respiratory Virus</a:t>
          </a:r>
        </a:p>
      </dgm:t>
    </dgm:pt>
    <dgm:pt modelId="{52AA9629-7BE9-4AFE-A44C-CAEEE95EF5F5}" type="parTrans" cxnId="{7972C795-8C11-4B69-B58E-679905284CED}">
      <dgm:prSet/>
      <dgm:spPr/>
      <dgm:t>
        <a:bodyPr/>
        <a:lstStyle/>
        <a:p>
          <a:endParaRPr lang="en-US"/>
        </a:p>
      </dgm:t>
    </dgm:pt>
    <dgm:pt modelId="{CCA9DC07-009B-44CC-B193-3E58919C826C}" type="sibTrans" cxnId="{7972C795-8C11-4B69-B58E-679905284CED}">
      <dgm:prSet/>
      <dgm:spPr/>
      <dgm:t>
        <a:bodyPr/>
        <a:lstStyle/>
        <a:p>
          <a:endParaRPr lang="en-US"/>
        </a:p>
      </dgm:t>
    </dgm:pt>
    <dgm:pt modelId="{22D7E892-5F8B-41AC-8A70-92A1CD37C2BE}">
      <dgm:prSet/>
      <dgm:spPr/>
      <dgm:t>
        <a:bodyPr/>
        <a:lstStyle/>
        <a:p>
          <a:pPr>
            <a:defRPr b="1"/>
          </a:pPr>
          <a:r>
            <a:rPr lang="en-US"/>
            <a:t>June 2024</a:t>
          </a:r>
        </a:p>
      </dgm:t>
    </dgm:pt>
    <dgm:pt modelId="{7CE62A17-D5D2-4785-9F75-A1D438257CBD}" type="parTrans" cxnId="{6A451F60-B89D-42A6-BB9C-444EDF0DCDBD}">
      <dgm:prSet/>
      <dgm:spPr/>
      <dgm:t>
        <a:bodyPr/>
        <a:lstStyle/>
        <a:p>
          <a:endParaRPr lang="en-US"/>
        </a:p>
      </dgm:t>
    </dgm:pt>
    <dgm:pt modelId="{ECAF48BA-5C37-422C-8879-8C27CE9BEA34}" type="sibTrans" cxnId="{6A451F60-B89D-42A6-BB9C-444EDF0DCDBD}">
      <dgm:prSet/>
      <dgm:spPr/>
      <dgm:t>
        <a:bodyPr/>
        <a:lstStyle/>
        <a:p>
          <a:endParaRPr lang="en-US"/>
        </a:p>
      </dgm:t>
    </dgm:pt>
    <dgm:pt modelId="{514F3DAC-C602-4B30-BD0D-93677E7EFF96}">
      <dgm:prSet/>
      <dgm:spPr/>
      <dgm:t>
        <a:bodyPr/>
        <a:lstStyle/>
        <a:p>
          <a:r>
            <a:rPr lang="en-US" dirty="0"/>
            <a:t>Maternal and Child Health (MCH)</a:t>
          </a:r>
          <a:r>
            <a:rPr lang="en-US" dirty="0">
              <a:latin typeface="Calibri Light" panose="020F0302020204030204"/>
            </a:rPr>
            <a:t> </a:t>
          </a:r>
        </a:p>
      </dgm:t>
    </dgm:pt>
    <dgm:pt modelId="{7FA78CC9-D475-4BCE-AA60-723E23F17948}" type="parTrans" cxnId="{A117020A-E1A1-44AC-878B-EBAAC759D61A}">
      <dgm:prSet/>
      <dgm:spPr/>
      <dgm:t>
        <a:bodyPr/>
        <a:lstStyle/>
        <a:p>
          <a:endParaRPr lang="en-US"/>
        </a:p>
      </dgm:t>
    </dgm:pt>
    <dgm:pt modelId="{5851DCAC-DD18-4869-B061-CDDE73AFBE3A}" type="sibTrans" cxnId="{A117020A-E1A1-44AC-878B-EBAAC759D61A}">
      <dgm:prSet/>
      <dgm:spPr/>
      <dgm:t>
        <a:bodyPr/>
        <a:lstStyle/>
        <a:p>
          <a:endParaRPr lang="en-US"/>
        </a:p>
      </dgm:t>
    </dgm:pt>
    <dgm:pt modelId="{AFBC373E-0A5C-4A43-AD83-16E3FD75268C}">
      <dgm:prSet/>
      <dgm:spPr/>
      <dgm:t>
        <a:bodyPr/>
        <a:lstStyle/>
        <a:p>
          <a:r>
            <a:rPr lang="en-US" dirty="0"/>
            <a:t>Maternal Health</a:t>
          </a:r>
        </a:p>
      </dgm:t>
    </dgm:pt>
    <dgm:pt modelId="{42384383-9A86-453D-ACEE-49BA53EACCEE}" type="parTrans" cxnId="{2E415CDA-3164-47D0-B145-204C682B30B4}">
      <dgm:prSet/>
      <dgm:spPr/>
      <dgm:t>
        <a:bodyPr/>
        <a:lstStyle/>
        <a:p>
          <a:endParaRPr lang="en-US"/>
        </a:p>
      </dgm:t>
    </dgm:pt>
    <dgm:pt modelId="{0B71A4D1-1568-45E9-BA2B-B80F41B6C2F4}" type="sibTrans" cxnId="{2E415CDA-3164-47D0-B145-204C682B30B4}">
      <dgm:prSet/>
      <dgm:spPr/>
      <dgm:t>
        <a:bodyPr/>
        <a:lstStyle/>
        <a:p>
          <a:endParaRPr lang="en-US"/>
        </a:p>
      </dgm:t>
    </dgm:pt>
    <dgm:pt modelId="{C7CD3ED8-7FD5-44FB-BC47-E8F56DA9CC2F}">
      <dgm:prSet/>
      <dgm:spPr/>
      <dgm:t>
        <a:bodyPr/>
        <a:lstStyle/>
        <a:p>
          <a:r>
            <a:rPr lang="en-US" dirty="0"/>
            <a:t>Infant Mortality and Morbidity</a:t>
          </a:r>
          <a:r>
            <a:rPr lang="en-US" dirty="0">
              <a:latin typeface="Calibri Light" panose="020F0302020204030204"/>
            </a:rPr>
            <a:t> </a:t>
          </a:r>
          <a:endParaRPr lang="en-US" dirty="0"/>
        </a:p>
      </dgm:t>
    </dgm:pt>
    <dgm:pt modelId="{81B00C44-32C0-44D9-A35B-ECCC308F6687}" type="sibTrans" cxnId="{18E6CB01-8CA4-43F4-9FCA-DBEAE2D74238}">
      <dgm:prSet/>
      <dgm:spPr/>
      <dgm:t>
        <a:bodyPr/>
        <a:lstStyle/>
        <a:p>
          <a:endParaRPr lang="en-US"/>
        </a:p>
      </dgm:t>
    </dgm:pt>
    <dgm:pt modelId="{61146B89-B2E7-4565-B81B-205D19BD895E}" type="parTrans" cxnId="{18E6CB01-8CA4-43F4-9FCA-DBEAE2D74238}">
      <dgm:prSet/>
      <dgm:spPr/>
      <dgm:t>
        <a:bodyPr/>
        <a:lstStyle/>
        <a:p>
          <a:endParaRPr lang="en-US"/>
        </a:p>
      </dgm:t>
    </dgm:pt>
    <dgm:pt modelId="{6C179099-F88F-4F9C-88FE-962496755D7C}">
      <dgm:prSet phldr="0"/>
      <dgm:spPr/>
      <dgm:t>
        <a:bodyPr/>
        <a:lstStyle/>
        <a:p>
          <a:pPr>
            <a:defRPr b="1"/>
          </a:pPr>
          <a:r>
            <a:rPr lang="en-US" dirty="0">
              <a:solidFill>
                <a:schemeClr val="tx1"/>
              </a:solidFill>
              <a:latin typeface="Calibri"/>
              <a:ea typeface="Calibri"/>
              <a:cs typeface="Calibri"/>
            </a:rPr>
            <a:t>September 2024</a:t>
          </a:r>
        </a:p>
      </dgm:t>
    </dgm:pt>
    <dgm:pt modelId="{EBFFEFFB-BC16-4DFB-AB77-3BB01F53D53D}" type="parTrans" cxnId="{C32EAEC7-A48A-4FC7-BE67-2F61A4CCAF37}">
      <dgm:prSet/>
      <dgm:spPr/>
      <dgm:t>
        <a:bodyPr/>
        <a:lstStyle/>
        <a:p>
          <a:endParaRPr lang="en-US"/>
        </a:p>
      </dgm:t>
    </dgm:pt>
    <dgm:pt modelId="{8837D169-52B9-48C9-8C29-744409CC949B}" type="sibTrans" cxnId="{C32EAEC7-A48A-4FC7-BE67-2F61A4CCAF37}">
      <dgm:prSet/>
      <dgm:spPr/>
      <dgm:t>
        <a:bodyPr/>
        <a:lstStyle/>
        <a:p>
          <a:endParaRPr lang="en-US"/>
        </a:p>
      </dgm:t>
    </dgm:pt>
    <dgm:pt modelId="{17E7223A-F70F-415A-A8F3-FD7732DE1B4B}">
      <dgm:prSet phldr="0" custT="1"/>
      <dgm:spPr/>
      <dgm:t>
        <a:bodyPr/>
        <a:lstStyle/>
        <a:p>
          <a:r>
            <a:rPr lang="en-US" sz="1400" kern="1200" dirty="0">
              <a:solidFill>
                <a:schemeClr val="tx1"/>
              </a:solidFill>
              <a:latin typeface="Calibri"/>
              <a:ea typeface="Calibri"/>
              <a:cs typeface="Calibri"/>
            </a:rPr>
            <a:t>Congenital Syphilis (CS)</a:t>
          </a:r>
          <a:endParaRPr lang="en-US" sz="1000" kern="1200" dirty="0">
            <a:solidFill>
              <a:srgbClr val="000000">
                <a:hueOff val="0"/>
                <a:satOff val="0"/>
                <a:lumOff val="0"/>
                <a:alphaOff val="0"/>
              </a:srgbClr>
            </a:solidFill>
            <a:latin typeface="Calibri" panose="020F0502020204030204"/>
            <a:ea typeface="+mn-ea"/>
            <a:cs typeface="+mn-cs"/>
          </a:endParaRPr>
        </a:p>
      </dgm:t>
    </dgm:pt>
    <dgm:pt modelId="{2AB71CA5-CA50-4CB2-B366-E3261E595EDB}" type="parTrans" cxnId="{D163E9BB-F1F6-411F-B449-1FDAC88B1F0A}">
      <dgm:prSet/>
      <dgm:spPr/>
      <dgm:t>
        <a:bodyPr/>
        <a:lstStyle/>
        <a:p>
          <a:endParaRPr lang="en-US"/>
        </a:p>
      </dgm:t>
    </dgm:pt>
    <dgm:pt modelId="{DC3DBF39-4AE7-4830-8205-234CD9EBAC38}" type="sibTrans" cxnId="{D163E9BB-F1F6-411F-B449-1FDAC88B1F0A}">
      <dgm:prSet/>
      <dgm:spPr/>
      <dgm:t>
        <a:bodyPr/>
        <a:lstStyle/>
        <a:p>
          <a:endParaRPr lang="en-US"/>
        </a:p>
      </dgm:t>
    </dgm:pt>
    <dgm:pt modelId="{2CABD88F-15D7-44F2-ACBD-A7F2224AFE18}">
      <dgm:prSet/>
      <dgm:spPr/>
      <dgm:t>
        <a:bodyPr/>
        <a:lstStyle/>
        <a:p>
          <a:pPr>
            <a:defRPr b="1"/>
          </a:pPr>
          <a:r>
            <a:rPr lang="en-US" dirty="0"/>
            <a:t>August 2024</a:t>
          </a:r>
        </a:p>
      </dgm:t>
    </dgm:pt>
    <dgm:pt modelId="{80656BCC-B9F7-49F1-A134-D828430C6497}" type="parTrans" cxnId="{6D50AB48-DBE1-414F-B24F-1250806DB4DE}">
      <dgm:prSet/>
      <dgm:spPr/>
      <dgm:t>
        <a:bodyPr/>
        <a:lstStyle/>
        <a:p>
          <a:endParaRPr lang="en-US"/>
        </a:p>
      </dgm:t>
    </dgm:pt>
    <dgm:pt modelId="{E25F94C8-31ED-4237-9C46-B670AE8D976A}" type="sibTrans" cxnId="{6D50AB48-DBE1-414F-B24F-1250806DB4DE}">
      <dgm:prSet/>
      <dgm:spPr/>
      <dgm:t>
        <a:bodyPr/>
        <a:lstStyle/>
        <a:p>
          <a:endParaRPr lang="en-US"/>
        </a:p>
      </dgm:t>
    </dgm:pt>
    <dgm:pt modelId="{2C8D6E50-A30B-4DE4-BBA6-3AF05DB9373C}">
      <dgm:prSet/>
      <dgm:spPr/>
      <dgm:t>
        <a:bodyPr/>
        <a:lstStyle/>
        <a:p>
          <a:r>
            <a:rPr lang="en-US" dirty="0"/>
            <a:t>MCH</a:t>
          </a:r>
        </a:p>
      </dgm:t>
    </dgm:pt>
    <dgm:pt modelId="{14E980E5-3F06-43CC-80BA-C69D71BC9700}" type="parTrans" cxnId="{ABF93FA8-8F2B-48C9-93EB-EF5E00345D8B}">
      <dgm:prSet/>
      <dgm:spPr/>
      <dgm:t>
        <a:bodyPr/>
        <a:lstStyle/>
        <a:p>
          <a:endParaRPr lang="en-US"/>
        </a:p>
      </dgm:t>
    </dgm:pt>
    <dgm:pt modelId="{BE25E6A9-DEA9-444E-8CDC-FC3143FCF0CA}" type="sibTrans" cxnId="{ABF93FA8-8F2B-48C9-93EB-EF5E00345D8B}">
      <dgm:prSet/>
      <dgm:spPr/>
      <dgm:t>
        <a:bodyPr/>
        <a:lstStyle/>
        <a:p>
          <a:endParaRPr lang="en-US"/>
        </a:p>
      </dgm:t>
    </dgm:pt>
    <dgm:pt modelId="{1D04C8A7-48EB-4A4F-A9BF-5D501D3F8BD7}">
      <dgm:prSet/>
      <dgm:spPr/>
      <dgm:t>
        <a:bodyPr/>
        <a:lstStyle/>
        <a:p>
          <a:r>
            <a:rPr lang="en-US" dirty="0"/>
            <a:t>Severe Maternal Morbidity</a:t>
          </a:r>
        </a:p>
      </dgm:t>
    </dgm:pt>
    <dgm:pt modelId="{3E6D9FBF-3179-48B5-9DE0-68A3A6DDE72C}" type="parTrans" cxnId="{25731332-8C49-490D-87F0-70F7C48270AF}">
      <dgm:prSet/>
      <dgm:spPr/>
      <dgm:t>
        <a:bodyPr/>
        <a:lstStyle/>
        <a:p>
          <a:endParaRPr lang="en-US"/>
        </a:p>
      </dgm:t>
    </dgm:pt>
    <dgm:pt modelId="{67AB7776-011D-4ABD-89BE-194AD622C8C8}" type="sibTrans" cxnId="{25731332-8C49-490D-87F0-70F7C48270AF}">
      <dgm:prSet/>
      <dgm:spPr/>
      <dgm:t>
        <a:bodyPr/>
        <a:lstStyle/>
        <a:p>
          <a:endParaRPr lang="en-US"/>
        </a:p>
      </dgm:t>
    </dgm:pt>
    <dgm:pt modelId="{0ADB5CC0-33D9-4E77-A646-02440DB13E36}">
      <dgm:prSet/>
      <dgm:spPr/>
      <dgm:t>
        <a:bodyPr/>
        <a:lstStyle/>
        <a:p>
          <a:r>
            <a:rPr lang="en-US" dirty="0"/>
            <a:t>Pregnancy-Related Mortality Ratio</a:t>
          </a:r>
        </a:p>
      </dgm:t>
    </dgm:pt>
    <dgm:pt modelId="{0D5D77E5-CC0C-4777-8B3B-7B21EF4B516A}" type="parTrans" cxnId="{7AB3A5EE-4EDD-423C-9679-C3EF062DEC33}">
      <dgm:prSet/>
      <dgm:spPr/>
      <dgm:t>
        <a:bodyPr/>
        <a:lstStyle/>
        <a:p>
          <a:endParaRPr lang="en-US"/>
        </a:p>
      </dgm:t>
    </dgm:pt>
    <dgm:pt modelId="{6F549ECA-7083-4BF1-BA32-FE23D2A91A6E}" type="sibTrans" cxnId="{7AB3A5EE-4EDD-423C-9679-C3EF062DEC33}">
      <dgm:prSet/>
      <dgm:spPr/>
      <dgm:t>
        <a:bodyPr/>
        <a:lstStyle/>
        <a:p>
          <a:endParaRPr lang="en-US"/>
        </a:p>
      </dgm:t>
    </dgm:pt>
    <dgm:pt modelId="{FB342796-5E12-428E-BE00-168B98710D96}">
      <dgm:prSet/>
      <dgm:spPr/>
      <dgm:t>
        <a:bodyPr/>
        <a:lstStyle/>
        <a:p>
          <a:r>
            <a:rPr lang="en-US" dirty="0"/>
            <a:t>Texas AIM Quality Improvement Analysis and Outcomes</a:t>
          </a:r>
        </a:p>
      </dgm:t>
    </dgm:pt>
    <dgm:pt modelId="{38A6456E-9E36-4F40-BDBE-5958B174FC55}" type="parTrans" cxnId="{70E90960-0630-44C0-A827-E8450C85A52A}">
      <dgm:prSet/>
      <dgm:spPr/>
      <dgm:t>
        <a:bodyPr/>
        <a:lstStyle/>
        <a:p>
          <a:endParaRPr lang="en-US"/>
        </a:p>
      </dgm:t>
    </dgm:pt>
    <dgm:pt modelId="{B11CB0D0-E850-4587-8EC6-CC4BA0D992D3}" type="sibTrans" cxnId="{70E90960-0630-44C0-A827-E8450C85A52A}">
      <dgm:prSet/>
      <dgm:spPr/>
      <dgm:t>
        <a:bodyPr/>
        <a:lstStyle/>
        <a:p>
          <a:endParaRPr lang="en-US"/>
        </a:p>
      </dgm:t>
    </dgm:pt>
    <dgm:pt modelId="{7525E36C-F372-4E78-95C4-20613F617364}">
      <dgm:prSet/>
      <dgm:spPr/>
      <dgm:t>
        <a:bodyPr/>
        <a:lstStyle/>
        <a:p>
          <a:r>
            <a:rPr lang="en-US" dirty="0"/>
            <a:t>Infant Health Practices</a:t>
          </a:r>
        </a:p>
      </dgm:t>
    </dgm:pt>
    <dgm:pt modelId="{E776D095-1EC2-483A-98B8-AF76E688DD37}" type="parTrans" cxnId="{D7676F6E-DBDC-4E04-9225-BB084DA3D118}">
      <dgm:prSet/>
      <dgm:spPr/>
      <dgm:t>
        <a:bodyPr/>
        <a:lstStyle/>
        <a:p>
          <a:endParaRPr lang="en-US"/>
        </a:p>
      </dgm:t>
    </dgm:pt>
    <dgm:pt modelId="{86CFB87F-6917-4800-982C-FEF97B10E0B0}" type="sibTrans" cxnId="{D7676F6E-DBDC-4E04-9225-BB084DA3D118}">
      <dgm:prSet/>
      <dgm:spPr/>
      <dgm:t>
        <a:bodyPr/>
        <a:lstStyle/>
        <a:p>
          <a:endParaRPr lang="en-US"/>
        </a:p>
      </dgm:t>
    </dgm:pt>
    <dgm:pt modelId="{32BD0844-DD18-4AA8-8507-BF4EEB7AAF2E}">
      <dgm:prSet phldr="0" custT="1"/>
      <dgm:spPr/>
      <dgm:t>
        <a:bodyPr/>
        <a:lstStyle/>
        <a:p>
          <a:pPr>
            <a:defRPr b="1"/>
          </a:pPr>
          <a:r>
            <a:rPr lang="en-US" sz="1800" dirty="0">
              <a:solidFill>
                <a:schemeClr val="tx1"/>
              </a:solidFill>
              <a:latin typeface="Calibri"/>
              <a:ea typeface="Calibri"/>
              <a:cs typeface="Calibri"/>
            </a:rPr>
            <a:t>November 2024*</a:t>
          </a:r>
        </a:p>
      </dgm:t>
    </dgm:pt>
    <dgm:pt modelId="{A32677E7-4DC9-4B23-A9D6-85C9273A9823}" type="parTrans" cxnId="{9E47C5B7-B26B-40F1-9555-7CE0E258EBCE}">
      <dgm:prSet/>
      <dgm:spPr/>
      <dgm:t>
        <a:bodyPr/>
        <a:lstStyle/>
        <a:p>
          <a:endParaRPr lang="en-US"/>
        </a:p>
      </dgm:t>
    </dgm:pt>
    <dgm:pt modelId="{9711E629-2A43-4A4C-8FD3-A8D902F29F19}" type="sibTrans" cxnId="{9E47C5B7-B26B-40F1-9555-7CE0E258EBCE}">
      <dgm:prSet/>
      <dgm:spPr/>
      <dgm:t>
        <a:bodyPr/>
        <a:lstStyle/>
        <a:p>
          <a:endParaRPr lang="en-US"/>
        </a:p>
      </dgm:t>
    </dgm:pt>
    <dgm:pt modelId="{397538C1-3FA9-4724-BC40-DE9DEA7DC46B}">
      <dgm:prSet phldr="0" custT="1"/>
      <dgm:spPr/>
      <dgm:t>
        <a:bodyPr/>
        <a:lstStyle/>
        <a:p>
          <a:r>
            <a:rPr lang="en-US" sz="1300" kern="1200" dirty="0">
              <a:solidFill>
                <a:schemeClr val="tx1"/>
              </a:solidFill>
              <a:latin typeface="Calibri"/>
              <a:ea typeface="Calibri"/>
              <a:cs typeface="Calibri"/>
            </a:rPr>
            <a:t>MCH</a:t>
          </a:r>
        </a:p>
      </dgm:t>
    </dgm:pt>
    <dgm:pt modelId="{C60F4C76-438E-4723-99B1-21F081E5B4D3}" type="parTrans" cxnId="{5A3DE649-0EFF-45E3-9B83-850EB4BF599F}">
      <dgm:prSet/>
      <dgm:spPr/>
      <dgm:t>
        <a:bodyPr/>
        <a:lstStyle/>
        <a:p>
          <a:endParaRPr lang="en-US"/>
        </a:p>
      </dgm:t>
    </dgm:pt>
    <dgm:pt modelId="{CA12F27B-3DE9-4A8F-8E50-ACE5AE14D023}" type="sibTrans" cxnId="{5A3DE649-0EFF-45E3-9B83-850EB4BF599F}">
      <dgm:prSet/>
      <dgm:spPr/>
      <dgm:t>
        <a:bodyPr/>
        <a:lstStyle/>
        <a:p>
          <a:endParaRPr lang="en-US"/>
        </a:p>
      </dgm:t>
    </dgm:pt>
    <dgm:pt modelId="{482ED875-694E-48CF-B62E-83EA28CA93CE}">
      <dgm:prSet phldr="0" custT="1"/>
      <dgm:spPr/>
      <dgm:t>
        <a:bodyPr/>
        <a:lstStyle/>
        <a:p>
          <a:r>
            <a:rPr lang="en-US" sz="1050" kern="1200" dirty="0">
              <a:solidFill>
                <a:schemeClr val="tx1"/>
              </a:solidFill>
              <a:latin typeface="Calibri"/>
              <a:ea typeface="Calibri"/>
              <a:cs typeface="Calibri"/>
            </a:rPr>
            <a:t>Prenatal, Delivery, and Postpartum Care</a:t>
          </a:r>
        </a:p>
      </dgm:t>
    </dgm:pt>
    <dgm:pt modelId="{4EAECC17-C0F5-4679-9894-0180CC66E28A}" type="parTrans" cxnId="{ED911C42-3204-44A7-AF4D-73D35D8B6118}">
      <dgm:prSet/>
      <dgm:spPr/>
      <dgm:t>
        <a:bodyPr/>
        <a:lstStyle/>
        <a:p>
          <a:endParaRPr lang="en-US"/>
        </a:p>
      </dgm:t>
    </dgm:pt>
    <dgm:pt modelId="{53081F70-088C-4D7A-AEFC-1838D1BA78D0}" type="sibTrans" cxnId="{ED911C42-3204-44A7-AF4D-73D35D8B6118}">
      <dgm:prSet/>
      <dgm:spPr/>
      <dgm:t>
        <a:bodyPr/>
        <a:lstStyle/>
        <a:p>
          <a:endParaRPr lang="en-US"/>
        </a:p>
      </dgm:t>
    </dgm:pt>
    <dgm:pt modelId="{B43E365C-C22A-4A57-A2F2-D7B17AFF800B}">
      <dgm:prSet phldr="0" custT="1"/>
      <dgm:spPr/>
      <dgm:t>
        <a:bodyPr/>
        <a:lstStyle/>
        <a:p>
          <a:pPr>
            <a:defRPr b="1"/>
          </a:pPr>
          <a:r>
            <a:rPr lang="en-US" sz="1800" kern="1200" dirty="0">
              <a:solidFill>
                <a:schemeClr val="tx1"/>
              </a:solidFill>
              <a:latin typeface="Calibri"/>
              <a:ea typeface="Calibri"/>
              <a:cs typeface="Calibri"/>
            </a:rPr>
            <a:t>December 2024*</a:t>
          </a:r>
        </a:p>
      </dgm:t>
    </dgm:pt>
    <dgm:pt modelId="{AD861F0F-F9A1-4348-90F0-F4626DC976DD}" type="parTrans" cxnId="{D7BDCC98-53E5-402D-9F4A-C33DD2739E68}">
      <dgm:prSet/>
      <dgm:spPr/>
      <dgm:t>
        <a:bodyPr/>
        <a:lstStyle/>
        <a:p>
          <a:endParaRPr lang="en-US"/>
        </a:p>
      </dgm:t>
    </dgm:pt>
    <dgm:pt modelId="{1E737DED-C7D2-4DCD-995A-8BB1FBCDADA8}" type="sibTrans" cxnId="{D7BDCC98-53E5-402D-9F4A-C33DD2739E68}">
      <dgm:prSet/>
      <dgm:spPr/>
      <dgm:t>
        <a:bodyPr/>
        <a:lstStyle/>
        <a:p>
          <a:endParaRPr lang="en-US"/>
        </a:p>
      </dgm:t>
    </dgm:pt>
    <dgm:pt modelId="{1F05A153-DA41-444B-A9FF-1F87E89F1AEC}">
      <dgm:prSet phldr="0" custT="1"/>
      <dgm:spPr/>
      <dgm:t>
        <a:bodyPr/>
        <a:lstStyle/>
        <a:p>
          <a:endParaRPr lang="en-US" sz="1050" kern="1200" dirty="0">
            <a:solidFill>
              <a:schemeClr val="tx1"/>
            </a:solidFill>
            <a:latin typeface="Calibri"/>
            <a:ea typeface="Calibri"/>
            <a:cs typeface="Calibri"/>
          </a:endParaRPr>
        </a:p>
        <a:p>
          <a:r>
            <a:rPr lang="en-US" sz="1050" kern="1200" dirty="0">
              <a:solidFill>
                <a:schemeClr val="tx1"/>
              </a:solidFill>
              <a:latin typeface="Calibri"/>
              <a:ea typeface="Calibri"/>
              <a:cs typeface="Calibri"/>
            </a:rPr>
            <a:t>CS</a:t>
          </a:r>
        </a:p>
      </dgm:t>
    </dgm:pt>
    <dgm:pt modelId="{CB82E0AA-6D4D-44FD-90F3-2C755CDA7E22}" type="parTrans" cxnId="{349A7D3A-F63E-4637-A2F9-248482A70F54}">
      <dgm:prSet/>
      <dgm:spPr/>
      <dgm:t>
        <a:bodyPr/>
        <a:lstStyle/>
        <a:p>
          <a:endParaRPr lang="en-US"/>
        </a:p>
      </dgm:t>
    </dgm:pt>
    <dgm:pt modelId="{EC107C50-3A77-46E5-9164-23A5368D1B20}" type="sibTrans" cxnId="{349A7D3A-F63E-4637-A2F9-248482A70F54}">
      <dgm:prSet/>
      <dgm:spPr/>
      <dgm:t>
        <a:bodyPr/>
        <a:lstStyle/>
        <a:p>
          <a:endParaRPr lang="en-US"/>
        </a:p>
      </dgm:t>
    </dgm:pt>
    <dgm:pt modelId="{99030795-F158-4DCE-B72A-249B74EC477C}">
      <dgm:prSet custT="1"/>
      <dgm:spPr/>
      <dgm:t>
        <a:bodyPr/>
        <a:lstStyle/>
        <a:p>
          <a:r>
            <a:rPr lang="en-US" sz="1000" dirty="0">
              <a:solidFill>
                <a:prstClr val="black"/>
              </a:solidFill>
              <a:latin typeface="Calibri"/>
              <a:ea typeface="Calibri"/>
              <a:cs typeface="Calibri"/>
            </a:rPr>
            <a:t>About the Babies</a:t>
          </a:r>
          <a:endParaRPr lang="en-US" sz="1000" dirty="0">
            <a:solidFill>
              <a:schemeClr val="tx1"/>
            </a:solidFill>
            <a:latin typeface="Calibri"/>
            <a:ea typeface="Calibri"/>
            <a:cs typeface="Calibri"/>
          </a:endParaRPr>
        </a:p>
      </dgm:t>
    </dgm:pt>
    <dgm:pt modelId="{03EB1FB3-FAF6-4542-B48E-35E7330F73F7}" type="parTrans" cxnId="{2D6A8FCD-87B5-4923-9E1D-3A6D59AF3E95}">
      <dgm:prSet/>
      <dgm:spPr/>
      <dgm:t>
        <a:bodyPr/>
        <a:lstStyle/>
        <a:p>
          <a:endParaRPr lang="en-US"/>
        </a:p>
      </dgm:t>
    </dgm:pt>
    <dgm:pt modelId="{E64CBEE0-8DDF-40FD-8E27-9D2D383A954C}" type="sibTrans" cxnId="{2D6A8FCD-87B5-4923-9E1D-3A6D59AF3E95}">
      <dgm:prSet/>
      <dgm:spPr/>
      <dgm:t>
        <a:bodyPr/>
        <a:lstStyle/>
        <a:p>
          <a:endParaRPr lang="en-US"/>
        </a:p>
      </dgm:t>
    </dgm:pt>
    <dgm:pt modelId="{C2F79C60-2EA4-4F8F-874D-97DACB91220B}">
      <dgm:prSet custT="1"/>
      <dgm:spPr/>
      <dgm:t>
        <a:bodyPr/>
        <a:lstStyle/>
        <a:p>
          <a:r>
            <a:rPr lang="en-US" sz="1000" dirty="0">
              <a:solidFill>
                <a:prstClr val="black"/>
              </a:solidFill>
              <a:latin typeface="Calibri"/>
              <a:ea typeface="Calibri"/>
              <a:cs typeface="Calibri"/>
            </a:rPr>
            <a:t>About the Moms</a:t>
          </a:r>
          <a:endParaRPr lang="en-US" sz="1000" dirty="0">
            <a:solidFill>
              <a:schemeClr val="tx1"/>
            </a:solidFill>
            <a:latin typeface="Calibri"/>
            <a:ea typeface="Calibri"/>
            <a:cs typeface="Calibri"/>
          </a:endParaRPr>
        </a:p>
      </dgm:t>
    </dgm:pt>
    <dgm:pt modelId="{49C4A8C4-3F66-44C6-9B85-4F7434A3B95C}" type="parTrans" cxnId="{000B1AE4-2926-4679-B9FE-0A22D25A1788}">
      <dgm:prSet/>
      <dgm:spPr/>
      <dgm:t>
        <a:bodyPr/>
        <a:lstStyle/>
        <a:p>
          <a:endParaRPr lang="en-US"/>
        </a:p>
      </dgm:t>
    </dgm:pt>
    <dgm:pt modelId="{F3B77288-1E87-428D-87BC-514A34C707E1}" type="sibTrans" cxnId="{000B1AE4-2926-4679-B9FE-0A22D25A1788}">
      <dgm:prSet/>
      <dgm:spPr/>
      <dgm:t>
        <a:bodyPr/>
        <a:lstStyle/>
        <a:p>
          <a:endParaRPr lang="en-US"/>
        </a:p>
      </dgm:t>
    </dgm:pt>
    <dgm:pt modelId="{725F3543-93FB-474C-9BF0-143915A6B1DE}">
      <dgm:prSet custT="1"/>
      <dgm:spPr/>
      <dgm:t>
        <a:bodyPr/>
        <a:lstStyle/>
        <a:p>
          <a:r>
            <a:rPr lang="en-US" sz="1000" dirty="0">
              <a:solidFill>
                <a:prstClr val="black"/>
              </a:solidFill>
              <a:latin typeface="Calibri"/>
              <a:ea typeface="Calibri"/>
              <a:cs typeface="Calibri"/>
            </a:rPr>
            <a:t>Testing and Treatmen</a:t>
          </a:r>
          <a:r>
            <a:rPr lang="en-US" sz="1000" dirty="0">
              <a:solidFill>
                <a:schemeClr val="tx1"/>
              </a:solidFill>
              <a:latin typeface="Calibri"/>
              <a:ea typeface="Calibri"/>
              <a:cs typeface="Calibri"/>
            </a:rPr>
            <a:t>t</a:t>
          </a:r>
        </a:p>
      </dgm:t>
    </dgm:pt>
    <dgm:pt modelId="{F3E555C4-F1EA-4856-8F11-329E1AEE4E7D}" type="parTrans" cxnId="{EFC14624-E5E2-4897-8FE3-FBEFBCBA2AD1}">
      <dgm:prSet/>
      <dgm:spPr/>
      <dgm:t>
        <a:bodyPr/>
        <a:lstStyle/>
        <a:p>
          <a:endParaRPr lang="en-US"/>
        </a:p>
      </dgm:t>
    </dgm:pt>
    <dgm:pt modelId="{55668CD9-34C5-4703-86D3-3B6E2112452F}" type="sibTrans" cxnId="{EFC14624-E5E2-4897-8FE3-FBEFBCBA2AD1}">
      <dgm:prSet/>
      <dgm:spPr/>
      <dgm:t>
        <a:bodyPr/>
        <a:lstStyle/>
        <a:p>
          <a:endParaRPr lang="en-US"/>
        </a:p>
      </dgm:t>
    </dgm:pt>
    <dgm:pt modelId="{5B11A6EF-A6F7-43AF-B804-092ADC14D403}">
      <dgm:prSet phldr="0" custT="1"/>
      <dgm:spPr/>
      <dgm:t>
        <a:bodyPr/>
        <a:lstStyle/>
        <a:p>
          <a:r>
            <a:rPr lang="en-US" sz="1050" kern="1200" dirty="0">
              <a:solidFill>
                <a:schemeClr val="tx1"/>
              </a:solidFill>
              <a:latin typeface="Calibri"/>
              <a:ea typeface="Calibri"/>
              <a:cs typeface="Calibri"/>
            </a:rPr>
            <a:t>MCH</a:t>
          </a:r>
        </a:p>
      </dgm:t>
    </dgm:pt>
    <dgm:pt modelId="{7EF7AAC1-6876-4D0A-A328-878F0C3229AF}" type="parTrans" cxnId="{6D5D597E-CEE1-43E6-B376-547D1C54FF81}">
      <dgm:prSet/>
      <dgm:spPr/>
      <dgm:t>
        <a:bodyPr/>
        <a:lstStyle/>
        <a:p>
          <a:endParaRPr lang="en-US"/>
        </a:p>
      </dgm:t>
    </dgm:pt>
    <dgm:pt modelId="{26FC932D-0AC4-46B1-A998-2DE7CBE4C364}" type="sibTrans" cxnId="{6D5D597E-CEE1-43E6-B376-547D1C54FF81}">
      <dgm:prSet/>
      <dgm:spPr/>
      <dgm:t>
        <a:bodyPr/>
        <a:lstStyle/>
        <a:p>
          <a:endParaRPr lang="en-US"/>
        </a:p>
      </dgm:t>
    </dgm:pt>
    <dgm:pt modelId="{FF3BEDD4-3AB9-4929-8D50-71F6A2EBC268}">
      <dgm:prSet phldr="0" custT="1"/>
      <dgm:spPr/>
      <dgm:t>
        <a:bodyPr/>
        <a:lstStyle/>
        <a:p>
          <a:r>
            <a:rPr lang="en-US" sz="1050" kern="1200" dirty="0">
              <a:solidFill>
                <a:schemeClr val="tx1"/>
              </a:solidFill>
              <a:latin typeface="Calibri"/>
              <a:ea typeface="Calibri"/>
              <a:cs typeface="Calibri"/>
            </a:rPr>
            <a:t>MMRC Cohort Summary and Status</a:t>
          </a:r>
        </a:p>
      </dgm:t>
    </dgm:pt>
    <dgm:pt modelId="{F60B8ACD-4812-432A-8BD7-C991AF499BF7}" type="parTrans" cxnId="{ECFA11C8-4711-441D-98D5-910E3A1C05FD}">
      <dgm:prSet/>
      <dgm:spPr/>
      <dgm:t>
        <a:bodyPr/>
        <a:lstStyle/>
        <a:p>
          <a:endParaRPr lang="en-US"/>
        </a:p>
      </dgm:t>
    </dgm:pt>
    <dgm:pt modelId="{F5AB58C0-3BA0-4332-A1A4-BBF47744F38D}" type="sibTrans" cxnId="{ECFA11C8-4711-441D-98D5-910E3A1C05FD}">
      <dgm:prSet/>
      <dgm:spPr/>
      <dgm:t>
        <a:bodyPr/>
        <a:lstStyle/>
        <a:p>
          <a:endParaRPr lang="en-US"/>
        </a:p>
      </dgm:t>
    </dgm:pt>
    <dgm:pt modelId="{CAA22D82-A6DF-4B8E-AF68-E2BA2F1E3C67}">
      <dgm:prSet phldr="0" custT="1"/>
      <dgm:spPr/>
      <dgm:t>
        <a:bodyPr/>
        <a:lstStyle/>
        <a:p>
          <a:r>
            <a:rPr lang="en-US" sz="1000" kern="1200">
              <a:solidFill>
                <a:srgbClr val="000000">
                  <a:hueOff val="0"/>
                  <a:satOff val="0"/>
                  <a:lumOff val="0"/>
                  <a:alphaOff val="0"/>
                </a:srgbClr>
              </a:solidFill>
              <a:latin typeface="Calibri" panose="020F0502020204030204"/>
              <a:ea typeface="+mn-ea"/>
              <a:cs typeface="+mn-cs"/>
            </a:rPr>
            <a:t>Birth </a:t>
          </a:r>
          <a:r>
            <a:rPr lang="en-US" sz="1000" kern="1200" dirty="0">
              <a:solidFill>
                <a:srgbClr val="000000">
                  <a:hueOff val="0"/>
                  <a:satOff val="0"/>
                  <a:lumOff val="0"/>
                  <a:alphaOff val="0"/>
                </a:srgbClr>
              </a:solidFill>
              <a:latin typeface="Calibri" panose="020F0502020204030204"/>
              <a:ea typeface="+mn-ea"/>
              <a:cs typeface="+mn-cs"/>
            </a:rPr>
            <a:t>Demographics</a:t>
          </a:r>
        </a:p>
      </dgm:t>
    </dgm:pt>
    <dgm:pt modelId="{E69B3409-86EF-423E-A2F7-AB95DBD72DC6}" type="parTrans" cxnId="{1DAB80E3-6CFD-4168-8D80-D546C030AE47}">
      <dgm:prSet/>
      <dgm:spPr/>
      <dgm:t>
        <a:bodyPr/>
        <a:lstStyle/>
        <a:p>
          <a:endParaRPr lang="en-US"/>
        </a:p>
      </dgm:t>
    </dgm:pt>
    <dgm:pt modelId="{88926DEE-D9A3-463D-B933-1F78D17A89CB}" type="sibTrans" cxnId="{1DAB80E3-6CFD-4168-8D80-D546C030AE47}">
      <dgm:prSet/>
      <dgm:spPr/>
      <dgm:t>
        <a:bodyPr/>
        <a:lstStyle/>
        <a:p>
          <a:endParaRPr lang="en-US"/>
        </a:p>
      </dgm:t>
    </dgm:pt>
    <dgm:pt modelId="{22A0250B-1E4C-4887-AB17-BF1A9326548E}">
      <dgm:prSet phldr="0" custT="1"/>
      <dgm:spPr/>
      <dgm:t>
        <a:bodyPr/>
        <a:lstStyle/>
        <a:p>
          <a:r>
            <a:rPr lang="en-US" sz="1400" kern="1200">
              <a:solidFill>
                <a:schemeClr val="tx1"/>
              </a:solidFill>
              <a:latin typeface="Calibri"/>
              <a:ea typeface="Calibri"/>
              <a:cs typeface="Calibri"/>
            </a:rPr>
            <a:t>MCH</a:t>
          </a:r>
          <a:endParaRPr lang="en-US" sz="1000" kern="1200" dirty="0">
            <a:solidFill>
              <a:srgbClr val="000000">
                <a:hueOff val="0"/>
                <a:satOff val="0"/>
                <a:lumOff val="0"/>
                <a:alphaOff val="0"/>
              </a:srgbClr>
            </a:solidFill>
            <a:latin typeface="Calibri" panose="020F0502020204030204"/>
            <a:ea typeface="+mn-ea"/>
            <a:cs typeface="+mn-cs"/>
          </a:endParaRPr>
        </a:p>
      </dgm:t>
    </dgm:pt>
    <dgm:pt modelId="{690974C0-F45A-4C1C-AB4E-EA6F888724C4}" type="parTrans" cxnId="{6F921F77-B563-4449-B1CF-4F5F71DDC878}">
      <dgm:prSet/>
      <dgm:spPr/>
      <dgm:t>
        <a:bodyPr/>
        <a:lstStyle/>
        <a:p>
          <a:endParaRPr lang="en-US"/>
        </a:p>
      </dgm:t>
    </dgm:pt>
    <dgm:pt modelId="{9073A709-C8E8-472A-9E7B-68480BB0D021}" type="sibTrans" cxnId="{6F921F77-B563-4449-B1CF-4F5F71DDC878}">
      <dgm:prSet/>
      <dgm:spPr/>
      <dgm:t>
        <a:bodyPr/>
        <a:lstStyle/>
        <a:p>
          <a:endParaRPr lang="en-US"/>
        </a:p>
      </dgm:t>
    </dgm:pt>
    <dgm:pt modelId="{F3186A12-A6B1-4AF9-B2C4-F59060776364}">
      <dgm:prSet custT="1"/>
      <dgm:spPr/>
      <dgm:t>
        <a:bodyPr/>
        <a:lstStyle/>
        <a:p>
          <a:pPr>
            <a:defRPr b="1"/>
          </a:pPr>
          <a:r>
            <a:rPr lang="en-US" sz="1800" b="1" kern="1200" dirty="0">
              <a:solidFill>
                <a:srgbClr val="000000"/>
              </a:solidFill>
              <a:latin typeface="Calibri"/>
              <a:ea typeface="Calibri"/>
              <a:cs typeface="Calibri"/>
            </a:rPr>
            <a:t>January 2025*</a:t>
          </a:r>
        </a:p>
      </dgm:t>
    </dgm:pt>
    <dgm:pt modelId="{AA578BB7-B6CC-450D-AE15-658B72BF1561}" type="parTrans" cxnId="{ACC2560C-7307-4D42-BB04-0853020BC9FF}">
      <dgm:prSet/>
      <dgm:spPr/>
      <dgm:t>
        <a:bodyPr/>
        <a:lstStyle/>
        <a:p>
          <a:endParaRPr lang="en-US"/>
        </a:p>
      </dgm:t>
    </dgm:pt>
    <dgm:pt modelId="{EFD07162-B47D-40B2-9F09-8B3B5588391F}" type="sibTrans" cxnId="{ACC2560C-7307-4D42-BB04-0853020BC9FF}">
      <dgm:prSet/>
      <dgm:spPr/>
      <dgm:t>
        <a:bodyPr/>
        <a:lstStyle/>
        <a:p>
          <a:endParaRPr lang="en-US"/>
        </a:p>
      </dgm:t>
    </dgm:pt>
    <dgm:pt modelId="{EC2A810E-EE8A-4755-85FF-AF2FED0E4103}">
      <dgm:prSet custT="1"/>
      <dgm:spPr/>
      <dgm:t>
        <a:bodyPr/>
        <a:lstStyle/>
        <a:p>
          <a:r>
            <a:rPr lang="en-US" sz="1300" kern="1200" dirty="0">
              <a:solidFill>
                <a:srgbClr val="000000"/>
              </a:solidFill>
              <a:latin typeface="Calibri"/>
              <a:ea typeface="Calibri"/>
              <a:cs typeface="Calibri"/>
            </a:rPr>
            <a:t>MCH</a:t>
          </a:r>
        </a:p>
      </dgm:t>
    </dgm:pt>
    <dgm:pt modelId="{0FD8B01E-0E78-4F7F-968B-105140D477E9}" type="parTrans" cxnId="{DBBD7212-194E-49DE-ACB3-550C59B2A2CC}">
      <dgm:prSet/>
      <dgm:spPr/>
      <dgm:t>
        <a:bodyPr/>
        <a:lstStyle/>
        <a:p>
          <a:endParaRPr lang="en-US"/>
        </a:p>
      </dgm:t>
    </dgm:pt>
    <dgm:pt modelId="{7535444F-E531-4F67-9206-A64C934A87F1}" type="sibTrans" cxnId="{DBBD7212-194E-49DE-ACB3-550C59B2A2CC}">
      <dgm:prSet/>
      <dgm:spPr/>
      <dgm:t>
        <a:bodyPr/>
        <a:lstStyle/>
        <a:p>
          <a:endParaRPr lang="en-US"/>
        </a:p>
      </dgm:t>
    </dgm:pt>
    <dgm:pt modelId="{BA6BE17F-7244-418A-A629-C2790D303E55}">
      <dgm:prSet custT="1"/>
      <dgm:spPr/>
      <dgm:t>
        <a:bodyPr/>
        <a:lstStyle/>
        <a:p>
          <a:r>
            <a:rPr lang="en-US" sz="1000" kern="1200" dirty="0">
              <a:solidFill>
                <a:schemeClr val="tx1"/>
              </a:solidFill>
              <a:latin typeface="Calibri"/>
              <a:ea typeface="Calibri"/>
              <a:cs typeface="Calibri"/>
            </a:rPr>
            <a:t>Perinatal Periods of Risk </a:t>
          </a:r>
        </a:p>
      </dgm:t>
    </dgm:pt>
    <dgm:pt modelId="{B2816796-E953-4E6A-AF1E-D4D1FFCF5C60}" type="parTrans" cxnId="{7CDB7F35-FFF5-4380-99B2-7E92F1A837B5}">
      <dgm:prSet/>
      <dgm:spPr/>
      <dgm:t>
        <a:bodyPr/>
        <a:lstStyle/>
        <a:p>
          <a:endParaRPr lang="en-US"/>
        </a:p>
      </dgm:t>
    </dgm:pt>
    <dgm:pt modelId="{9E11C57F-5794-4170-9B10-947D8A963E64}" type="sibTrans" cxnId="{7CDB7F35-FFF5-4380-99B2-7E92F1A837B5}">
      <dgm:prSet/>
      <dgm:spPr/>
      <dgm:t>
        <a:bodyPr/>
        <a:lstStyle/>
        <a:p>
          <a:endParaRPr lang="en-US"/>
        </a:p>
      </dgm:t>
    </dgm:pt>
    <dgm:pt modelId="{8D5CD886-E8B5-4F56-B548-26B109F270F1}" type="pres">
      <dgm:prSet presAssocID="{D0B52C67-D3B3-48EF-BAE0-E6FAF246076D}" presName="root" presStyleCnt="0">
        <dgm:presLayoutVars>
          <dgm:chMax/>
          <dgm:chPref/>
          <dgm:animLvl val="lvl"/>
        </dgm:presLayoutVars>
      </dgm:prSet>
      <dgm:spPr/>
    </dgm:pt>
    <dgm:pt modelId="{87D294DF-B339-4DB7-9D05-6B357248EAE0}" type="pres">
      <dgm:prSet presAssocID="{D0B52C67-D3B3-48EF-BAE0-E6FAF246076D}" presName="divider" presStyleLbl="fgAcc1" presStyleIdx="0" presStyleCnt="8"/>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75EB9811-7525-4CB1-9740-4208CBDB269E}" type="pres">
      <dgm:prSet presAssocID="{D0B52C67-D3B3-48EF-BAE0-E6FAF246076D}" presName="nodes" presStyleCnt="0">
        <dgm:presLayoutVars>
          <dgm:chMax/>
          <dgm:chPref/>
          <dgm:animLvl val="lvl"/>
        </dgm:presLayoutVars>
      </dgm:prSet>
      <dgm:spPr/>
    </dgm:pt>
    <dgm:pt modelId="{219D39CB-FC7F-4F3B-A381-2C97A91C5B77}" type="pres">
      <dgm:prSet presAssocID="{85E6543B-5789-416A-8778-5375E210BF3E}" presName="composite" presStyleCnt="0"/>
      <dgm:spPr/>
    </dgm:pt>
    <dgm:pt modelId="{A554D292-9624-4D0E-B665-17A94E83AA50}" type="pres">
      <dgm:prSet presAssocID="{85E6543B-5789-416A-8778-5375E210BF3E}" presName="ConnectorPoint" presStyleLbl="lnNode1" presStyleIdx="0" presStyleCnt="7"/>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789F981-84D9-464D-B0ED-6FDA75241EA9}" type="pres">
      <dgm:prSet presAssocID="{85E6543B-5789-416A-8778-5375E210BF3E}" presName="DropPinPlaceHolder" presStyleCnt="0"/>
      <dgm:spPr/>
    </dgm:pt>
    <dgm:pt modelId="{AF9E1592-3E3F-455E-BD1C-D9BD8E87C7DA}" type="pres">
      <dgm:prSet presAssocID="{85E6543B-5789-416A-8778-5375E210BF3E}" presName="DropPin" presStyleLbl="alignNode1" presStyleIdx="0" presStyleCnt="7"/>
      <dgm:spPr/>
    </dgm:pt>
    <dgm:pt modelId="{8F3FCAE1-8AD9-4160-8049-D81F6E6BAC27}" type="pres">
      <dgm:prSet presAssocID="{85E6543B-5789-416A-8778-5375E210BF3E}" presName="Ellipse"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BB637352-2014-43C0-A5B5-4C0EDFBA2428}" type="pres">
      <dgm:prSet presAssocID="{85E6543B-5789-416A-8778-5375E210BF3E}" presName="L2TextContainer" presStyleLbl="revTx" presStyleIdx="0" presStyleCnt="14">
        <dgm:presLayoutVars>
          <dgm:bulletEnabled val="1"/>
        </dgm:presLayoutVars>
      </dgm:prSet>
      <dgm:spPr/>
    </dgm:pt>
    <dgm:pt modelId="{9D27FE38-BF75-401F-9EB2-62733AAC6861}" type="pres">
      <dgm:prSet presAssocID="{85E6543B-5789-416A-8778-5375E210BF3E}" presName="L1TextContainer" presStyleLbl="revTx" presStyleIdx="1" presStyleCnt="14">
        <dgm:presLayoutVars>
          <dgm:chMax val="1"/>
          <dgm:chPref val="1"/>
          <dgm:bulletEnabled val="1"/>
        </dgm:presLayoutVars>
      </dgm:prSet>
      <dgm:spPr/>
    </dgm:pt>
    <dgm:pt modelId="{5DF97FBF-1376-472E-9C98-8390FDAED270}" type="pres">
      <dgm:prSet presAssocID="{85E6543B-5789-416A-8778-5375E210BF3E}" presName="ConnectLine" presStyleLbl="sibTrans1D1" presStyleIdx="0" presStyleCnt="7"/>
      <dgm:spPr>
        <a:noFill/>
        <a:ln w="12700" cap="flat" cmpd="sng" algn="ctr">
          <a:solidFill>
            <a:schemeClr val="accent2">
              <a:hueOff val="0"/>
              <a:satOff val="0"/>
              <a:lumOff val="0"/>
              <a:alphaOff val="0"/>
            </a:schemeClr>
          </a:solidFill>
          <a:prstDash val="dash"/>
          <a:miter lim="800000"/>
        </a:ln>
        <a:effectLst/>
      </dgm:spPr>
    </dgm:pt>
    <dgm:pt modelId="{011CDBE3-2D51-4BEF-BCE7-F03F6488D36C}" type="pres">
      <dgm:prSet presAssocID="{85E6543B-5789-416A-8778-5375E210BF3E}" presName="EmptyPlaceHolder" presStyleCnt="0"/>
      <dgm:spPr/>
    </dgm:pt>
    <dgm:pt modelId="{6FB6AF86-C6BE-46E7-92BC-10BFCDC76F22}" type="pres">
      <dgm:prSet presAssocID="{6EE6B844-E8BC-49AB-8006-ECADAC16CF8E}" presName="spaceBetweenRectangles" presStyleCnt="0"/>
      <dgm:spPr/>
    </dgm:pt>
    <dgm:pt modelId="{08A2337D-91CF-4924-8ECA-EC4030AD118C}" type="pres">
      <dgm:prSet presAssocID="{22D7E892-5F8B-41AC-8A70-92A1CD37C2BE}" presName="composite" presStyleCnt="0"/>
      <dgm:spPr/>
    </dgm:pt>
    <dgm:pt modelId="{741F11D2-39F6-48CD-A75C-124585C4AC11}" type="pres">
      <dgm:prSet presAssocID="{22D7E892-5F8B-41AC-8A70-92A1CD37C2BE}" presName="ConnectorPoint" presStyleLbl="lnNode1" presStyleIdx="1" presStyleCnt="7"/>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3EF923E0-A5D8-4D81-9C81-0F21944BF28B}" type="pres">
      <dgm:prSet presAssocID="{22D7E892-5F8B-41AC-8A70-92A1CD37C2BE}" presName="DropPinPlaceHolder" presStyleCnt="0"/>
      <dgm:spPr/>
    </dgm:pt>
    <dgm:pt modelId="{964D886D-A36C-480D-A1CD-EC69418B04FA}" type="pres">
      <dgm:prSet presAssocID="{22D7E892-5F8B-41AC-8A70-92A1CD37C2BE}" presName="DropPin" presStyleLbl="alignNode1" presStyleIdx="1" presStyleCnt="7"/>
      <dgm:spPr/>
    </dgm:pt>
    <dgm:pt modelId="{35F9D670-8D79-43AB-A59B-1974F6F6094D}" type="pres">
      <dgm:prSet presAssocID="{22D7E892-5F8B-41AC-8A70-92A1CD37C2BE}" presName="Ellipse"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AE13CB6F-B2CD-48E1-A5E9-66183D08D776}" type="pres">
      <dgm:prSet presAssocID="{22D7E892-5F8B-41AC-8A70-92A1CD37C2BE}" presName="L2TextContainer" presStyleLbl="revTx" presStyleIdx="2" presStyleCnt="14">
        <dgm:presLayoutVars>
          <dgm:bulletEnabled val="1"/>
        </dgm:presLayoutVars>
      </dgm:prSet>
      <dgm:spPr/>
    </dgm:pt>
    <dgm:pt modelId="{EF7800A0-4510-44E5-8B13-524F08DF3D4D}" type="pres">
      <dgm:prSet presAssocID="{22D7E892-5F8B-41AC-8A70-92A1CD37C2BE}" presName="L1TextContainer" presStyleLbl="revTx" presStyleIdx="3" presStyleCnt="14">
        <dgm:presLayoutVars>
          <dgm:chMax val="1"/>
          <dgm:chPref val="1"/>
          <dgm:bulletEnabled val="1"/>
        </dgm:presLayoutVars>
      </dgm:prSet>
      <dgm:spPr/>
    </dgm:pt>
    <dgm:pt modelId="{BF23BACC-3BE9-4FDE-9087-1BDAE1983C8B}" type="pres">
      <dgm:prSet presAssocID="{22D7E892-5F8B-41AC-8A70-92A1CD37C2BE}" presName="ConnectLine" presStyleLbl="sibTrans1D1" presStyleIdx="1" presStyleCnt="7"/>
      <dgm:spPr>
        <a:noFill/>
        <a:ln w="12700" cap="flat" cmpd="sng" algn="ctr">
          <a:solidFill>
            <a:schemeClr val="accent2">
              <a:hueOff val="0"/>
              <a:satOff val="0"/>
              <a:lumOff val="0"/>
              <a:alphaOff val="0"/>
            </a:schemeClr>
          </a:solidFill>
          <a:prstDash val="dash"/>
          <a:miter lim="800000"/>
        </a:ln>
        <a:effectLst/>
      </dgm:spPr>
    </dgm:pt>
    <dgm:pt modelId="{47608486-F87A-49C1-B145-9A1551517586}" type="pres">
      <dgm:prSet presAssocID="{22D7E892-5F8B-41AC-8A70-92A1CD37C2BE}" presName="EmptyPlaceHolder" presStyleCnt="0"/>
      <dgm:spPr/>
    </dgm:pt>
    <dgm:pt modelId="{5A0FAB60-1C34-4D93-BA81-9B63142F22CD}" type="pres">
      <dgm:prSet presAssocID="{ECAF48BA-5C37-422C-8879-8C27CE9BEA34}" presName="spaceBetweenRectangles" presStyleCnt="0"/>
      <dgm:spPr/>
    </dgm:pt>
    <dgm:pt modelId="{BAB3E83B-F2DD-49D1-A057-09F56195D6CC}" type="pres">
      <dgm:prSet presAssocID="{2CABD88F-15D7-44F2-ACBD-A7F2224AFE18}" presName="composite" presStyleCnt="0"/>
      <dgm:spPr/>
    </dgm:pt>
    <dgm:pt modelId="{1B8B1FD9-D01C-4AE2-AA5D-5B3FE8C8B76C}" type="pres">
      <dgm:prSet presAssocID="{2CABD88F-15D7-44F2-ACBD-A7F2224AFE18}" presName="ConnectorPoint" presStyleLbl="lnNode1" presStyleIdx="2" presStyleCnt="7"/>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FA1EF014-4BE7-4FE9-A4C8-F3FA99BF0D44}" type="pres">
      <dgm:prSet presAssocID="{2CABD88F-15D7-44F2-ACBD-A7F2224AFE18}" presName="DropPinPlaceHolder" presStyleCnt="0"/>
      <dgm:spPr/>
    </dgm:pt>
    <dgm:pt modelId="{6D086FAC-E059-4AAB-9527-9926499CA5B0}" type="pres">
      <dgm:prSet presAssocID="{2CABD88F-15D7-44F2-ACBD-A7F2224AFE18}" presName="DropPin" presStyleLbl="alignNode1" presStyleIdx="2" presStyleCnt="7"/>
      <dgm:spPr/>
    </dgm:pt>
    <dgm:pt modelId="{32A353FE-8C0B-4D22-A1C2-5C20FC1B8A88}" type="pres">
      <dgm:prSet presAssocID="{2CABD88F-15D7-44F2-ACBD-A7F2224AFE18}" presName="Ellipse"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63EF7C9B-F6E7-48A4-AD0D-F6D8288DFBB8}" type="pres">
      <dgm:prSet presAssocID="{2CABD88F-15D7-44F2-ACBD-A7F2224AFE18}" presName="L2TextContainer" presStyleLbl="revTx" presStyleIdx="4" presStyleCnt="14">
        <dgm:presLayoutVars>
          <dgm:bulletEnabled val="1"/>
        </dgm:presLayoutVars>
      </dgm:prSet>
      <dgm:spPr/>
    </dgm:pt>
    <dgm:pt modelId="{5C60C116-DBDF-4F37-AE04-8656866FA3FB}" type="pres">
      <dgm:prSet presAssocID="{2CABD88F-15D7-44F2-ACBD-A7F2224AFE18}" presName="L1TextContainer" presStyleLbl="revTx" presStyleIdx="5" presStyleCnt="14">
        <dgm:presLayoutVars>
          <dgm:chMax val="1"/>
          <dgm:chPref val="1"/>
          <dgm:bulletEnabled val="1"/>
        </dgm:presLayoutVars>
      </dgm:prSet>
      <dgm:spPr/>
    </dgm:pt>
    <dgm:pt modelId="{01A3A5D4-258B-4476-84BD-675279829108}" type="pres">
      <dgm:prSet presAssocID="{2CABD88F-15D7-44F2-ACBD-A7F2224AFE18}" presName="ConnectLine" presStyleLbl="sibTrans1D1" presStyleIdx="2" presStyleCnt="7"/>
      <dgm:spPr>
        <a:noFill/>
        <a:ln w="12700" cap="flat" cmpd="sng" algn="ctr">
          <a:solidFill>
            <a:schemeClr val="accent2">
              <a:hueOff val="0"/>
              <a:satOff val="0"/>
              <a:lumOff val="0"/>
              <a:alphaOff val="0"/>
            </a:schemeClr>
          </a:solidFill>
          <a:prstDash val="dash"/>
          <a:miter lim="800000"/>
        </a:ln>
        <a:effectLst/>
      </dgm:spPr>
    </dgm:pt>
    <dgm:pt modelId="{83046A84-3C80-4997-ABAE-6F53003E38C9}" type="pres">
      <dgm:prSet presAssocID="{2CABD88F-15D7-44F2-ACBD-A7F2224AFE18}" presName="EmptyPlaceHolder" presStyleCnt="0"/>
      <dgm:spPr/>
    </dgm:pt>
    <dgm:pt modelId="{7925C1F8-1E82-4D57-967B-F9BD5821729D}" type="pres">
      <dgm:prSet presAssocID="{E25F94C8-31ED-4237-9C46-B670AE8D976A}" presName="spaceBetweenRectangles" presStyleCnt="0"/>
      <dgm:spPr/>
    </dgm:pt>
    <dgm:pt modelId="{D526A02C-319A-43ED-A9D8-48D9A2EFAAF4}" type="pres">
      <dgm:prSet presAssocID="{6C179099-F88F-4F9C-88FE-962496755D7C}" presName="composite" presStyleCnt="0"/>
      <dgm:spPr/>
    </dgm:pt>
    <dgm:pt modelId="{F2D22DD8-8EE1-4577-B8C1-DB905B2995A7}" type="pres">
      <dgm:prSet presAssocID="{6C179099-F88F-4F9C-88FE-962496755D7C}" presName="ConnectorPoint" presStyleLbl="lnNode1" presStyleIdx="3" presStyleCnt="7"/>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3103DF8F-32A9-4E5A-A8BE-B796516D4E91}" type="pres">
      <dgm:prSet presAssocID="{6C179099-F88F-4F9C-88FE-962496755D7C}" presName="DropPinPlaceHolder" presStyleCnt="0"/>
      <dgm:spPr/>
    </dgm:pt>
    <dgm:pt modelId="{2EE0E8C5-FE20-405C-B59B-F4B7F8A63FE2}" type="pres">
      <dgm:prSet presAssocID="{6C179099-F88F-4F9C-88FE-962496755D7C}" presName="DropPin" presStyleLbl="alignNode1" presStyleIdx="3" presStyleCnt="7"/>
      <dgm:spPr/>
    </dgm:pt>
    <dgm:pt modelId="{0186A22A-C9BC-4C67-A9D3-11B67CB08674}" type="pres">
      <dgm:prSet presAssocID="{6C179099-F88F-4F9C-88FE-962496755D7C}" presName="Ellipse"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B1AB8D6A-272A-42B0-936C-2A87F6B51D44}" type="pres">
      <dgm:prSet presAssocID="{6C179099-F88F-4F9C-88FE-962496755D7C}" presName="L2TextContainer" presStyleLbl="revTx" presStyleIdx="6" presStyleCnt="14">
        <dgm:presLayoutVars>
          <dgm:bulletEnabled val="1"/>
        </dgm:presLayoutVars>
      </dgm:prSet>
      <dgm:spPr/>
    </dgm:pt>
    <dgm:pt modelId="{567C970D-DB25-4B2A-AE6E-3459F9BEEED4}" type="pres">
      <dgm:prSet presAssocID="{6C179099-F88F-4F9C-88FE-962496755D7C}" presName="L1TextContainer" presStyleLbl="revTx" presStyleIdx="7" presStyleCnt="14" custLinFactNeighborX="-734" custLinFactNeighborY="22194">
        <dgm:presLayoutVars>
          <dgm:chMax val="1"/>
          <dgm:chPref val="1"/>
          <dgm:bulletEnabled val="1"/>
        </dgm:presLayoutVars>
      </dgm:prSet>
      <dgm:spPr/>
    </dgm:pt>
    <dgm:pt modelId="{2138DC9A-AE87-4A42-A01C-04916E44EDE5}" type="pres">
      <dgm:prSet presAssocID="{6C179099-F88F-4F9C-88FE-962496755D7C}" presName="ConnectLine" presStyleLbl="sibTrans1D1" presStyleIdx="3" presStyleCnt="7"/>
      <dgm:spPr>
        <a:noFill/>
        <a:ln w="12700" cap="flat" cmpd="sng" algn="ctr">
          <a:solidFill>
            <a:schemeClr val="accent2">
              <a:hueOff val="0"/>
              <a:satOff val="0"/>
              <a:lumOff val="0"/>
              <a:alphaOff val="0"/>
            </a:schemeClr>
          </a:solidFill>
          <a:prstDash val="dash"/>
          <a:miter lim="800000"/>
        </a:ln>
        <a:effectLst/>
      </dgm:spPr>
    </dgm:pt>
    <dgm:pt modelId="{63B1E06D-D0D7-47CB-A165-96C14C92BA68}" type="pres">
      <dgm:prSet presAssocID="{6C179099-F88F-4F9C-88FE-962496755D7C}" presName="EmptyPlaceHolder" presStyleCnt="0"/>
      <dgm:spPr/>
    </dgm:pt>
    <dgm:pt modelId="{8146B83C-BEA1-48AE-B9CA-72E0D7D13189}" type="pres">
      <dgm:prSet presAssocID="{8837D169-52B9-48C9-8C29-744409CC949B}" presName="spaceBetweenRectangles" presStyleCnt="0"/>
      <dgm:spPr/>
    </dgm:pt>
    <dgm:pt modelId="{3C407701-3B3C-466C-81B4-3DFE9D2A7A33}" type="pres">
      <dgm:prSet presAssocID="{32BD0844-DD18-4AA8-8507-BF4EEB7AAF2E}" presName="composite" presStyleCnt="0"/>
      <dgm:spPr/>
    </dgm:pt>
    <dgm:pt modelId="{41C87762-7666-4DAE-8DA2-13FB6FF1E28C}" type="pres">
      <dgm:prSet presAssocID="{32BD0844-DD18-4AA8-8507-BF4EEB7AAF2E}" presName="ConnectorPoint" presStyleLbl="lnNode1" presStyleIdx="4" presStyleCnt="7"/>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E23E7F7-D6FE-412A-8A69-24372FA564D0}" type="pres">
      <dgm:prSet presAssocID="{32BD0844-DD18-4AA8-8507-BF4EEB7AAF2E}" presName="DropPinPlaceHolder" presStyleCnt="0"/>
      <dgm:spPr/>
    </dgm:pt>
    <dgm:pt modelId="{624B3EA6-FB1C-4A15-9B74-D4D550467C79}" type="pres">
      <dgm:prSet presAssocID="{32BD0844-DD18-4AA8-8507-BF4EEB7AAF2E}" presName="DropPin" presStyleLbl="alignNode1" presStyleIdx="4" presStyleCnt="7"/>
      <dgm:spPr/>
    </dgm:pt>
    <dgm:pt modelId="{2F7C7B3C-B1AD-4BBD-AEF5-B1CC37D0CD8B}" type="pres">
      <dgm:prSet presAssocID="{32BD0844-DD18-4AA8-8507-BF4EEB7AAF2E}" presName="Ellipse"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8682D1A2-F3AA-4FAA-81C4-7C792A38E13F}" type="pres">
      <dgm:prSet presAssocID="{32BD0844-DD18-4AA8-8507-BF4EEB7AAF2E}" presName="L2TextContainer" presStyleLbl="revTx" presStyleIdx="8" presStyleCnt="14">
        <dgm:presLayoutVars>
          <dgm:bulletEnabled val="1"/>
        </dgm:presLayoutVars>
      </dgm:prSet>
      <dgm:spPr/>
    </dgm:pt>
    <dgm:pt modelId="{8A03DFA1-37A1-4AD4-BEF5-BB13CED0C969}" type="pres">
      <dgm:prSet presAssocID="{32BD0844-DD18-4AA8-8507-BF4EEB7AAF2E}" presName="L1TextContainer" presStyleLbl="revTx" presStyleIdx="9" presStyleCnt="14" custLinFactNeighborX="287" custLinFactNeighborY="1631">
        <dgm:presLayoutVars>
          <dgm:chMax val="1"/>
          <dgm:chPref val="1"/>
          <dgm:bulletEnabled val="1"/>
        </dgm:presLayoutVars>
      </dgm:prSet>
      <dgm:spPr/>
    </dgm:pt>
    <dgm:pt modelId="{29FE1865-4CBA-4CFB-89BC-37F9D9382F2C}" type="pres">
      <dgm:prSet presAssocID="{32BD0844-DD18-4AA8-8507-BF4EEB7AAF2E}" presName="ConnectLine" presStyleLbl="sibTrans1D1" presStyleIdx="4" presStyleCnt="7"/>
      <dgm:spPr>
        <a:noFill/>
        <a:ln w="12700" cap="flat" cmpd="sng" algn="ctr">
          <a:solidFill>
            <a:schemeClr val="accent2">
              <a:hueOff val="0"/>
              <a:satOff val="0"/>
              <a:lumOff val="0"/>
              <a:alphaOff val="0"/>
            </a:schemeClr>
          </a:solidFill>
          <a:prstDash val="dash"/>
          <a:miter lim="800000"/>
        </a:ln>
        <a:effectLst/>
      </dgm:spPr>
    </dgm:pt>
    <dgm:pt modelId="{E154F046-37E2-4BA5-BB2A-842C8ED7843A}" type="pres">
      <dgm:prSet presAssocID="{32BD0844-DD18-4AA8-8507-BF4EEB7AAF2E}" presName="EmptyPlaceHolder" presStyleCnt="0"/>
      <dgm:spPr/>
    </dgm:pt>
    <dgm:pt modelId="{F549083B-D961-4A0F-8DC3-4230F31D9835}" type="pres">
      <dgm:prSet presAssocID="{9711E629-2A43-4A4C-8FD3-A8D902F29F19}" presName="spaceBetweenRectangles" presStyleCnt="0"/>
      <dgm:spPr/>
    </dgm:pt>
    <dgm:pt modelId="{59918495-039C-49EE-B412-6C98E8649310}" type="pres">
      <dgm:prSet presAssocID="{B43E365C-C22A-4A57-A2F2-D7B17AFF800B}" presName="composite" presStyleCnt="0"/>
      <dgm:spPr/>
    </dgm:pt>
    <dgm:pt modelId="{7322D845-99E7-4058-8AE6-A15C8C320FF8}" type="pres">
      <dgm:prSet presAssocID="{B43E365C-C22A-4A57-A2F2-D7B17AFF800B}" presName="ConnectorPoint" presStyleLbl="lnNode1" presStyleIdx="5" presStyleCnt="7"/>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11396A5-6AE1-40BA-929A-3F8DED876572}" type="pres">
      <dgm:prSet presAssocID="{B43E365C-C22A-4A57-A2F2-D7B17AFF800B}" presName="DropPinPlaceHolder" presStyleCnt="0"/>
      <dgm:spPr/>
    </dgm:pt>
    <dgm:pt modelId="{0417792F-C90D-496D-97D3-8636EB3BB629}" type="pres">
      <dgm:prSet presAssocID="{B43E365C-C22A-4A57-A2F2-D7B17AFF800B}" presName="DropPin" presStyleLbl="alignNode1" presStyleIdx="5" presStyleCnt="7"/>
      <dgm:spPr/>
    </dgm:pt>
    <dgm:pt modelId="{BB9EBB28-A0C6-411B-B99F-7D9E4229DEFA}" type="pres">
      <dgm:prSet presAssocID="{B43E365C-C22A-4A57-A2F2-D7B17AFF800B}" presName="Ellipse"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E23BDCD7-943F-497A-A034-38243C9F2A51}" type="pres">
      <dgm:prSet presAssocID="{B43E365C-C22A-4A57-A2F2-D7B17AFF800B}" presName="L2TextContainer" presStyleLbl="revTx" presStyleIdx="10" presStyleCnt="14">
        <dgm:presLayoutVars>
          <dgm:bulletEnabled val="1"/>
        </dgm:presLayoutVars>
      </dgm:prSet>
      <dgm:spPr/>
    </dgm:pt>
    <dgm:pt modelId="{8F0E3A86-4AD7-48B8-BFB3-D846761B5C48}" type="pres">
      <dgm:prSet presAssocID="{B43E365C-C22A-4A57-A2F2-D7B17AFF800B}" presName="L1TextContainer" presStyleLbl="revTx" presStyleIdx="11" presStyleCnt="14" custLinFactNeighborY="27207">
        <dgm:presLayoutVars>
          <dgm:chMax val="1"/>
          <dgm:chPref val="1"/>
          <dgm:bulletEnabled val="1"/>
        </dgm:presLayoutVars>
      </dgm:prSet>
      <dgm:spPr/>
    </dgm:pt>
    <dgm:pt modelId="{4E034AD3-5482-45C8-B438-13EA74CD0557}" type="pres">
      <dgm:prSet presAssocID="{B43E365C-C22A-4A57-A2F2-D7B17AFF800B}" presName="ConnectLine" presStyleLbl="sibTrans1D1" presStyleIdx="5" presStyleCnt="7"/>
      <dgm:spPr>
        <a:noFill/>
        <a:ln w="12700" cap="flat" cmpd="sng" algn="ctr">
          <a:solidFill>
            <a:schemeClr val="accent2">
              <a:hueOff val="0"/>
              <a:satOff val="0"/>
              <a:lumOff val="0"/>
              <a:alphaOff val="0"/>
            </a:schemeClr>
          </a:solidFill>
          <a:prstDash val="dash"/>
          <a:miter lim="800000"/>
        </a:ln>
        <a:effectLst/>
      </dgm:spPr>
    </dgm:pt>
    <dgm:pt modelId="{DF6C5E4A-B16D-43F5-8B2B-1447B0237FF4}" type="pres">
      <dgm:prSet presAssocID="{B43E365C-C22A-4A57-A2F2-D7B17AFF800B}" presName="EmptyPlaceHolder" presStyleCnt="0"/>
      <dgm:spPr/>
    </dgm:pt>
    <dgm:pt modelId="{0DF87C81-6877-4602-BA73-2C4D9AF71AD0}" type="pres">
      <dgm:prSet presAssocID="{1E737DED-C7D2-4DCD-995A-8BB1FBCDADA8}" presName="spaceBetweenRectangles" presStyleCnt="0"/>
      <dgm:spPr/>
    </dgm:pt>
    <dgm:pt modelId="{9A5AAC71-30AB-4CEA-8BAA-6AF2B1C0D67A}" type="pres">
      <dgm:prSet presAssocID="{F3186A12-A6B1-4AF9-B2C4-F59060776364}" presName="composite" presStyleCnt="0"/>
      <dgm:spPr/>
    </dgm:pt>
    <dgm:pt modelId="{7302D337-217D-4745-98A6-A2D9583926CE}" type="pres">
      <dgm:prSet presAssocID="{F3186A12-A6B1-4AF9-B2C4-F59060776364}" presName="ConnectorPoint" presStyleLbl="lnNode1" presStyleIdx="6" presStyleCnt="7"/>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5B8A0EC2-6630-47A0-83D3-AD5CDD4C9A0B}" type="pres">
      <dgm:prSet presAssocID="{F3186A12-A6B1-4AF9-B2C4-F59060776364}" presName="DropPinPlaceHolder" presStyleCnt="0"/>
      <dgm:spPr/>
    </dgm:pt>
    <dgm:pt modelId="{3FE2D52B-E364-4917-BD72-776E939E153E}" type="pres">
      <dgm:prSet presAssocID="{F3186A12-A6B1-4AF9-B2C4-F59060776364}" presName="DropPin" presStyleLbl="alignNode1" presStyleIdx="6" presStyleCnt="7"/>
      <dgm:spPr/>
    </dgm:pt>
    <dgm:pt modelId="{6D0D2F6D-99B5-4680-A310-67CAE1FC5A7A}" type="pres">
      <dgm:prSet presAssocID="{F3186A12-A6B1-4AF9-B2C4-F59060776364}" presName="Ellipse"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7D022F09-D341-4C02-B401-435660E9C5F7}" type="pres">
      <dgm:prSet presAssocID="{F3186A12-A6B1-4AF9-B2C4-F59060776364}" presName="L2TextContainer" presStyleLbl="revTx" presStyleIdx="12" presStyleCnt="14">
        <dgm:presLayoutVars>
          <dgm:bulletEnabled val="1"/>
        </dgm:presLayoutVars>
      </dgm:prSet>
      <dgm:spPr/>
    </dgm:pt>
    <dgm:pt modelId="{3F9E40DD-693A-4180-AF1E-6332CE832567}" type="pres">
      <dgm:prSet presAssocID="{F3186A12-A6B1-4AF9-B2C4-F59060776364}" presName="L1TextContainer" presStyleLbl="revTx" presStyleIdx="13" presStyleCnt="14">
        <dgm:presLayoutVars>
          <dgm:chMax val="1"/>
          <dgm:chPref val="1"/>
          <dgm:bulletEnabled val="1"/>
        </dgm:presLayoutVars>
      </dgm:prSet>
      <dgm:spPr/>
    </dgm:pt>
    <dgm:pt modelId="{A8D66CBE-FB59-42DA-867E-DE425F6AA404}" type="pres">
      <dgm:prSet presAssocID="{F3186A12-A6B1-4AF9-B2C4-F59060776364}" presName="ConnectLine" presStyleLbl="sibTrans1D1" presStyleIdx="6" presStyleCnt="7"/>
      <dgm:spPr>
        <a:noFill/>
        <a:ln w="12700" cap="flat" cmpd="sng" algn="ctr">
          <a:solidFill>
            <a:schemeClr val="accent2">
              <a:hueOff val="0"/>
              <a:satOff val="0"/>
              <a:lumOff val="0"/>
              <a:alphaOff val="0"/>
            </a:schemeClr>
          </a:solidFill>
          <a:prstDash val="dash"/>
          <a:miter lim="800000"/>
        </a:ln>
        <a:effectLst/>
      </dgm:spPr>
    </dgm:pt>
    <dgm:pt modelId="{ADF95FB7-927A-492E-9B5A-DB7FAB14A26F}" type="pres">
      <dgm:prSet presAssocID="{F3186A12-A6B1-4AF9-B2C4-F59060776364}" presName="EmptyPlaceHolder" presStyleCnt="0"/>
      <dgm:spPr/>
    </dgm:pt>
  </dgm:ptLst>
  <dgm:cxnLst>
    <dgm:cxn modelId="{18E6CB01-8CA4-43F4-9FCA-DBEAE2D74238}" srcId="{514F3DAC-C602-4B30-BD0D-93677E7EFF96}" destId="{C7CD3ED8-7FD5-44FB-BC47-E8F56DA9CC2F}" srcOrd="0" destOrd="0" parTransId="{61146B89-B2E7-4565-B81B-205D19BD895E}" sibTransId="{81B00C44-32C0-44D9-A35B-ECCC308F6687}"/>
    <dgm:cxn modelId="{A117020A-E1A1-44AC-878B-EBAAC759D61A}" srcId="{22D7E892-5F8B-41AC-8A70-92A1CD37C2BE}" destId="{514F3DAC-C602-4B30-BD0D-93677E7EFF96}" srcOrd="0" destOrd="0" parTransId="{7FA78CC9-D475-4BCE-AA60-723E23F17948}" sibTransId="{5851DCAC-DD18-4869-B061-CDDE73AFBE3A}"/>
    <dgm:cxn modelId="{ACC2560C-7307-4D42-BB04-0853020BC9FF}" srcId="{D0B52C67-D3B3-48EF-BAE0-E6FAF246076D}" destId="{F3186A12-A6B1-4AF9-B2C4-F59060776364}" srcOrd="6" destOrd="0" parTransId="{AA578BB7-B6CC-450D-AE15-658B72BF1561}" sibTransId="{EFD07162-B47D-40B2-9F09-8B3B5588391F}"/>
    <dgm:cxn modelId="{DBBD7212-194E-49DE-ACB3-550C59B2A2CC}" srcId="{F3186A12-A6B1-4AF9-B2C4-F59060776364}" destId="{EC2A810E-EE8A-4755-85FF-AF2FED0E4103}" srcOrd="0" destOrd="0" parTransId="{0FD8B01E-0E78-4F7F-968B-105140D477E9}" sibTransId="{7535444F-E531-4F67-9206-A64C934A87F1}"/>
    <dgm:cxn modelId="{EFC14624-E5E2-4897-8FE3-FBEFBCBA2AD1}" srcId="{1F05A153-DA41-444B-A9FF-1F87E89F1AEC}" destId="{725F3543-93FB-474C-9BF0-143915A6B1DE}" srcOrd="2" destOrd="0" parTransId="{F3E555C4-F1EA-4856-8F11-329E1AEE4E7D}" sibTransId="{55668CD9-34C5-4703-86D3-3B6E2112452F}"/>
    <dgm:cxn modelId="{3E042A27-999B-43C8-B0B8-EA5F610FB145}" type="presOf" srcId="{22A0250B-1E4C-4887-AB17-BF1A9326548E}" destId="{B1AB8D6A-272A-42B0-936C-2A87F6B51D44}" srcOrd="0" destOrd="1" presId="urn:microsoft.com/office/officeart/2017/3/layout/DropPinTimeline"/>
    <dgm:cxn modelId="{16E55029-AEF3-416F-8D7D-1498E3393F48}" type="presOf" srcId="{C7CD3ED8-7FD5-44FB-BC47-E8F56DA9CC2F}" destId="{AE13CB6F-B2CD-48E1-A5E9-66183D08D776}" srcOrd="0" destOrd="1" presId="urn:microsoft.com/office/officeart/2017/3/layout/DropPinTimeline"/>
    <dgm:cxn modelId="{AF485531-9DD1-41FB-AB61-CE63D8A954C2}" srcId="{D0B52C67-D3B3-48EF-BAE0-E6FAF246076D}" destId="{85E6543B-5789-416A-8778-5375E210BF3E}" srcOrd="0" destOrd="0" parTransId="{599C067D-264A-4850-A737-EDC87701B9B4}" sibTransId="{6EE6B844-E8BC-49AB-8006-ECADAC16CF8E}"/>
    <dgm:cxn modelId="{25731332-8C49-490D-87F0-70F7C48270AF}" srcId="{2C8D6E50-A30B-4DE4-BBA6-3AF05DB9373C}" destId="{1D04C8A7-48EB-4A4F-A9BF-5D501D3F8BD7}" srcOrd="0" destOrd="0" parTransId="{3E6D9FBF-3179-48B5-9DE0-68A3A6DDE72C}" sibTransId="{67AB7776-011D-4ABD-89BE-194AD622C8C8}"/>
    <dgm:cxn modelId="{7CDB7F35-FFF5-4380-99B2-7E92F1A837B5}" srcId="{EC2A810E-EE8A-4755-85FF-AF2FED0E4103}" destId="{BA6BE17F-7244-418A-A629-C2790D303E55}" srcOrd="0" destOrd="0" parTransId="{B2816796-E953-4E6A-AF1E-D4D1FFCF5C60}" sibTransId="{9E11C57F-5794-4170-9B10-947D8A963E64}"/>
    <dgm:cxn modelId="{6F0C1C3A-F4B2-49F6-BC27-8399C3E6745C}" type="presOf" srcId="{B43E365C-C22A-4A57-A2F2-D7B17AFF800B}" destId="{8F0E3A86-4AD7-48B8-BFB3-D846761B5C48}" srcOrd="0" destOrd="0" presId="urn:microsoft.com/office/officeart/2017/3/layout/DropPinTimeline"/>
    <dgm:cxn modelId="{349A7D3A-F63E-4637-A2F9-248482A70F54}" srcId="{B43E365C-C22A-4A57-A2F2-D7B17AFF800B}" destId="{1F05A153-DA41-444B-A9FF-1F87E89F1AEC}" srcOrd="1" destOrd="0" parTransId="{CB82E0AA-6D4D-44FD-90F3-2C755CDA7E22}" sibTransId="{EC107C50-3A77-46E5-9164-23A5368D1B20}"/>
    <dgm:cxn modelId="{8FE99E5C-6780-407E-B04D-7F512E5F5264}" type="presOf" srcId="{F3186A12-A6B1-4AF9-B2C4-F59060776364}" destId="{3F9E40DD-693A-4180-AF1E-6332CE832567}" srcOrd="0" destOrd="0" presId="urn:microsoft.com/office/officeart/2017/3/layout/DropPinTimeline"/>
    <dgm:cxn modelId="{F457145F-BEED-4BB3-B4B5-C07C428F943C}" type="presOf" srcId="{22D7E892-5F8B-41AC-8A70-92A1CD37C2BE}" destId="{EF7800A0-4510-44E5-8B13-524F08DF3D4D}" srcOrd="0" destOrd="0" presId="urn:microsoft.com/office/officeart/2017/3/layout/DropPinTimeline"/>
    <dgm:cxn modelId="{70E90960-0630-44C0-A827-E8450C85A52A}" srcId="{2C8D6E50-A30B-4DE4-BBA6-3AF05DB9373C}" destId="{FB342796-5E12-428E-BE00-168B98710D96}" srcOrd="2" destOrd="0" parTransId="{38A6456E-9E36-4F40-BDBE-5958B174FC55}" sibTransId="{B11CB0D0-E850-4587-8EC6-CC4BA0D992D3}"/>
    <dgm:cxn modelId="{6A451F60-B89D-42A6-BB9C-444EDF0DCDBD}" srcId="{D0B52C67-D3B3-48EF-BAE0-E6FAF246076D}" destId="{22D7E892-5F8B-41AC-8A70-92A1CD37C2BE}" srcOrd="1" destOrd="0" parTransId="{7CE62A17-D5D2-4785-9F75-A1D438257CBD}" sibTransId="{ECAF48BA-5C37-422C-8879-8C27CE9BEA34}"/>
    <dgm:cxn modelId="{ED911C42-3204-44A7-AF4D-73D35D8B6118}" srcId="{397538C1-3FA9-4724-BC40-DE9DEA7DC46B}" destId="{482ED875-694E-48CF-B62E-83EA28CA93CE}" srcOrd="0" destOrd="0" parTransId="{4EAECC17-C0F5-4679-9894-0180CC66E28A}" sibTransId="{53081F70-088C-4D7A-AEFC-1838D1BA78D0}"/>
    <dgm:cxn modelId="{3765A865-0375-45DC-A775-3801B0FC586E}" type="presOf" srcId="{99030795-F158-4DCE-B72A-249B74EC477C}" destId="{E23BDCD7-943F-497A-A034-38243C9F2A51}" srcOrd="0" destOrd="3" presId="urn:microsoft.com/office/officeart/2017/3/layout/DropPinTimeline"/>
    <dgm:cxn modelId="{4BC4B665-82E9-4B4B-8E3F-DA48FEF3E4E6}" type="presOf" srcId="{0ADB5CC0-33D9-4E77-A646-02440DB13E36}" destId="{63EF7C9B-F6E7-48A4-AD0D-F6D8288DFBB8}" srcOrd="0" destOrd="2" presId="urn:microsoft.com/office/officeart/2017/3/layout/DropPinTimeline"/>
    <dgm:cxn modelId="{DC0DF066-232B-4CD8-AAB6-32ACF9BA27C0}" type="presOf" srcId="{DACA8C18-69CB-48E6-A67A-CFE3CDC0070F}" destId="{BB637352-2014-43C0-A5B5-4C0EDFBA2428}" srcOrd="0" destOrd="0" presId="urn:microsoft.com/office/officeart/2017/3/layout/DropPinTimeline"/>
    <dgm:cxn modelId="{AE619A68-BE79-4BDD-9BA3-B59BED027200}" type="presOf" srcId="{BA6BE17F-7244-418A-A629-C2790D303E55}" destId="{7D022F09-D341-4C02-B401-435660E9C5F7}" srcOrd="0" destOrd="1" presId="urn:microsoft.com/office/officeart/2017/3/layout/DropPinTimeline"/>
    <dgm:cxn modelId="{6D50AB48-DBE1-414F-B24F-1250806DB4DE}" srcId="{D0B52C67-D3B3-48EF-BAE0-E6FAF246076D}" destId="{2CABD88F-15D7-44F2-ACBD-A7F2224AFE18}" srcOrd="2" destOrd="0" parTransId="{80656BCC-B9F7-49F1-A134-D828430C6497}" sibTransId="{E25F94C8-31ED-4237-9C46-B670AE8D976A}"/>
    <dgm:cxn modelId="{5A3DE649-0EFF-45E3-9B83-850EB4BF599F}" srcId="{32BD0844-DD18-4AA8-8507-BF4EEB7AAF2E}" destId="{397538C1-3FA9-4724-BC40-DE9DEA7DC46B}" srcOrd="0" destOrd="0" parTransId="{C60F4C76-438E-4723-99B1-21F081E5B4D3}" sibTransId="{CA12F27B-3DE9-4A8F-8E50-ACE5AE14D023}"/>
    <dgm:cxn modelId="{D7676F6E-DBDC-4E04-9225-BB084DA3D118}" srcId="{2C8D6E50-A30B-4DE4-BBA6-3AF05DB9373C}" destId="{7525E36C-F372-4E78-95C4-20613F617364}" srcOrd="3" destOrd="0" parTransId="{E776D095-1EC2-483A-98B8-AF76E688DD37}" sibTransId="{86CFB87F-6917-4800-982C-FEF97B10E0B0}"/>
    <dgm:cxn modelId="{0B560751-0741-4D47-B86A-379D6B97C9F0}" type="presOf" srcId="{1D04C8A7-48EB-4A4F-A9BF-5D501D3F8BD7}" destId="{63EF7C9B-F6E7-48A4-AD0D-F6D8288DFBB8}" srcOrd="0" destOrd="1" presId="urn:microsoft.com/office/officeart/2017/3/layout/DropPinTimeline"/>
    <dgm:cxn modelId="{AA1D0C51-FDAA-42AE-867D-65CCD1F9D482}" type="presOf" srcId="{C2F79C60-2EA4-4F8F-874D-97DACB91220B}" destId="{E23BDCD7-943F-497A-A034-38243C9F2A51}" srcOrd="0" destOrd="4" presId="urn:microsoft.com/office/officeart/2017/3/layout/DropPinTimeline"/>
    <dgm:cxn modelId="{FBE54856-02A9-40FA-ADC6-0BA56554675C}" type="presOf" srcId="{482ED875-694E-48CF-B62E-83EA28CA93CE}" destId="{8682D1A2-F3AA-4FAA-81C4-7C792A38E13F}" srcOrd="0" destOrd="1" presId="urn:microsoft.com/office/officeart/2017/3/layout/DropPinTimeline"/>
    <dgm:cxn modelId="{6F921F77-B563-4449-B1CF-4F5F71DDC878}" srcId="{6C179099-F88F-4F9C-88FE-962496755D7C}" destId="{22A0250B-1E4C-4887-AB17-BF1A9326548E}" srcOrd="1" destOrd="0" parTransId="{690974C0-F45A-4C1C-AB4E-EA6F888724C4}" sibTransId="{9073A709-C8E8-472A-9E7B-68480BB0D021}"/>
    <dgm:cxn modelId="{2057A778-1954-41D6-9703-D7F2791682DB}" type="presOf" srcId="{725F3543-93FB-474C-9BF0-143915A6B1DE}" destId="{E23BDCD7-943F-497A-A034-38243C9F2A51}" srcOrd="0" destOrd="5" presId="urn:microsoft.com/office/officeart/2017/3/layout/DropPinTimeline"/>
    <dgm:cxn modelId="{AEC1415A-AC0F-4406-9B36-E4A27B13244B}" type="presOf" srcId="{EC2A810E-EE8A-4755-85FF-AF2FED0E4103}" destId="{7D022F09-D341-4C02-B401-435660E9C5F7}" srcOrd="0" destOrd="0" presId="urn:microsoft.com/office/officeart/2017/3/layout/DropPinTimeline"/>
    <dgm:cxn modelId="{6455677C-17BE-4F45-A635-BFC34EC08E81}" type="presOf" srcId="{CAA22D82-A6DF-4B8E-AF68-E2BA2F1E3C67}" destId="{B1AB8D6A-272A-42B0-936C-2A87F6B51D44}" srcOrd="0" destOrd="2" presId="urn:microsoft.com/office/officeart/2017/3/layout/DropPinTimeline"/>
    <dgm:cxn modelId="{6D5D597E-CEE1-43E6-B376-547D1C54FF81}" srcId="{B43E365C-C22A-4A57-A2F2-D7B17AFF800B}" destId="{5B11A6EF-A6F7-43AF-B804-092ADC14D403}" srcOrd="0" destOrd="0" parTransId="{7EF7AAC1-6876-4D0A-A328-878F0C3229AF}" sibTransId="{26FC932D-0AC4-46B1-A998-2DE7CBE4C364}"/>
    <dgm:cxn modelId="{D1098991-AB40-425C-9ED2-4E34A7992348}" type="presOf" srcId="{2CABD88F-15D7-44F2-ACBD-A7F2224AFE18}" destId="{5C60C116-DBDF-4F37-AE04-8656866FA3FB}" srcOrd="0" destOrd="0" presId="urn:microsoft.com/office/officeart/2017/3/layout/DropPinTimeline"/>
    <dgm:cxn modelId="{41259392-571B-4718-8A7F-54791404171C}" type="presOf" srcId="{AFBC373E-0A5C-4A43-AD83-16E3FD75268C}" destId="{AE13CB6F-B2CD-48E1-A5E9-66183D08D776}" srcOrd="0" destOrd="2" presId="urn:microsoft.com/office/officeart/2017/3/layout/DropPinTimeline"/>
    <dgm:cxn modelId="{F4062594-26EC-4977-94C5-D8087315528F}" type="presOf" srcId="{5B11A6EF-A6F7-43AF-B804-092ADC14D403}" destId="{E23BDCD7-943F-497A-A034-38243C9F2A51}" srcOrd="0" destOrd="0" presId="urn:microsoft.com/office/officeart/2017/3/layout/DropPinTimeline"/>
    <dgm:cxn modelId="{7972C795-8C11-4B69-B58E-679905284CED}" srcId="{85E6543B-5789-416A-8778-5375E210BF3E}" destId="{DACA8C18-69CB-48E6-A67A-CFE3CDC0070F}" srcOrd="0" destOrd="0" parTransId="{52AA9629-7BE9-4AFE-A44C-CAEEE95EF5F5}" sibTransId="{CCA9DC07-009B-44CC-B193-3E58919C826C}"/>
    <dgm:cxn modelId="{1F96FD96-7249-41A3-87CD-EF45AF47DEF9}" type="presOf" srcId="{2C8D6E50-A30B-4DE4-BBA6-3AF05DB9373C}" destId="{63EF7C9B-F6E7-48A4-AD0D-F6D8288DFBB8}" srcOrd="0" destOrd="0" presId="urn:microsoft.com/office/officeart/2017/3/layout/DropPinTimeline"/>
    <dgm:cxn modelId="{CCC23997-9CF3-4690-8254-E7F2DA2FA1B0}" type="presOf" srcId="{514F3DAC-C602-4B30-BD0D-93677E7EFF96}" destId="{AE13CB6F-B2CD-48E1-A5E9-66183D08D776}" srcOrd="0" destOrd="0" presId="urn:microsoft.com/office/officeart/2017/3/layout/DropPinTimeline"/>
    <dgm:cxn modelId="{D7BDCC98-53E5-402D-9F4A-C33DD2739E68}" srcId="{D0B52C67-D3B3-48EF-BAE0-E6FAF246076D}" destId="{B43E365C-C22A-4A57-A2F2-D7B17AFF800B}" srcOrd="5" destOrd="0" parTransId="{AD861F0F-F9A1-4348-90F0-F4626DC976DD}" sibTransId="{1E737DED-C7D2-4DCD-995A-8BB1FBCDADA8}"/>
    <dgm:cxn modelId="{4DA68A9C-3B47-4475-9779-0EF5326019BF}" type="presOf" srcId="{32BD0844-DD18-4AA8-8507-BF4EEB7AAF2E}" destId="{8A03DFA1-37A1-4AD4-BEF5-BB13CED0C969}" srcOrd="0" destOrd="0" presId="urn:microsoft.com/office/officeart/2017/3/layout/DropPinTimeline"/>
    <dgm:cxn modelId="{E1E2E1A2-4657-4E36-BED5-BDBEEF53A6F2}" type="presOf" srcId="{85E6543B-5789-416A-8778-5375E210BF3E}" destId="{9D27FE38-BF75-401F-9EB2-62733AAC6861}" srcOrd="0" destOrd="0" presId="urn:microsoft.com/office/officeart/2017/3/layout/DropPinTimeline"/>
    <dgm:cxn modelId="{ABF93FA8-8F2B-48C9-93EB-EF5E00345D8B}" srcId="{2CABD88F-15D7-44F2-ACBD-A7F2224AFE18}" destId="{2C8D6E50-A30B-4DE4-BBA6-3AF05DB9373C}" srcOrd="0" destOrd="0" parTransId="{14E980E5-3F06-43CC-80BA-C69D71BC9700}" sibTransId="{BE25E6A9-DEA9-444E-8CDC-FC3143FCF0CA}"/>
    <dgm:cxn modelId="{9E47C5B7-B26B-40F1-9555-7CE0E258EBCE}" srcId="{D0B52C67-D3B3-48EF-BAE0-E6FAF246076D}" destId="{32BD0844-DD18-4AA8-8507-BF4EEB7AAF2E}" srcOrd="4" destOrd="0" parTransId="{A32677E7-4DC9-4B23-A9D6-85C9273A9823}" sibTransId="{9711E629-2A43-4A4C-8FD3-A8D902F29F19}"/>
    <dgm:cxn modelId="{D163E9BB-F1F6-411F-B449-1FDAC88B1F0A}" srcId="{6C179099-F88F-4F9C-88FE-962496755D7C}" destId="{17E7223A-F70F-415A-A8F3-FD7732DE1B4B}" srcOrd="0" destOrd="0" parTransId="{2AB71CA5-CA50-4CB2-B366-E3261E595EDB}" sibTransId="{DC3DBF39-4AE7-4830-8205-234CD9EBAC38}"/>
    <dgm:cxn modelId="{B1A4DBBD-C492-4C67-8AEC-55627BD1FABB}" type="presOf" srcId="{17E7223A-F70F-415A-A8F3-FD7732DE1B4B}" destId="{B1AB8D6A-272A-42B0-936C-2A87F6B51D44}" srcOrd="0" destOrd="0" presId="urn:microsoft.com/office/officeart/2017/3/layout/DropPinTimeline"/>
    <dgm:cxn modelId="{331870C5-C3FA-43B8-B2C6-C3C86BBF16ED}" type="presOf" srcId="{7525E36C-F372-4E78-95C4-20613F617364}" destId="{63EF7C9B-F6E7-48A4-AD0D-F6D8288DFBB8}" srcOrd="0" destOrd="4" presId="urn:microsoft.com/office/officeart/2017/3/layout/DropPinTimeline"/>
    <dgm:cxn modelId="{C32EAEC7-A48A-4FC7-BE67-2F61A4CCAF37}" srcId="{D0B52C67-D3B3-48EF-BAE0-E6FAF246076D}" destId="{6C179099-F88F-4F9C-88FE-962496755D7C}" srcOrd="3" destOrd="0" parTransId="{EBFFEFFB-BC16-4DFB-AB77-3BB01F53D53D}" sibTransId="{8837D169-52B9-48C9-8C29-744409CC949B}"/>
    <dgm:cxn modelId="{ECFA11C8-4711-441D-98D5-910E3A1C05FD}" srcId="{5B11A6EF-A6F7-43AF-B804-092ADC14D403}" destId="{FF3BEDD4-3AB9-4929-8D50-71F6A2EBC268}" srcOrd="0" destOrd="0" parTransId="{F60B8ACD-4812-432A-8BD7-C991AF499BF7}" sibTransId="{F5AB58C0-3BA0-4332-A1A4-BBF47744F38D}"/>
    <dgm:cxn modelId="{2D6A8FCD-87B5-4923-9E1D-3A6D59AF3E95}" srcId="{1F05A153-DA41-444B-A9FF-1F87E89F1AEC}" destId="{99030795-F158-4DCE-B72A-249B74EC477C}" srcOrd="0" destOrd="0" parTransId="{03EB1FB3-FAF6-4542-B48E-35E7330F73F7}" sibTransId="{E64CBEE0-8DDF-40FD-8E27-9D2D383A954C}"/>
    <dgm:cxn modelId="{0746EED9-1404-4605-9E03-EB9FB69CADD3}" type="presOf" srcId="{D0B52C67-D3B3-48EF-BAE0-E6FAF246076D}" destId="{8D5CD886-E8B5-4F56-B548-26B109F270F1}" srcOrd="0" destOrd="0" presId="urn:microsoft.com/office/officeart/2017/3/layout/DropPinTimeline"/>
    <dgm:cxn modelId="{2E415CDA-3164-47D0-B145-204C682B30B4}" srcId="{514F3DAC-C602-4B30-BD0D-93677E7EFF96}" destId="{AFBC373E-0A5C-4A43-AD83-16E3FD75268C}" srcOrd="1" destOrd="0" parTransId="{42384383-9A86-453D-ACEE-49BA53EACCEE}" sibTransId="{0B71A4D1-1568-45E9-BA2B-B80F41B6C2F4}"/>
    <dgm:cxn modelId="{33F2BBDB-0610-4DA5-8EF3-1F924B4EB302}" type="presOf" srcId="{6C179099-F88F-4F9C-88FE-962496755D7C}" destId="{567C970D-DB25-4B2A-AE6E-3459F9BEEED4}" srcOrd="0" destOrd="0" presId="urn:microsoft.com/office/officeart/2017/3/layout/DropPinTimeline"/>
    <dgm:cxn modelId="{1DAB80E3-6CFD-4168-8D80-D546C030AE47}" srcId="{22A0250B-1E4C-4887-AB17-BF1A9326548E}" destId="{CAA22D82-A6DF-4B8E-AF68-E2BA2F1E3C67}" srcOrd="0" destOrd="0" parTransId="{E69B3409-86EF-423E-A2F7-AB95DBD72DC6}" sibTransId="{88926DEE-D9A3-463D-B933-1F78D17A89CB}"/>
    <dgm:cxn modelId="{000B1AE4-2926-4679-B9FE-0A22D25A1788}" srcId="{1F05A153-DA41-444B-A9FF-1F87E89F1AEC}" destId="{C2F79C60-2EA4-4F8F-874D-97DACB91220B}" srcOrd="1" destOrd="0" parTransId="{49C4A8C4-3F66-44C6-9B85-4F7434A3B95C}" sibTransId="{F3B77288-1E87-428D-87BC-514A34C707E1}"/>
    <dgm:cxn modelId="{A20306E6-6ABF-4933-A899-51C06F39DFB1}" type="presOf" srcId="{FB342796-5E12-428E-BE00-168B98710D96}" destId="{63EF7C9B-F6E7-48A4-AD0D-F6D8288DFBB8}" srcOrd="0" destOrd="3" presId="urn:microsoft.com/office/officeart/2017/3/layout/DropPinTimeline"/>
    <dgm:cxn modelId="{7AB3A5EE-4EDD-423C-9679-C3EF062DEC33}" srcId="{2C8D6E50-A30B-4DE4-BBA6-3AF05DB9373C}" destId="{0ADB5CC0-33D9-4E77-A646-02440DB13E36}" srcOrd="1" destOrd="0" parTransId="{0D5D77E5-CC0C-4777-8B3B-7B21EF4B516A}" sibTransId="{6F549ECA-7083-4BF1-BA32-FE23D2A91A6E}"/>
    <dgm:cxn modelId="{781BADF1-A288-4D06-AAA5-5A161E281BED}" type="presOf" srcId="{1F05A153-DA41-444B-A9FF-1F87E89F1AEC}" destId="{E23BDCD7-943F-497A-A034-38243C9F2A51}" srcOrd="0" destOrd="2" presId="urn:microsoft.com/office/officeart/2017/3/layout/DropPinTimeline"/>
    <dgm:cxn modelId="{0DFD6BF4-177F-46AE-B6D2-34136BF30DBC}" type="presOf" srcId="{FF3BEDD4-3AB9-4929-8D50-71F6A2EBC268}" destId="{E23BDCD7-943F-497A-A034-38243C9F2A51}" srcOrd="0" destOrd="1" presId="urn:microsoft.com/office/officeart/2017/3/layout/DropPinTimeline"/>
    <dgm:cxn modelId="{A32E4EF9-2487-42B2-9C82-3C44040B22BB}" type="presOf" srcId="{397538C1-3FA9-4724-BC40-DE9DEA7DC46B}" destId="{8682D1A2-F3AA-4FAA-81C4-7C792A38E13F}" srcOrd="0" destOrd="0" presId="urn:microsoft.com/office/officeart/2017/3/layout/DropPinTimeline"/>
    <dgm:cxn modelId="{0E973919-3445-4FD1-AFDF-AB6E26158F7F}" type="presParOf" srcId="{8D5CD886-E8B5-4F56-B548-26B109F270F1}" destId="{87D294DF-B339-4DB7-9D05-6B357248EAE0}" srcOrd="0" destOrd="0" presId="urn:microsoft.com/office/officeart/2017/3/layout/DropPinTimeline"/>
    <dgm:cxn modelId="{F30F1C0E-4723-4774-94DF-EC9A451C32F9}" type="presParOf" srcId="{8D5CD886-E8B5-4F56-B548-26B109F270F1}" destId="{75EB9811-7525-4CB1-9740-4208CBDB269E}" srcOrd="1" destOrd="0" presId="urn:microsoft.com/office/officeart/2017/3/layout/DropPinTimeline"/>
    <dgm:cxn modelId="{14B3B3C3-DE70-4BF9-9CDF-5CDE751E61EE}" type="presParOf" srcId="{75EB9811-7525-4CB1-9740-4208CBDB269E}" destId="{219D39CB-FC7F-4F3B-A381-2C97A91C5B77}" srcOrd="0" destOrd="0" presId="urn:microsoft.com/office/officeart/2017/3/layout/DropPinTimeline"/>
    <dgm:cxn modelId="{25FC1D62-F586-44C9-BA66-E972B015D198}" type="presParOf" srcId="{219D39CB-FC7F-4F3B-A381-2C97A91C5B77}" destId="{A554D292-9624-4D0E-B665-17A94E83AA50}" srcOrd="0" destOrd="0" presId="urn:microsoft.com/office/officeart/2017/3/layout/DropPinTimeline"/>
    <dgm:cxn modelId="{DB3F5A70-2AEA-4743-B616-00B49FD1E4E3}" type="presParOf" srcId="{219D39CB-FC7F-4F3B-A381-2C97A91C5B77}" destId="{1789F981-84D9-464D-B0ED-6FDA75241EA9}" srcOrd="1" destOrd="0" presId="urn:microsoft.com/office/officeart/2017/3/layout/DropPinTimeline"/>
    <dgm:cxn modelId="{B1C1D6C8-2AE0-45E1-8346-42112F52F868}" type="presParOf" srcId="{1789F981-84D9-464D-B0ED-6FDA75241EA9}" destId="{AF9E1592-3E3F-455E-BD1C-D9BD8E87C7DA}" srcOrd="0" destOrd="0" presId="urn:microsoft.com/office/officeart/2017/3/layout/DropPinTimeline"/>
    <dgm:cxn modelId="{89145F65-CB87-43C6-BB70-1717530E152D}" type="presParOf" srcId="{1789F981-84D9-464D-B0ED-6FDA75241EA9}" destId="{8F3FCAE1-8AD9-4160-8049-D81F6E6BAC27}" srcOrd="1" destOrd="0" presId="urn:microsoft.com/office/officeart/2017/3/layout/DropPinTimeline"/>
    <dgm:cxn modelId="{2352C9BE-9A20-4C21-801C-0ABEBD99DBEA}" type="presParOf" srcId="{219D39CB-FC7F-4F3B-A381-2C97A91C5B77}" destId="{BB637352-2014-43C0-A5B5-4C0EDFBA2428}" srcOrd="2" destOrd="0" presId="urn:microsoft.com/office/officeart/2017/3/layout/DropPinTimeline"/>
    <dgm:cxn modelId="{3B3847ED-F54E-4387-9223-568D3A30A6EC}" type="presParOf" srcId="{219D39CB-FC7F-4F3B-A381-2C97A91C5B77}" destId="{9D27FE38-BF75-401F-9EB2-62733AAC6861}" srcOrd="3" destOrd="0" presId="urn:microsoft.com/office/officeart/2017/3/layout/DropPinTimeline"/>
    <dgm:cxn modelId="{7B0B5A01-0709-4F53-8FDA-45D69893B3C5}" type="presParOf" srcId="{219D39CB-FC7F-4F3B-A381-2C97A91C5B77}" destId="{5DF97FBF-1376-472E-9C98-8390FDAED270}" srcOrd="4" destOrd="0" presId="urn:microsoft.com/office/officeart/2017/3/layout/DropPinTimeline"/>
    <dgm:cxn modelId="{0BDD8E16-22B0-40DD-BFCB-202137AB7CF4}" type="presParOf" srcId="{219D39CB-FC7F-4F3B-A381-2C97A91C5B77}" destId="{011CDBE3-2D51-4BEF-BCE7-F03F6488D36C}" srcOrd="5" destOrd="0" presId="urn:microsoft.com/office/officeart/2017/3/layout/DropPinTimeline"/>
    <dgm:cxn modelId="{D3DF876D-AF6D-4B7F-B137-B2BE618F5AAA}" type="presParOf" srcId="{75EB9811-7525-4CB1-9740-4208CBDB269E}" destId="{6FB6AF86-C6BE-46E7-92BC-10BFCDC76F22}" srcOrd="1" destOrd="0" presId="urn:microsoft.com/office/officeart/2017/3/layout/DropPinTimeline"/>
    <dgm:cxn modelId="{F19E939F-E020-45F2-9C14-A38B4DDCA744}" type="presParOf" srcId="{75EB9811-7525-4CB1-9740-4208CBDB269E}" destId="{08A2337D-91CF-4924-8ECA-EC4030AD118C}" srcOrd="2" destOrd="0" presId="urn:microsoft.com/office/officeart/2017/3/layout/DropPinTimeline"/>
    <dgm:cxn modelId="{699BE563-3EF3-4AD3-8486-084E159DED31}" type="presParOf" srcId="{08A2337D-91CF-4924-8ECA-EC4030AD118C}" destId="{741F11D2-39F6-48CD-A75C-124585C4AC11}" srcOrd="0" destOrd="0" presId="urn:microsoft.com/office/officeart/2017/3/layout/DropPinTimeline"/>
    <dgm:cxn modelId="{A2CF0889-971B-4BDA-9D65-80D74E99A3E7}" type="presParOf" srcId="{08A2337D-91CF-4924-8ECA-EC4030AD118C}" destId="{3EF923E0-A5D8-4D81-9C81-0F21944BF28B}" srcOrd="1" destOrd="0" presId="urn:microsoft.com/office/officeart/2017/3/layout/DropPinTimeline"/>
    <dgm:cxn modelId="{0B3611C3-116B-41A1-BF2D-A60FF76B4EEA}" type="presParOf" srcId="{3EF923E0-A5D8-4D81-9C81-0F21944BF28B}" destId="{964D886D-A36C-480D-A1CD-EC69418B04FA}" srcOrd="0" destOrd="0" presId="urn:microsoft.com/office/officeart/2017/3/layout/DropPinTimeline"/>
    <dgm:cxn modelId="{DEBCC12F-EEC5-49CA-9D91-A160C4D40C62}" type="presParOf" srcId="{3EF923E0-A5D8-4D81-9C81-0F21944BF28B}" destId="{35F9D670-8D79-43AB-A59B-1974F6F6094D}" srcOrd="1" destOrd="0" presId="urn:microsoft.com/office/officeart/2017/3/layout/DropPinTimeline"/>
    <dgm:cxn modelId="{0E53C15D-3E1B-4B01-B08D-65116868467F}" type="presParOf" srcId="{08A2337D-91CF-4924-8ECA-EC4030AD118C}" destId="{AE13CB6F-B2CD-48E1-A5E9-66183D08D776}" srcOrd="2" destOrd="0" presId="urn:microsoft.com/office/officeart/2017/3/layout/DropPinTimeline"/>
    <dgm:cxn modelId="{291A9B8F-5399-4B25-901D-10EDCE49DE36}" type="presParOf" srcId="{08A2337D-91CF-4924-8ECA-EC4030AD118C}" destId="{EF7800A0-4510-44E5-8B13-524F08DF3D4D}" srcOrd="3" destOrd="0" presId="urn:microsoft.com/office/officeart/2017/3/layout/DropPinTimeline"/>
    <dgm:cxn modelId="{57D7A871-B47E-47D6-8C49-7BEB58BCEA31}" type="presParOf" srcId="{08A2337D-91CF-4924-8ECA-EC4030AD118C}" destId="{BF23BACC-3BE9-4FDE-9087-1BDAE1983C8B}" srcOrd="4" destOrd="0" presId="urn:microsoft.com/office/officeart/2017/3/layout/DropPinTimeline"/>
    <dgm:cxn modelId="{8AD7DC0C-D720-4E7C-836F-2E6678DA9602}" type="presParOf" srcId="{08A2337D-91CF-4924-8ECA-EC4030AD118C}" destId="{47608486-F87A-49C1-B145-9A1551517586}" srcOrd="5" destOrd="0" presId="urn:microsoft.com/office/officeart/2017/3/layout/DropPinTimeline"/>
    <dgm:cxn modelId="{B29828B8-9AB6-4088-9D37-DB3F8D7139DA}" type="presParOf" srcId="{75EB9811-7525-4CB1-9740-4208CBDB269E}" destId="{5A0FAB60-1C34-4D93-BA81-9B63142F22CD}" srcOrd="3" destOrd="0" presId="urn:microsoft.com/office/officeart/2017/3/layout/DropPinTimeline"/>
    <dgm:cxn modelId="{BBDFC9FF-2F1A-49A5-BC22-2E00BD02BCBA}" type="presParOf" srcId="{75EB9811-7525-4CB1-9740-4208CBDB269E}" destId="{BAB3E83B-F2DD-49D1-A057-09F56195D6CC}" srcOrd="4" destOrd="0" presId="urn:microsoft.com/office/officeart/2017/3/layout/DropPinTimeline"/>
    <dgm:cxn modelId="{143892D7-DAA1-4170-83B7-162BADE16967}" type="presParOf" srcId="{BAB3E83B-F2DD-49D1-A057-09F56195D6CC}" destId="{1B8B1FD9-D01C-4AE2-AA5D-5B3FE8C8B76C}" srcOrd="0" destOrd="0" presId="urn:microsoft.com/office/officeart/2017/3/layout/DropPinTimeline"/>
    <dgm:cxn modelId="{DA6A5D77-885F-4A17-AB67-74FFB82F9FD6}" type="presParOf" srcId="{BAB3E83B-F2DD-49D1-A057-09F56195D6CC}" destId="{FA1EF014-4BE7-4FE9-A4C8-F3FA99BF0D44}" srcOrd="1" destOrd="0" presId="urn:microsoft.com/office/officeart/2017/3/layout/DropPinTimeline"/>
    <dgm:cxn modelId="{E258F41D-25F7-4EBE-8454-2279BC6D054A}" type="presParOf" srcId="{FA1EF014-4BE7-4FE9-A4C8-F3FA99BF0D44}" destId="{6D086FAC-E059-4AAB-9527-9926499CA5B0}" srcOrd="0" destOrd="0" presId="urn:microsoft.com/office/officeart/2017/3/layout/DropPinTimeline"/>
    <dgm:cxn modelId="{EF6F9517-014E-487B-BE5B-6625C8CCEB08}" type="presParOf" srcId="{FA1EF014-4BE7-4FE9-A4C8-F3FA99BF0D44}" destId="{32A353FE-8C0B-4D22-A1C2-5C20FC1B8A88}" srcOrd="1" destOrd="0" presId="urn:microsoft.com/office/officeart/2017/3/layout/DropPinTimeline"/>
    <dgm:cxn modelId="{C7A9B58C-1319-4896-BDFC-B419A6C891A3}" type="presParOf" srcId="{BAB3E83B-F2DD-49D1-A057-09F56195D6CC}" destId="{63EF7C9B-F6E7-48A4-AD0D-F6D8288DFBB8}" srcOrd="2" destOrd="0" presId="urn:microsoft.com/office/officeart/2017/3/layout/DropPinTimeline"/>
    <dgm:cxn modelId="{0B83F604-D93E-4F81-859E-05B374B7DE59}" type="presParOf" srcId="{BAB3E83B-F2DD-49D1-A057-09F56195D6CC}" destId="{5C60C116-DBDF-4F37-AE04-8656866FA3FB}" srcOrd="3" destOrd="0" presId="urn:microsoft.com/office/officeart/2017/3/layout/DropPinTimeline"/>
    <dgm:cxn modelId="{E395FA3B-EC06-4055-A8BB-675EA78881CB}" type="presParOf" srcId="{BAB3E83B-F2DD-49D1-A057-09F56195D6CC}" destId="{01A3A5D4-258B-4476-84BD-675279829108}" srcOrd="4" destOrd="0" presId="urn:microsoft.com/office/officeart/2017/3/layout/DropPinTimeline"/>
    <dgm:cxn modelId="{615479DB-D60F-40A2-8D34-03C863DC5D13}" type="presParOf" srcId="{BAB3E83B-F2DD-49D1-A057-09F56195D6CC}" destId="{83046A84-3C80-4997-ABAE-6F53003E38C9}" srcOrd="5" destOrd="0" presId="urn:microsoft.com/office/officeart/2017/3/layout/DropPinTimeline"/>
    <dgm:cxn modelId="{3DBB0EFE-D8A5-4A45-AFA8-9FD7A52AD350}" type="presParOf" srcId="{75EB9811-7525-4CB1-9740-4208CBDB269E}" destId="{7925C1F8-1E82-4D57-967B-F9BD5821729D}" srcOrd="5" destOrd="0" presId="urn:microsoft.com/office/officeart/2017/3/layout/DropPinTimeline"/>
    <dgm:cxn modelId="{FF486AAA-B4D3-4B07-B01F-211261193411}" type="presParOf" srcId="{75EB9811-7525-4CB1-9740-4208CBDB269E}" destId="{D526A02C-319A-43ED-A9D8-48D9A2EFAAF4}" srcOrd="6" destOrd="0" presId="urn:microsoft.com/office/officeart/2017/3/layout/DropPinTimeline"/>
    <dgm:cxn modelId="{56FC2C05-6374-4ED0-8795-C36FB221C226}" type="presParOf" srcId="{D526A02C-319A-43ED-A9D8-48D9A2EFAAF4}" destId="{F2D22DD8-8EE1-4577-B8C1-DB905B2995A7}" srcOrd="0" destOrd="0" presId="urn:microsoft.com/office/officeart/2017/3/layout/DropPinTimeline"/>
    <dgm:cxn modelId="{C7187C38-BA0C-4611-B411-2AB918D7FA8E}" type="presParOf" srcId="{D526A02C-319A-43ED-A9D8-48D9A2EFAAF4}" destId="{3103DF8F-32A9-4E5A-A8BE-B796516D4E91}" srcOrd="1" destOrd="0" presId="urn:microsoft.com/office/officeart/2017/3/layout/DropPinTimeline"/>
    <dgm:cxn modelId="{31576818-5E8C-44BB-9F0F-9698B10C10A8}" type="presParOf" srcId="{3103DF8F-32A9-4E5A-A8BE-B796516D4E91}" destId="{2EE0E8C5-FE20-405C-B59B-F4B7F8A63FE2}" srcOrd="0" destOrd="0" presId="urn:microsoft.com/office/officeart/2017/3/layout/DropPinTimeline"/>
    <dgm:cxn modelId="{76F65B81-1056-4282-A36B-B1B359CB1251}" type="presParOf" srcId="{3103DF8F-32A9-4E5A-A8BE-B796516D4E91}" destId="{0186A22A-C9BC-4C67-A9D3-11B67CB08674}" srcOrd="1" destOrd="0" presId="urn:microsoft.com/office/officeart/2017/3/layout/DropPinTimeline"/>
    <dgm:cxn modelId="{127F9731-08D5-4807-8A61-04AB6F502B7F}" type="presParOf" srcId="{D526A02C-319A-43ED-A9D8-48D9A2EFAAF4}" destId="{B1AB8D6A-272A-42B0-936C-2A87F6B51D44}" srcOrd="2" destOrd="0" presId="urn:microsoft.com/office/officeart/2017/3/layout/DropPinTimeline"/>
    <dgm:cxn modelId="{3962C44B-8B81-442C-AC8F-E5886D7138DC}" type="presParOf" srcId="{D526A02C-319A-43ED-A9D8-48D9A2EFAAF4}" destId="{567C970D-DB25-4B2A-AE6E-3459F9BEEED4}" srcOrd="3" destOrd="0" presId="urn:microsoft.com/office/officeart/2017/3/layout/DropPinTimeline"/>
    <dgm:cxn modelId="{C89DD460-0487-4094-BAB5-E88CCE612391}" type="presParOf" srcId="{D526A02C-319A-43ED-A9D8-48D9A2EFAAF4}" destId="{2138DC9A-AE87-4A42-A01C-04916E44EDE5}" srcOrd="4" destOrd="0" presId="urn:microsoft.com/office/officeart/2017/3/layout/DropPinTimeline"/>
    <dgm:cxn modelId="{8D37E299-E3F1-4E71-B1AE-79B9B7F75593}" type="presParOf" srcId="{D526A02C-319A-43ED-A9D8-48D9A2EFAAF4}" destId="{63B1E06D-D0D7-47CB-A165-96C14C92BA68}" srcOrd="5" destOrd="0" presId="urn:microsoft.com/office/officeart/2017/3/layout/DropPinTimeline"/>
    <dgm:cxn modelId="{C27A1920-6006-45D4-996A-2C49A3F6A300}" type="presParOf" srcId="{75EB9811-7525-4CB1-9740-4208CBDB269E}" destId="{8146B83C-BEA1-48AE-B9CA-72E0D7D13189}" srcOrd="7" destOrd="0" presId="urn:microsoft.com/office/officeart/2017/3/layout/DropPinTimeline"/>
    <dgm:cxn modelId="{4F8FDE2A-7D43-4D93-A9FA-12E7C7CCE788}" type="presParOf" srcId="{75EB9811-7525-4CB1-9740-4208CBDB269E}" destId="{3C407701-3B3C-466C-81B4-3DFE9D2A7A33}" srcOrd="8" destOrd="0" presId="urn:microsoft.com/office/officeart/2017/3/layout/DropPinTimeline"/>
    <dgm:cxn modelId="{E99ABBA1-A791-40A6-9C9E-459AC4A894C9}" type="presParOf" srcId="{3C407701-3B3C-466C-81B4-3DFE9D2A7A33}" destId="{41C87762-7666-4DAE-8DA2-13FB6FF1E28C}" srcOrd="0" destOrd="0" presId="urn:microsoft.com/office/officeart/2017/3/layout/DropPinTimeline"/>
    <dgm:cxn modelId="{2E7C9D1F-C1DA-4799-8FDE-CFEBBA152F2A}" type="presParOf" srcId="{3C407701-3B3C-466C-81B4-3DFE9D2A7A33}" destId="{4E23E7F7-D6FE-412A-8A69-24372FA564D0}" srcOrd="1" destOrd="0" presId="urn:microsoft.com/office/officeart/2017/3/layout/DropPinTimeline"/>
    <dgm:cxn modelId="{63190F68-7324-48FD-82E3-62DB0F911638}" type="presParOf" srcId="{4E23E7F7-D6FE-412A-8A69-24372FA564D0}" destId="{624B3EA6-FB1C-4A15-9B74-D4D550467C79}" srcOrd="0" destOrd="0" presId="urn:microsoft.com/office/officeart/2017/3/layout/DropPinTimeline"/>
    <dgm:cxn modelId="{9FF33B0E-144A-4232-86F0-B449FBCE4374}" type="presParOf" srcId="{4E23E7F7-D6FE-412A-8A69-24372FA564D0}" destId="{2F7C7B3C-B1AD-4BBD-AEF5-B1CC37D0CD8B}" srcOrd="1" destOrd="0" presId="urn:microsoft.com/office/officeart/2017/3/layout/DropPinTimeline"/>
    <dgm:cxn modelId="{DFA384AE-5215-4300-AAC1-661C1486DA67}" type="presParOf" srcId="{3C407701-3B3C-466C-81B4-3DFE9D2A7A33}" destId="{8682D1A2-F3AA-4FAA-81C4-7C792A38E13F}" srcOrd="2" destOrd="0" presId="urn:microsoft.com/office/officeart/2017/3/layout/DropPinTimeline"/>
    <dgm:cxn modelId="{462C7FCD-DDF5-4C19-A186-1F4B72C147BC}" type="presParOf" srcId="{3C407701-3B3C-466C-81B4-3DFE9D2A7A33}" destId="{8A03DFA1-37A1-4AD4-BEF5-BB13CED0C969}" srcOrd="3" destOrd="0" presId="urn:microsoft.com/office/officeart/2017/3/layout/DropPinTimeline"/>
    <dgm:cxn modelId="{FA93991D-E8EB-4E61-B778-85CA94361E7F}" type="presParOf" srcId="{3C407701-3B3C-466C-81B4-3DFE9D2A7A33}" destId="{29FE1865-4CBA-4CFB-89BC-37F9D9382F2C}" srcOrd="4" destOrd="0" presId="urn:microsoft.com/office/officeart/2017/3/layout/DropPinTimeline"/>
    <dgm:cxn modelId="{C060B2CA-BFF8-4416-817D-E95A0641E399}" type="presParOf" srcId="{3C407701-3B3C-466C-81B4-3DFE9D2A7A33}" destId="{E154F046-37E2-4BA5-BB2A-842C8ED7843A}" srcOrd="5" destOrd="0" presId="urn:microsoft.com/office/officeart/2017/3/layout/DropPinTimeline"/>
    <dgm:cxn modelId="{B7DADEA2-6169-40F2-9EB0-489FDDE83BCF}" type="presParOf" srcId="{75EB9811-7525-4CB1-9740-4208CBDB269E}" destId="{F549083B-D961-4A0F-8DC3-4230F31D9835}" srcOrd="9" destOrd="0" presId="urn:microsoft.com/office/officeart/2017/3/layout/DropPinTimeline"/>
    <dgm:cxn modelId="{B4A75579-11B9-43ED-93FD-5EDF0E2CC8D2}" type="presParOf" srcId="{75EB9811-7525-4CB1-9740-4208CBDB269E}" destId="{59918495-039C-49EE-B412-6C98E8649310}" srcOrd="10" destOrd="0" presId="urn:microsoft.com/office/officeart/2017/3/layout/DropPinTimeline"/>
    <dgm:cxn modelId="{EF16F2BE-FAC5-4DB4-9D44-DE87D8C25471}" type="presParOf" srcId="{59918495-039C-49EE-B412-6C98E8649310}" destId="{7322D845-99E7-4058-8AE6-A15C8C320FF8}" srcOrd="0" destOrd="0" presId="urn:microsoft.com/office/officeart/2017/3/layout/DropPinTimeline"/>
    <dgm:cxn modelId="{09B1A61A-BD5A-4A10-B6AA-F12E101ED32C}" type="presParOf" srcId="{59918495-039C-49EE-B412-6C98E8649310}" destId="{A11396A5-6AE1-40BA-929A-3F8DED876572}" srcOrd="1" destOrd="0" presId="urn:microsoft.com/office/officeart/2017/3/layout/DropPinTimeline"/>
    <dgm:cxn modelId="{89FD47C3-ED27-41B4-9248-A10A66B076C7}" type="presParOf" srcId="{A11396A5-6AE1-40BA-929A-3F8DED876572}" destId="{0417792F-C90D-496D-97D3-8636EB3BB629}" srcOrd="0" destOrd="0" presId="urn:microsoft.com/office/officeart/2017/3/layout/DropPinTimeline"/>
    <dgm:cxn modelId="{39BD2AB7-13FA-49FC-88A2-BBE96BDF3EAC}" type="presParOf" srcId="{A11396A5-6AE1-40BA-929A-3F8DED876572}" destId="{BB9EBB28-A0C6-411B-B99F-7D9E4229DEFA}" srcOrd="1" destOrd="0" presId="urn:microsoft.com/office/officeart/2017/3/layout/DropPinTimeline"/>
    <dgm:cxn modelId="{57AED1AE-CE35-4972-9BB0-35076B6E1D1A}" type="presParOf" srcId="{59918495-039C-49EE-B412-6C98E8649310}" destId="{E23BDCD7-943F-497A-A034-38243C9F2A51}" srcOrd="2" destOrd="0" presId="urn:microsoft.com/office/officeart/2017/3/layout/DropPinTimeline"/>
    <dgm:cxn modelId="{1A2C927D-5F0C-43D8-BBC5-FF575CAFDDA0}" type="presParOf" srcId="{59918495-039C-49EE-B412-6C98E8649310}" destId="{8F0E3A86-4AD7-48B8-BFB3-D846761B5C48}" srcOrd="3" destOrd="0" presId="urn:microsoft.com/office/officeart/2017/3/layout/DropPinTimeline"/>
    <dgm:cxn modelId="{44EDAC90-E997-4B20-A640-CBB78095B4CD}" type="presParOf" srcId="{59918495-039C-49EE-B412-6C98E8649310}" destId="{4E034AD3-5482-45C8-B438-13EA74CD0557}" srcOrd="4" destOrd="0" presId="urn:microsoft.com/office/officeart/2017/3/layout/DropPinTimeline"/>
    <dgm:cxn modelId="{AA6F04D2-724A-408D-B5E8-9F60E1DF89D4}" type="presParOf" srcId="{59918495-039C-49EE-B412-6C98E8649310}" destId="{DF6C5E4A-B16D-43F5-8B2B-1447B0237FF4}" srcOrd="5" destOrd="0" presId="urn:microsoft.com/office/officeart/2017/3/layout/DropPinTimeline"/>
    <dgm:cxn modelId="{81F0C231-E005-410F-8407-13BA26B44870}" type="presParOf" srcId="{75EB9811-7525-4CB1-9740-4208CBDB269E}" destId="{0DF87C81-6877-4602-BA73-2C4D9AF71AD0}" srcOrd="11" destOrd="0" presId="urn:microsoft.com/office/officeart/2017/3/layout/DropPinTimeline"/>
    <dgm:cxn modelId="{68B5948D-28E1-4B00-9D1D-E8C8965E7D38}" type="presParOf" srcId="{75EB9811-7525-4CB1-9740-4208CBDB269E}" destId="{9A5AAC71-30AB-4CEA-8BAA-6AF2B1C0D67A}" srcOrd="12" destOrd="0" presId="urn:microsoft.com/office/officeart/2017/3/layout/DropPinTimeline"/>
    <dgm:cxn modelId="{04DBE68E-02B9-4BCF-A4AA-F0F5762150B0}" type="presParOf" srcId="{9A5AAC71-30AB-4CEA-8BAA-6AF2B1C0D67A}" destId="{7302D337-217D-4745-98A6-A2D9583926CE}" srcOrd="0" destOrd="0" presId="urn:microsoft.com/office/officeart/2017/3/layout/DropPinTimeline"/>
    <dgm:cxn modelId="{2E2CB0CB-E744-4B19-8B7D-0AEAC1A2B5EA}" type="presParOf" srcId="{9A5AAC71-30AB-4CEA-8BAA-6AF2B1C0D67A}" destId="{5B8A0EC2-6630-47A0-83D3-AD5CDD4C9A0B}" srcOrd="1" destOrd="0" presId="urn:microsoft.com/office/officeart/2017/3/layout/DropPinTimeline"/>
    <dgm:cxn modelId="{23399C09-7540-426B-9096-A46BF0A70551}" type="presParOf" srcId="{5B8A0EC2-6630-47A0-83D3-AD5CDD4C9A0B}" destId="{3FE2D52B-E364-4917-BD72-776E939E153E}" srcOrd="0" destOrd="0" presId="urn:microsoft.com/office/officeart/2017/3/layout/DropPinTimeline"/>
    <dgm:cxn modelId="{838A5004-DBFF-492D-8216-D63D883C3A85}" type="presParOf" srcId="{5B8A0EC2-6630-47A0-83D3-AD5CDD4C9A0B}" destId="{6D0D2F6D-99B5-4680-A310-67CAE1FC5A7A}" srcOrd="1" destOrd="0" presId="urn:microsoft.com/office/officeart/2017/3/layout/DropPinTimeline"/>
    <dgm:cxn modelId="{7CF5D818-E865-49FD-B47D-29156C1E9225}" type="presParOf" srcId="{9A5AAC71-30AB-4CEA-8BAA-6AF2B1C0D67A}" destId="{7D022F09-D341-4C02-B401-435660E9C5F7}" srcOrd="2" destOrd="0" presId="urn:microsoft.com/office/officeart/2017/3/layout/DropPinTimeline"/>
    <dgm:cxn modelId="{82BE627B-40FC-4555-8899-1D634F871D1C}" type="presParOf" srcId="{9A5AAC71-30AB-4CEA-8BAA-6AF2B1C0D67A}" destId="{3F9E40DD-693A-4180-AF1E-6332CE832567}" srcOrd="3" destOrd="0" presId="urn:microsoft.com/office/officeart/2017/3/layout/DropPinTimeline"/>
    <dgm:cxn modelId="{422FAA1F-5978-422E-AA6C-29269960D3A1}" type="presParOf" srcId="{9A5AAC71-30AB-4CEA-8BAA-6AF2B1C0D67A}" destId="{A8D66CBE-FB59-42DA-867E-DE425F6AA404}" srcOrd="4" destOrd="0" presId="urn:microsoft.com/office/officeart/2017/3/layout/DropPinTimeline"/>
    <dgm:cxn modelId="{2B5A847D-AAFD-4F14-972C-AAA288C520F0}" type="presParOf" srcId="{9A5AAC71-30AB-4CEA-8BAA-6AF2B1C0D67A}" destId="{ADF95FB7-927A-492E-9B5A-DB7FAB14A26F}"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294DF-B339-4DB7-9D05-6B357248EAE0}">
      <dsp:nvSpPr>
        <dsp:cNvPr id="0" name=""/>
        <dsp:cNvSpPr/>
      </dsp:nvSpPr>
      <dsp:spPr>
        <a:xfrm>
          <a:off x="0" y="2157687"/>
          <a:ext cx="11748797"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AF9E1592-3E3F-455E-BD1C-D9BD8E87C7DA}">
      <dsp:nvSpPr>
        <dsp:cNvPr id="0" name=""/>
        <dsp:cNvSpPr/>
      </dsp:nvSpPr>
      <dsp:spPr>
        <a:xfrm rot="8100000">
          <a:off x="68034" y="497262"/>
          <a:ext cx="317348" cy="317348"/>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3FCAE1-8AD9-4160-8049-D81F6E6BAC27}">
      <dsp:nvSpPr>
        <dsp:cNvPr id="0" name=""/>
        <dsp:cNvSpPr/>
      </dsp:nvSpPr>
      <dsp:spPr>
        <a:xfrm>
          <a:off x="103289" y="532517"/>
          <a:ext cx="246839" cy="24683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B637352-2014-43C0-A5B5-4C0EDFBA2428}">
      <dsp:nvSpPr>
        <dsp:cNvPr id="0" name=""/>
        <dsp:cNvSpPr/>
      </dsp:nvSpPr>
      <dsp:spPr>
        <a:xfrm>
          <a:off x="451108" y="880336"/>
          <a:ext cx="2447398" cy="1277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a:t>Respiratory Virus</a:t>
          </a:r>
        </a:p>
      </dsp:txBody>
      <dsp:txXfrm>
        <a:off x="451108" y="880336"/>
        <a:ext cx="2447398" cy="1277351"/>
      </dsp:txXfrm>
    </dsp:sp>
    <dsp:sp modelId="{9D27FE38-BF75-401F-9EB2-62733AAC6861}">
      <dsp:nvSpPr>
        <dsp:cNvPr id="0" name=""/>
        <dsp:cNvSpPr/>
      </dsp:nvSpPr>
      <dsp:spPr>
        <a:xfrm>
          <a:off x="451108" y="431537"/>
          <a:ext cx="2447398" cy="448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t>January 2024</a:t>
          </a:r>
        </a:p>
      </dsp:txBody>
      <dsp:txXfrm>
        <a:off x="451108" y="431537"/>
        <a:ext cx="2447398" cy="448799"/>
      </dsp:txXfrm>
    </dsp:sp>
    <dsp:sp modelId="{5DF97FBF-1376-472E-9C98-8390FDAED270}">
      <dsp:nvSpPr>
        <dsp:cNvPr id="0" name=""/>
        <dsp:cNvSpPr/>
      </dsp:nvSpPr>
      <dsp:spPr>
        <a:xfrm>
          <a:off x="226709" y="880336"/>
          <a:ext cx="0" cy="1277351"/>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554D292-9624-4D0E-B665-17A94E83AA50}">
      <dsp:nvSpPr>
        <dsp:cNvPr id="0" name=""/>
        <dsp:cNvSpPr/>
      </dsp:nvSpPr>
      <dsp:spPr>
        <a:xfrm>
          <a:off x="186317" y="2117295"/>
          <a:ext cx="80783" cy="80783"/>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4D886D-A36C-480D-A1CD-EC69418B04FA}">
      <dsp:nvSpPr>
        <dsp:cNvPr id="0" name=""/>
        <dsp:cNvSpPr/>
      </dsp:nvSpPr>
      <dsp:spPr>
        <a:xfrm rot="18900000">
          <a:off x="1542371" y="3500763"/>
          <a:ext cx="317348" cy="317348"/>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F9D670-8D79-43AB-A59B-1974F6F6094D}">
      <dsp:nvSpPr>
        <dsp:cNvPr id="0" name=""/>
        <dsp:cNvSpPr/>
      </dsp:nvSpPr>
      <dsp:spPr>
        <a:xfrm>
          <a:off x="1577625" y="3536018"/>
          <a:ext cx="246839" cy="24683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E13CB6F-B2CD-48E1-A5E9-66183D08D776}">
      <dsp:nvSpPr>
        <dsp:cNvPr id="0" name=""/>
        <dsp:cNvSpPr/>
      </dsp:nvSpPr>
      <dsp:spPr>
        <a:xfrm>
          <a:off x="1925445" y="2157687"/>
          <a:ext cx="2447398" cy="127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dirty="0"/>
            <a:t>Maternal and Child Health (MCH)</a:t>
          </a:r>
          <a:r>
            <a:rPr lang="en-US" sz="1300" kern="1200" dirty="0">
              <a:latin typeface="Calibri Light" panose="020F0302020204030204"/>
            </a:rPr>
            <a:t> </a:t>
          </a:r>
        </a:p>
        <a:p>
          <a:pPr marL="57150" lvl="1" indent="-57150" algn="l" defTabSz="444500">
            <a:lnSpc>
              <a:spcPct val="90000"/>
            </a:lnSpc>
            <a:spcBef>
              <a:spcPct val="0"/>
            </a:spcBef>
            <a:spcAft>
              <a:spcPct val="15000"/>
            </a:spcAft>
            <a:buChar char="•"/>
          </a:pPr>
          <a:r>
            <a:rPr lang="en-US" sz="1000" kern="1200" dirty="0"/>
            <a:t>Infant Mortality and Morbidity</a:t>
          </a:r>
          <a:r>
            <a:rPr lang="en-US" sz="1000" kern="1200" dirty="0">
              <a:latin typeface="Calibri Light" panose="020F0302020204030204"/>
            </a:rPr>
            <a:t> </a:t>
          </a:r>
          <a:endParaRPr lang="en-US" sz="1000" kern="1200" dirty="0"/>
        </a:p>
        <a:p>
          <a:pPr marL="57150" lvl="1" indent="-57150" algn="l" defTabSz="444500">
            <a:lnSpc>
              <a:spcPct val="90000"/>
            </a:lnSpc>
            <a:spcBef>
              <a:spcPct val="0"/>
            </a:spcBef>
            <a:spcAft>
              <a:spcPct val="15000"/>
            </a:spcAft>
            <a:buChar char="•"/>
          </a:pPr>
          <a:r>
            <a:rPr lang="en-US" sz="1000" kern="1200" dirty="0"/>
            <a:t>Maternal Health</a:t>
          </a:r>
        </a:p>
      </dsp:txBody>
      <dsp:txXfrm>
        <a:off x="1925445" y="2157687"/>
        <a:ext cx="2447398" cy="1277350"/>
      </dsp:txXfrm>
    </dsp:sp>
    <dsp:sp modelId="{EF7800A0-4510-44E5-8B13-524F08DF3D4D}">
      <dsp:nvSpPr>
        <dsp:cNvPr id="0" name=""/>
        <dsp:cNvSpPr/>
      </dsp:nvSpPr>
      <dsp:spPr>
        <a:xfrm>
          <a:off x="1925445" y="3435038"/>
          <a:ext cx="2447398" cy="448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June 2024</a:t>
          </a:r>
        </a:p>
      </dsp:txBody>
      <dsp:txXfrm>
        <a:off x="1925445" y="3435038"/>
        <a:ext cx="2447398" cy="448799"/>
      </dsp:txXfrm>
    </dsp:sp>
    <dsp:sp modelId="{BF23BACC-3BE9-4FDE-9087-1BDAE1983C8B}">
      <dsp:nvSpPr>
        <dsp:cNvPr id="0" name=""/>
        <dsp:cNvSpPr/>
      </dsp:nvSpPr>
      <dsp:spPr>
        <a:xfrm>
          <a:off x="1701045" y="2157687"/>
          <a:ext cx="0" cy="1277350"/>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41F11D2-39F6-48CD-A75C-124585C4AC11}">
      <dsp:nvSpPr>
        <dsp:cNvPr id="0" name=""/>
        <dsp:cNvSpPr/>
      </dsp:nvSpPr>
      <dsp:spPr>
        <a:xfrm>
          <a:off x="1660653" y="2117295"/>
          <a:ext cx="80783" cy="80783"/>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086FAC-E059-4AAB-9527-9926499CA5B0}">
      <dsp:nvSpPr>
        <dsp:cNvPr id="0" name=""/>
        <dsp:cNvSpPr/>
      </dsp:nvSpPr>
      <dsp:spPr>
        <a:xfrm rot="8100000">
          <a:off x="3016707" y="497262"/>
          <a:ext cx="317348" cy="317348"/>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A353FE-8C0B-4D22-A1C2-5C20FC1B8A88}">
      <dsp:nvSpPr>
        <dsp:cNvPr id="0" name=""/>
        <dsp:cNvSpPr/>
      </dsp:nvSpPr>
      <dsp:spPr>
        <a:xfrm>
          <a:off x="3051962" y="532517"/>
          <a:ext cx="246839" cy="24683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3EF7C9B-F6E7-48A4-AD0D-F6D8288DFBB8}">
      <dsp:nvSpPr>
        <dsp:cNvPr id="0" name=""/>
        <dsp:cNvSpPr/>
      </dsp:nvSpPr>
      <dsp:spPr>
        <a:xfrm>
          <a:off x="3399781" y="880336"/>
          <a:ext cx="2439013" cy="1277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MCH</a:t>
          </a:r>
        </a:p>
        <a:p>
          <a:pPr marL="57150" lvl="1" indent="-57150" algn="l" defTabSz="444500">
            <a:lnSpc>
              <a:spcPct val="90000"/>
            </a:lnSpc>
            <a:spcBef>
              <a:spcPct val="0"/>
            </a:spcBef>
            <a:spcAft>
              <a:spcPct val="15000"/>
            </a:spcAft>
            <a:buChar char="•"/>
          </a:pPr>
          <a:r>
            <a:rPr lang="en-US" sz="1000" kern="1200" dirty="0"/>
            <a:t>Severe Maternal Morbidity</a:t>
          </a:r>
        </a:p>
        <a:p>
          <a:pPr marL="57150" lvl="1" indent="-57150" algn="l" defTabSz="444500">
            <a:lnSpc>
              <a:spcPct val="90000"/>
            </a:lnSpc>
            <a:spcBef>
              <a:spcPct val="0"/>
            </a:spcBef>
            <a:spcAft>
              <a:spcPct val="15000"/>
            </a:spcAft>
            <a:buChar char="•"/>
          </a:pPr>
          <a:r>
            <a:rPr lang="en-US" sz="1000" kern="1200" dirty="0"/>
            <a:t>Pregnancy-Related Mortality Ratio</a:t>
          </a:r>
        </a:p>
        <a:p>
          <a:pPr marL="57150" lvl="1" indent="-57150" algn="l" defTabSz="444500">
            <a:lnSpc>
              <a:spcPct val="90000"/>
            </a:lnSpc>
            <a:spcBef>
              <a:spcPct val="0"/>
            </a:spcBef>
            <a:spcAft>
              <a:spcPct val="15000"/>
            </a:spcAft>
            <a:buChar char="•"/>
          </a:pPr>
          <a:r>
            <a:rPr lang="en-US" sz="1000" kern="1200" dirty="0"/>
            <a:t>Texas AIM Quality Improvement Analysis and Outcomes</a:t>
          </a:r>
        </a:p>
        <a:p>
          <a:pPr marL="57150" lvl="1" indent="-57150" algn="l" defTabSz="444500">
            <a:lnSpc>
              <a:spcPct val="90000"/>
            </a:lnSpc>
            <a:spcBef>
              <a:spcPct val="0"/>
            </a:spcBef>
            <a:spcAft>
              <a:spcPct val="15000"/>
            </a:spcAft>
            <a:buChar char="•"/>
          </a:pPr>
          <a:r>
            <a:rPr lang="en-US" sz="1000" kern="1200" dirty="0"/>
            <a:t>Infant Health Practices</a:t>
          </a:r>
        </a:p>
      </dsp:txBody>
      <dsp:txXfrm>
        <a:off x="3399781" y="880336"/>
        <a:ext cx="2439013" cy="1277351"/>
      </dsp:txXfrm>
    </dsp:sp>
    <dsp:sp modelId="{5C60C116-DBDF-4F37-AE04-8656866FA3FB}">
      <dsp:nvSpPr>
        <dsp:cNvPr id="0" name=""/>
        <dsp:cNvSpPr/>
      </dsp:nvSpPr>
      <dsp:spPr>
        <a:xfrm>
          <a:off x="3399781" y="431537"/>
          <a:ext cx="2439013" cy="448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t>August 2024</a:t>
          </a:r>
        </a:p>
      </dsp:txBody>
      <dsp:txXfrm>
        <a:off x="3399781" y="431537"/>
        <a:ext cx="2439013" cy="448799"/>
      </dsp:txXfrm>
    </dsp:sp>
    <dsp:sp modelId="{01A3A5D4-258B-4476-84BD-675279829108}">
      <dsp:nvSpPr>
        <dsp:cNvPr id="0" name=""/>
        <dsp:cNvSpPr/>
      </dsp:nvSpPr>
      <dsp:spPr>
        <a:xfrm>
          <a:off x="3175382" y="880336"/>
          <a:ext cx="0" cy="1277351"/>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B8B1FD9-D01C-4AE2-AA5D-5B3FE8C8B76C}">
      <dsp:nvSpPr>
        <dsp:cNvPr id="0" name=""/>
        <dsp:cNvSpPr/>
      </dsp:nvSpPr>
      <dsp:spPr>
        <a:xfrm>
          <a:off x="3134990" y="2117295"/>
          <a:ext cx="80783" cy="80783"/>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E0E8C5-FE20-405C-B59B-F4B7F8A63FE2}">
      <dsp:nvSpPr>
        <dsp:cNvPr id="0" name=""/>
        <dsp:cNvSpPr/>
      </dsp:nvSpPr>
      <dsp:spPr>
        <a:xfrm rot="18900000">
          <a:off x="4480941" y="3500763"/>
          <a:ext cx="317348" cy="317348"/>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86A22A-C9BC-4C67-A9D3-11B67CB08674}">
      <dsp:nvSpPr>
        <dsp:cNvPr id="0" name=""/>
        <dsp:cNvSpPr/>
      </dsp:nvSpPr>
      <dsp:spPr>
        <a:xfrm>
          <a:off x="4516195" y="3536018"/>
          <a:ext cx="246839" cy="24683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1AB8D6A-272A-42B0-936C-2A87F6B51D44}">
      <dsp:nvSpPr>
        <dsp:cNvPr id="0" name=""/>
        <dsp:cNvSpPr/>
      </dsp:nvSpPr>
      <dsp:spPr>
        <a:xfrm>
          <a:off x="4846112" y="2257293"/>
          <a:ext cx="2439013" cy="127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Calibri"/>
              <a:ea typeface="Calibri"/>
              <a:cs typeface="Calibri"/>
            </a:rPr>
            <a:t>Congenital Syphilis (CS)</a:t>
          </a:r>
          <a:endParaRPr lang="en-US" sz="1000" kern="1200" dirty="0">
            <a:solidFill>
              <a:srgbClr val="000000">
                <a:hueOff val="0"/>
                <a:satOff val="0"/>
                <a:lumOff val="0"/>
                <a:alphaOff val="0"/>
              </a:srgbClr>
            </a:solidFill>
            <a:latin typeface="Calibri" panose="020F0502020204030204"/>
            <a:ea typeface="+mn-ea"/>
            <a:cs typeface="+mn-cs"/>
          </a:endParaRPr>
        </a:p>
        <a:p>
          <a:pPr marL="0" lvl="0" indent="0" algn="l" defTabSz="622300">
            <a:lnSpc>
              <a:spcPct val="90000"/>
            </a:lnSpc>
            <a:spcBef>
              <a:spcPct val="0"/>
            </a:spcBef>
            <a:spcAft>
              <a:spcPct val="35000"/>
            </a:spcAft>
            <a:buNone/>
          </a:pPr>
          <a:r>
            <a:rPr lang="en-US" sz="1400" kern="1200">
              <a:solidFill>
                <a:schemeClr val="tx1"/>
              </a:solidFill>
              <a:latin typeface="Calibri"/>
              <a:ea typeface="Calibri"/>
              <a:cs typeface="Calibri"/>
            </a:rPr>
            <a:t>MCH</a:t>
          </a:r>
          <a:endParaRPr lang="en-US" sz="1000" kern="1200" dirty="0">
            <a:solidFill>
              <a:srgbClr val="000000">
                <a:hueOff val="0"/>
                <a:satOff val="0"/>
                <a:lumOff val="0"/>
                <a:alphaOff val="0"/>
              </a:srgbClr>
            </a:solidFill>
            <a:latin typeface="Calibri" panose="020F0502020204030204"/>
            <a:ea typeface="+mn-ea"/>
            <a:cs typeface="+mn-cs"/>
          </a:endParaRPr>
        </a:p>
        <a:p>
          <a:pPr marL="57150" lvl="1" indent="-57150" algn="l" defTabSz="444500">
            <a:lnSpc>
              <a:spcPct val="90000"/>
            </a:lnSpc>
            <a:spcBef>
              <a:spcPct val="0"/>
            </a:spcBef>
            <a:spcAft>
              <a:spcPct val="15000"/>
            </a:spcAft>
            <a:buChar char="•"/>
          </a:pPr>
          <a:r>
            <a:rPr lang="en-US" sz="1000" kern="1200">
              <a:solidFill>
                <a:srgbClr val="000000">
                  <a:hueOff val="0"/>
                  <a:satOff val="0"/>
                  <a:lumOff val="0"/>
                  <a:alphaOff val="0"/>
                </a:srgbClr>
              </a:solidFill>
              <a:latin typeface="Calibri" panose="020F0502020204030204"/>
              <a:ea typeface="+mn-ea"/>
              <a:cs typeface="+mn-cs"/>
            </a:rPr>
            <a:t>Birth </a:t>
          </a:r>
          <a:r>
            <a:rPr lang="en-US" sz="1000" kern="1200" dirty="0">
              <a:solidFill>
                <a:srgbClr val="000000">
                  <a:hueOff val="0"/>
                  <a:satOff val="0"/>
                  <a:lumOff val="0"/>
                  <a:alphaOff val="0"/>
                </a:srgbClr>
              </a:solidFill>
              <a:latin typeface="Calibri" panose="020F0502020204030204"/>
              <a:ea typeface="+mn-ea"/>
              <a:cs typeface="+mn-cs"/>
            </a:rPr>
            <a:t>Demographics</a:t>
          </a:r>
        </a:p>
      </dsp:txBody>
      <dsp:txXfrm>
        <a:off x="4846112" y="2257293"/>
        <a:ext cx="2439013" cy="1277350"/>
      </dsp:txXfrm>
    </dsp:sp>
    <dsp:sp modelId="{567C970D-DB25-4B2A-AE6E-3459F9BEEED4}">
      <dsp:nvSpPr>
        <dsp:cNvPr id="0" name=""/>
        <dsp:cNvSpPr/>
      </dsp:nvSpPr>
      <dsp:spPr>
        <a:xfrm>
          <a:off x="4846112" y="3534644"/>
          <a:ext cx="2439013" cy="448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solidFill>
                <a:schemeClr val="tx1"/>
              </a:solidFill>
              <a:latin typeface="Calibri"/>
              <a:ea typeface="Calibri"/>
              <a:cs typeface="Calibri"/>
            </a:rPr>
            <a:t>September 2024</a:t>
          </a:r>
        </a:p>
      </dsp:txBody>
      <dsp:txXfrm>
        <a:off x="4846112" y="3534644"/>
        <a:ext cx="2439013" cy="448799"/>
      </dsp:txXfrm>
    </dsp:sp>
    <dsp:sp modelId="{2138DC9A-AE87-4A42-A01C-04916E44EDE5}">
      <dsp:nvSpPr>
        <dsp:cNvPr id="0" name=""/>
        <dsp:cNvSpPr/>
      </dsp:nvSpPr>
      <dsp:spPr>
        <a:xfrm>
          <a:off x="4639615" y="2157687"/>
          <a:ext cx="0" cy="1277350"/>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2D22DD8-8EE1-4577-B8C1-DB905B2995A7}">
      <dsp:nvSpPr>
        <dsp:cNvPr id="0" name=""/>
        <dsp:cNvSpPr/>
      </dsp:nvSpPr>
      <dsp:spPr>
        <a:xfrm>
          <a:off x="4599223" y="2117295"/>
          <a:ext cx="80783" cy="80783"/>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4B3EA6-FB1C-4A15-9B74-D4D550467C79}">
      <dsp:nvSpPr>
        <dsp:cNvPr id="0" name=""/>
        <dsp:cNvSpPr/>
      </dsp:nvSpPr>
      <dsp:spPr>
        <a:xfrm rot="8100000">
          <a:off x="5945174" y="497262"/>
          <a:ext cx="317348" cy="317348"/>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7C7B3C-B1AD-4BBD-AEF5-B1CC37D0CD8B}">
      <dsp:nvSpPr>
        <dsp:cNvPr id="0" name=""/>
        <dsp:cNvSpPr/>
      </dsp:nvSpPr>
      <dsp:spPr>
        <a:xfrm>
          <a:off x="5980429" y="532517"/>
          <a:ext cx="246839" cy="24683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682D1A2-F3AA-4FAA-81C4-7C792A38E13F}">
      <dsp:nvSpPr>
        <dsp:cNvPr id="0" name=""/>
        <dsp:cNvSpPr/>
      </dsp:nvSpPr>
      <dsp:spPr>
        <a:xfrm>
          <a:off x="6335248" y="887656"/>
          <a:ext cx="2439013" cy="1277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solidFill>
                <a:schemeClr val="tx1"/>
              </a:solidFill>
              <a:latin typeface="Calibri"/>
              <a:ea typeface="Calibri"/>
              <a:cs typeface="Calibri"/>
            </a:rPr>
            <a:t>MCH</a:t>
          </a:r>
        </a:p>
        <a:p>
          <a:pPr marL="57150" lvl="1" indent="-57150" algn="l" defTabSz="466725">
            <a:lnSpc>
              <a:spcPct val="90000"/>
            </a:lnSpc>
            <a:spcBef>
              <a:spcPct val="0"/>
            </a:spcBef>
            <a:spcAft>
              <a:spcPct val="15000"/>
            </a:spcAft>
            <a:buChar char="•"/>
          </a:pPr>
          <a:r>
            <a:rPr lang="en-US" sz="1050" kern="1200" dirty="0">
              <a:solidFill>
                <a:schemeClr val="tx1"/>
              </a:solidFill>
              <a:latin typeface="Calibri"/>
              <a:ea typeface="Calibri"/>
              <a:cs typeface="Calibri"/>
            </a:rPr>
            <a:t>Prenatal, Delivery, and Postpartum Care</a:t>
          </a:r>
        </a:p>
      </dsp:txBody>
      <dsp:txXfrm>
        <a:off x="6335248" y="887656"/>
        <a:ext cx="2439013" cy="1277351"/>
      </dsp:txXfrm>
    </dsp:sp>
    <dsp:sp modelId="{8A03DFA1-37A1-4AD4-BEF5-BB13CED0C969}">
      <dsp:nvSpPr>
        <dsp:cNvPr id="0" name=""/>
        <dsp:cNvSpPr/>
      </dsp:nvSpPr>
      <dsp:spPr>
        <a:xfrm>
          <a:off x="6335248" y="438857"/>
          <a:ext cx="2439013" cy="448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solidFill>
                <a:schemeClr val="tx1"/>
              </a:solidFill>
              <a:latin typeface="Calibri"/>
              <a:ea typeface="Calibri"/>
              <a:cs typeface="Calibri"/>
            </a:rPr>
            <a:t>November 2024*</a:t>
          </a:r>
        </a:p>
      </dsp:txBody>
      <dsp:txXfrm>
        <a:off x="6335248" y="438857"/>
        <a:ext cx="2439013" cy="448799"/>
      </dsp:txXfrm>
    </dsp:sp>
    <dsp:sp modelId="{29FE1865-4CBA-4CFB-89BC-37F9D9382F2C}">
      <dsp:nvSpPr>
        <dsp:cNvPr id="0" name=""/>
        <dsp:cNvSpPr/>
      </dsp:nvSpPr>
      <dsp:spPr>
        <a:xfrm>
          <a:off x="6103849" y="880336"/>
          <a:ext cx="0" cy="1277351"/>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1C87762-7666-4DAE-8DA2-13FB6FF1E28C}">
      <dsp:nvSpPr>
        <dsp:cNvPr id="0" name=""/>
        <dsp:cNvSpPr/>
      </dsp:nvSpPr>
      <dsp:spPr>
        <a:xfrm>
          <a:off x="6063457" y="2117295"/>
          <a:ext cx="80783" cy="80783"/>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17792F-C90D-496D-97D3-8636EB3BB629}">
      <dsp:nvSpPr>
        <dsp:cNvPr id="0" name=""/>
        <dsp:cNvSpPr/>
      </dsp:nvSpPr>
      <dsp:spPr>
        <a:xfrm rot="18900000">
          <a:off x="7409408" y="3500763"/>
          <a:ext cx="317348" cy="317348"/>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9EBB28-A0C6-411B-B99F-7D9E4229DEFA}">
      <dsp:nvSpPr>
        <dsp:cNvPr id="0" name=""/>
        <dsp:cNvSpPr/>
      </dsp:nvSpPr>
      <dsp:spPr>
        <a:xfrm>
          <a:off x="7444663" y="3536018"/>
          <a:ext cx="246839" cy="24683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23BDCD7-943F-497A-A034-38243C9F2A51}">
      <dsp:nvSpPr>
        <dsp:cNvPr id="0" name=""/>
        <dsp:cNvSpPr/>
      </dsp:nvSpPr>
      <dsp:spPr>
        <a:xfrm>
          <a:off x="7792482" y="2279792"/>
          <a:ext cx="2439013" cy="127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66725">
            <a:lnSpc>
              <a:spcPct val="90000"/>
            </a:lnSpc>
            <a:spcBef>
              <a:spcPct val="0"/>
            </a:spcBef>
            <a:spcAft>
              <a:spcPct val="35000"/>
            </a:spcAft>
            <a:buNone/>
          </a:pPr>
          <a:r>
            <a:rPr lang="en-US" sz="1050" kern="1200" dirty="0">
              <a:solidFill>
                <a:schemeClr val="tx1"/>
              </a:solidFill>
              <a:latin typeface="Calibri"/>
              <a:ea typeface="Calibri"/>
              <a:cs typeface="Calibri"/>
            </a:rPr>
            <a:t>MCH</a:t>
          </a:r>
        </a:p>
        <a:p>
          <a:pPr marL="57150" lvl="1" indent="-57150" algn="l" defTabSz="466725">
            <a:lnSpc>
              <a:spcPct val="90000"/>
            </a:lnSpc>
            <a:spcBef>
              <a:spcPct val="0"/>
            </a:spcBef>
            <a:spcAft>
              <a:spcPct val="15000"/>
            </a:spcAft>
            <a:buChar char="•"/>
          </a:pPr>
          <a:r>
            <a:rPr lang="en-US" sz="1050" kern="1200" dirty="0">
              <a:solidFill>
                <a:schemeClr val="tx1"/>
              </a:solidFill>
              <a:latin typeface="Calibri"/>
              <a:ea typeface="Calibri"/>
              <a:cs typeface="Calibri"/>
            </a:rPr>
            <a:t>MMRC Cohort Summary and Status</a:t>
          </a:r>
        </a:p>
        <a:p>
          <a:pPr marL="0" lvl="0" indent="0" algn="l" defTabSz="466725">
            <a:lnSpc>
              <a:spcPct val="90000"/>
            </a:lnSpc>
            <a:spcBef>
              <a:spcPct val="0"/>
            </a:spcBef>
            <a:spcAft>
              <a:spcPct val="35000"/>
            </a:spcAft>
            <a:buNone/>
          </a:pPr>
          <a:endParaRPr lang="en-US" sz="1050" kern="1200" dirty="0">
            <a:solidFill>
              <a:schemeClr val="tx1"/>
            </a:solidFill>
            <a:latin typeface="Calibri"/>
            <a:ea typeface="Calibri"/>
            <a:cs typeface="Calibri"/>
          </a:endParaRPr>
        </a:p>
        <a:p>
          <a:pPr marL="0" lvl="0" indent="0" algn="l" defTabSz="466725">
            <a:lnSpc>
              <a:spcPct val="90000"/>
            </a:lnSpc>
            <a:spcBef>
              <a:spcPct val="0"/>
            </a:spcBef>
            <a:spcAft>
              <a:spcPct val="35000"/>
            </a:spcAft>
            <a:buNone/>
          </a:pPr>
          <a:r>
            <a:rPr lang="en-US" sz="1050" kern="1200" dirty="0">
              <a:solidFill>
                <a:schemeClr val="tx1"/>
              </a:solidFill>
              <a:latin typeface="Calibri"/>
              <a:ea typeface="Calibri"/>
              <a:cs typeface="Calibri"/>
            </a:rPr>
            <a:t>CS</a:t>
          </a:r>
        </a:p>
        <a:p>
          <a:pPr marL="57150" lvl="1" indent="-57150" algn="l" defTabSz="444500">
            <a:lnSpc>
              <a:spcPct val="90000"/>
            </a:lnSpc>
            <a:spcBef>
              <a:spcPct val="0"/>
            </a:spcBef>
            <a:spcAft>
              <a:spcPct val="15000"/>
            </a:spcAft>
            <a:buChar char="•"/>
          </a:pPr>
          <a:r>
            <a:rPr lang="en-US" sz="1000" kern="1200" dirty="0">
              <a:solidFill>
                <a:prstClr val="black"/>
              </a:solidFill>
              <a:latin typeface="Calibri"/>
              <a:ea typeface="Calibri"/>
              <a:cs typeface="Calibri"/>
            </a:rPr>
            <a:t>About the Babies</a:t>
          </a:r>
          <a:endParaRPr lang="en-US" sz="1000" kern="1200" dirty="0">
            <a:solidFill>
              <a:schemeClr val="tx1"/>
            </a:solidFill>
            <a:latin typeface="Calibri"/>
            <a:ea typeface="Calibri"/>
            <a:cs typeface="Calibri"/>
          </a:endParaRPr>
        </a:p>
        <a:p>
          <a:pPr marL="57150" lvl="1" indent="-57150" algn="l" defTabSz="444500">
            <a:lnSpc>
              <a:spcPct val="90000"/>
            </a:lnSpc>
            <a:spcBef>
              <a:spcPct val="0"/>
            </a:spcBef>
            <a:spcAft>
              <a:spcPct val="15000"/>
            </a:spcAft>
            <a:buChar char="•"/>
          </a:pPr>
          <a:r>
            <a:rPr lang="en-US" sz="1000" kern="1200" dirty="0">
              <a:solidFill>
                <a:prstClr val="black"/>
              </a:solidFill>
              <a:latin typeface="Calibri"/>
              <a:ea typeface="Calibri"/>
              <a:cs typeface="Calibri"/>
            </a:rPr>
            <a:t>About the Moms</a:t>
          </a:r>
          <a:endParaRPr lang="en-US" sz="1000" kern="1200" dirty="0">
            <a:solidFill>
              <a:schemeClr val="tx1"/>
            </a:solidFill>
            <a:latin typeface="Calibri"/>
            <a:ea typeface="Calibri"/>
            <a:cs typeface="Calibri"/>
          </a:endParaRPr>
        </a:p>
        <a:p>
          <a:pPr marL="57150" lvl="1" indent="-57150" algn="l" defTabSz="444500">
            <a:lnSpc>
              <a:spcPct val="90000"/>
            </a:lnSpc>
            <a:spcBef>
              <a:spcPct val="0"/>
            </a:spcBef>
            <a:spcAft>
              <a:spcPct val="15000"/>
            </a:spcAft>
            <a:buChar char="•"/>
          </a:pPr>
          <a:r>
            <a:rPr lang="en-US" sz="1000" kern="1200" dirty="0">
              <a:solidFill>
                <a:prstClr val="black"/>
              </a:solidFill>
              <a:latin typeface="Calibri"/>
              <a:ea typeface="Calibri"/>
              <a:cs typeface="Calibri"/>
            </a:rPr>
            <a:t>Testing and Treatmen</a:t>
          </a:r>
          <a:r>
            <a:rPr lang="en-US" sz="1000" kern="1200" dirty="0">
              <a:solidFill>
                <a:schemeClr val="tx1"/>
              </a:solidFill>
              <a:latin typeface="Calibri"/>
              <a:ea typeface="Calibri"/>
              <a:cs typeface="Calibri"/>
            </a:rPr>
            <a:t>t</a:t>
          </a:r>
        </a:p>
      </dsp:txBody>
      <dsp:txXfrm>
        <a:off x="7792482" y="2279792"/>
        <a:ext cx="2439013" cy="1277350"/>
      </dsp:txXfrm>
    </dsp:sp>
    <dsp:sp modelId="{8F0E3A86-4AD7-48B8-BFB3-D846761B5C48}">
      <dsp:nvSpPr>
        <dsp:cNvPr id="0" name=""/>
        <dsp:cNvSpPr/>
      </dsp:nvSpPr>
      <dsp:spPr>
        <a:xfrm>
          <a:off x="7792482" y="3557143"/>
          <a:ext cx="2439013" cy="448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solidFill>
                <a:schemeClr val="tx1"/>
              </a:solidFill>
              <a:latin typeface="Calibri"/>
              <a:ea typeface="Calibri"/>
              <a:cs typeface="Calibri"/>
            </a:rPr>
            <a:t>December 2024*</a:t>
          </a:r>
        </a:p>
      </dsp:txBody>
      <dsp:txXfrm>
        <a:off x="7792482" y="3557143"/>
        <a:ext cx="2439013" cy="448799"/>
      </dsp:txXfrm>
    </dsp:sp>
    <dsp:sp modelId="{4E034AD3-5482-45C8-B438-13EA74CD0557}">
      <dsp:nvSpPr>
        <dsp:cNvPr id="0" name=""/>
        <dsp:cNvSpPr/>
      </dsp:nvSpPr>
      <dsp:spPr>
        <a:xfrm>
          <a:off x="7568082" y="2157687"/>
          <a:ext cx="0" cy="1277350"/>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322D845-99E7-4058-8AE6-A15C8C320FF8}">
      <dsp:nvSpPr>
        <dsp:cNvPr id="0" name=""/>
        <dsp:cNvSpPr/>
      </dsp:nvSpPr>
      <dsp:spPr>
        <a:xfrm>
          <a:off x="7527691" y="2117295"/>
          <a:ext cx="80783" cy="80783"/>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E2D52B-E364-4917-BD72-776E939E153E}">
      <dsp:nvSpPr>
        <dsp:cNvPr id="0" name=""/>
        <dsp:cNvSpPr/>
      </dsp:nvSpPr>
      <dsp:spPr>
        <a:xfrm rot="8100000">
          <a:off x="8873642" y="497262"/>
          <a:ext cx="317348" cy="317348"/>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0D2F6D-99B5-4680-A310-67CAE1FC5A7A}">
      <dsp:nvSpPr>
        <dsp:cNvPr id="0" name=""/>
        <dsp:cNvSpPr/>
      </dsp:nvSpPr>
      <dsp:spPr>
        <a:xfrm>
          <a:off x="8908896" y="532517"/>
          <a:ext cx="246839" cy="24683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D022F09-D341-4C02-B401-435660E9C5F7}">
      <dsp:nvSpPr>
        <dsp:cNvPr id="0" name=""/>
        <dsp:cNvSpPr/>
      </dsp:nvSpPr>
      <dsp:spPr>
        <a:xfrm>
          <a:off x="9256716" y="880336"/>
          <a:ext cx="2439013" cy="1277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solidFill>
                <a:srgbClr val="000000"/>
              </a:solidFill>
              <a:latin typeface="Calibri"/>
              <a:ea typeface="Calibri"/>
              <a:cs typeface="Calibri"/>
            </a:rPr>
            <a:t>MCH</a:t>
          </a:r>
        </a:p>
        <a:p>
          <a:pPr marL="57150" lvl="1" indent="-57150" algn="l" defTabSz="444500">
            <a:lnSpc>
              <a:spcPct val="90000"/>
            </a:lnSpc>
            <a:spcBef>
              <a:spcPct val="0"/>
            </a:spcBef>
            <a:spcAft>
              <a:spcPct val="15000"/>
            </a:spcAft>
            <a:buChar char="•"/>
          </a:pPr>
          <a:r>
            <a:rPr lang="en-US" sz="1000" kern="1200" dirty="0">
              <a:solidFill>
                <a:schemeClr val="tx1"/>
              </a:solidFill>
              <a:latin typeface="Calibri"/>
              <a:ea typeface="Calibri"/>
              <a:cs typeface="Calibri"/>
            </a:rPr>
            <a:t>Perinatal Periods of Risk </a:t>
          </a:r>
        </a:p>
      </dsp:txBody>
      <dsp:txXfrm>
        <a:off x="9256716" y="880336"/>
        <a:ext cx="2439013" cy="1277351"/>
      </dsp:txXfrm>
    </dsp:sp>
    <dsp:sp modelId="{3F9E40DD-693A-4180-AF1E-6332CE832567}">
      <dsp:nvSpPr>
        <dsp:cNvPr id="0" name=""/>
        <dsp:cNvSpPr/>
      </dsp:nvSpPr>
      <dsp:spPr>
        <a:xfrm>
          <a:off x="9256716" y="431537"/>
          <a:ext cx="2439013" cy="448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b="1" kern="1200" dirty="0">
              <a:solidFill>
                <a:srgbClr val="000000"/>
              </a:solidFill>
              <a:latin typeface="Calibri"/>
              <a:ea typeface="Calibri"/>
              <a:cs typeface="Calibri"/>
            </a:rPr>
            <a:t>January 2025*</a:t>
          </a:r>
        </a:p>
      </dsp:txBody>
      <dsp:txXfrm>
        <a:off x="9256716" y="431537"/>
        <a:ext cx="2439013" cy="448799"/>
      </dsp:txXfrm>
    </dsp:sp>
    <dsp:sp modelId="{A8D66CBE-FB59-42DA-867E-DE425F6AA404}">
      <dsp:nvSpPr>
        <dsp:cNvPr id="0" name=""/>
        <dsp:cNvSpPr/>
      </dsp:nvSpPr>
      <dsp:spPr>
        <a:xfrm>
          <a:off x="9032316" y="880336"/>
          <a:ext cx="0" cy="1277351"/>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302D337-217D-4745-98A6-A2D9583926CE}">
      <dsp:nvSpPr>
        <dsp:cNvPr id="0" name=""/>
        <dsp:cNvSpPr/>
      </dsp:nvSpPr>
      <dsp:spPr>
        <a:xfrm>
          <a:off x="8991924" y="2117295"/>
          <a:ext cx="80783" cy="80783"/>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842C207-172C-48F0-AC6C-B6DA025ED985}" type="datetimeFigureOut">
              <a:rPr lang="en-US" smtClean="0"/>
              <a:t>10/15/2024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740C5B4-5420-4833-8784-59E9D60AAF25}" type="slidenum">
              <a:rPr lang="en-US" smtClean="0"/>
              <a:t>‹#›</a:t>
            </a:fld>
            <a:endParaRPr lang="en-US"/>
          </a:p>
        </p:txBody>
      </p:sp>
    </p:spTree>
    <p:extLst>
      <p:ext uri="{BB962C8B-B14F-4D97-AF65-F5344CB8AC3E}">
        <p14:creationId xmlns:p14="http://schemas.microsoft.com/office/powerpoint/2010/main" val="2586410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1077913"/>
            <a:ext cx="5688013" cy="3198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3237">
              <a:defRPr/>
            </a:pPr>
            <a:fld id="{B017B013-83AD-4323-B047-BB1900FFBB7E}" type="slidenum">
              <a:rPr lang="en-US">
                <a:solidFill>
                  <a:prstClr val="black"/>
                </a:solidFill>
                <a:latin typeface="Calibri" panose="020F0502020204030204"/>
              </a:rPr>
              <a:pPr defTabSz="933237">
                <a:defRPr/>
              </a:pPr>
              <a:t>1</a:t>
            </a:fld>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72793C10-87C0-4C90-814F-2D91B16357A3}"/>
              </a:ext>
            </a:extLst>
          </p:cNvPr>
          <p:cNvSpPr>
            <a:spLocks noGrp="1"/>
          </p:cNvSpPr>
          <p:nvPr>
            <p:ph type="ftr" sz="quarter" idx="4"/>
          </p:nvPr>
        </p:nvSpPr>
        <p:spPr/>
        <p:txBody>
          <a:bodyPr/>
          <a:lstStyle/>
          <a:p>
            <a:pPr defTabSz="933237">
              <a:defRPr/>
            </a:pPr>
            <a:r>
              <a:rPr lang="en-US">
                <a:solidFill>
                  <a:prstClr val="black"/>
                </a:solidFill>
                <a:latin typeface="Calibri" panose="020F0502020204030204"/>
              </a:rPr>
              <a:t>3/27/2024</a:t>
            </a:r>
          </a:p>
        </p:txBody>
      </p:sp>
    </p:spTree>
    <p:extLst>
      <p:ext uri="{BB962C8B-B14F-4D97-AF65-F5344CB8AC3E}">
        <p14:creationId xmlns:p14="http://schemas.microsoft.com/office/powerpoint/2010/main" val="1728439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Slide </a:t>
            </a:r>
            <a:fld id="{29DE756F-184F-4D3A-B7EF-A08AD88F33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016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40BF-88FE-47D5-8E97-F662FDE580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5359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40BF-88FE-47D5-8E97-F662FDE580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725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8C301F-5A8E-43E6-AAA9-225569D79833}" type="slidenum">
              <a:rPr lang="en-US" smtClean="0"/>
              <a:t>19</a:t>
            </a:fld>
            <a:endParaRPr lang="en-US"/>
          </a:p>
        </p:txBody>
      </p:sp>
    </p:spTree>
    <p:extLst>
      <p:ext uri="{BB962C8B-B14F-4D97-AF65-F5344CB8AC3E}">
        <p14:creationId xmlns:p14="http://schemas.microsoft.com/office/powerpoint/2010/main" val="2888872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defTabSz="933237">
              <a:defRPr/>
            </a:pPr>
            <a:r>
              <a:rPr lang="en-US">
                <a:solidFill>
                  <a:prstClr val="black"/>
                </a:solidFill>
                <a:latin typeface="Calibri" panose="020F0502020204030204"/>
              </a:rPr>
              <a:t>3/27/2024</a:t>
            </a:r>
          </a:p>
        </p:txBody>
      </p:sp>
      <p:sp>
        <p:nvSpPr>
          <p:cNvPr id="5" name="Slide Number Placeholder 4"/>
          <p:cNvSpPr>
            <a:spLocks noGrp="1"/>
          </p:cNvSpPr>
          <p:nvPr>
            <p:ph type="sldNum" sz="quarter" idx="5"/>
          </p:nvPr>
        </p:nvSpPr>
        <p:spPr/>
        <p:txBody>
          <a:bodyPr/>
          <a:lstStyle/>
          <a:p>
            <a:pPr defTabSz="933237">
              <a:defRPr/>
            </a:pPr>
            <a:fld id="{B017B013-83AD-4323-B047-BB1900FFBB7E}" type="slidenum">
              <a:rPr lang="en-US">
                <a:solidFill>
                  <a:prstClr val="black"/>
                </a:solidFill>
                <a:latin typeface="Calibri" panose="020F0502020204030204"/>
              </a:rPr>
              <a:pPr defTabSz="933237">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1197957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a:t>DSHS is committed to continuous improvement of our public facing data portal at DSHS known as Texas Health Data. </a:t>
            </a:r>
          </a:p>
          <a:p>
            <a:pPr marL="174982" indent="-174982">
              <a:buFont typeface="Arial" panose="020B0604020202020204" pitchFamily="34" charset="0"/>
              <a:buChar char="•"/>
            </a:pPr>
            <a:r>
              <a:rPr lang="en-US"/>
              <a:t>Texas Health Data provides a one stop shop for people interested in data that is housed at DSHS and we’re continuing to work every day to make more datasets available through this site.</a:t>
            </a:r>
          </a:p>
          <a:p>
            <a:pPr marL="174625" indent="-174625">
              <a:buFont typeface="Arial" panose="020B0604020202020204" pitchFamily="34" charset="0"/>
              <a:buChar char="•"/>
            </a:pPr>
            <a:r>
              <a:rPr lang="en-US">
                <a:ea typeface="Calibri"/>
                <a:cs typeface="Calibri"/>
              </a:rPr>
              <a:t>We have released several maternal and child health dashboards this year, and we are excited to share that we have recently gone live with our Congenital Syphilis Dashboards on Texas Health Data. I am excited to share with you some of the information that you can see on these dashboards now, and encourage you to go to the dashboards after this session to explore them further. </a:t>
            </a:r>
          </a:p>
        </p:txBody>
      </p:sp>
      <p:sp>
        <p:nvSpPr>
          <p:cNvPr id="5" name="Slide Number Placeholder 4"/>
          <p:cNvSpPr>
            <a:spLocks noGrp="1"/>
          </p:cNvSpPr>
          <p:nvPr>
            <p:ph type="sldNum" sz="quarter" idx="5"/>
          </p:nvPr>
        </p:nvSpPr>
        <p:spPr>
          <a:xfrm>
            <a:off x="3978132" y="8842030"/>
            <a:ext cx="3043343" cy="467071"/>
          </a:xfrm>
          <a:prstGeom prst="rect">
            <a:avLst/>
          </a:prstGeom>
        </p:spPr>
        <p:txBody>
          <a:bodyPr/>
          <a:lstStyle/>
          <a:p>
            <a:fld id="{B017B013-83AD-4323-B047-BB1900FFBB7E}" type="slidenum">
              <a:rPr lang="en-US" smtClean="0"/>
              <a:t>29</a:t>
            </a:fld>
            <a:endParaRPr lang="en-US"/>
          </a:p>
        </p:txBody>
      </p:sp>
    </p:spTree>
    <p:extLst>
      <p:ext uri="{BB962C8B-B14F-4D97-AF65-F5344CB8AC3E}">
        <p14:creationId xmlns:p14="http://schemas.microsoft.com/office/powerpoint/2010/main" val="1469743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40C5B4-5420-4833-8784-59E9D60AAF25}" type="slidenum">
              <a:rPr lang="en-US" smtClean="0"/>
              <a:t>31</a:t>
            </a:fld>
            <a:endParaRPr lang="en-US"/>
          </a:p>
        </p:txBody>
      </p:sp>
    </p:spTree>
    <p:extLst>
      <p:ext uri="{BB962C8B-B14F-4D97-AF65-F5344CB8AC3E}">
        <p14:creationId xmlns:p14="http://schemas.microsoft.com/office/powerpoint/2010/main" val="2791295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am very excited to be able to share with you today that we have launched a new series of Congenital Syphilis dashboards on our Texas Health Data Site which are available now and provide the latest information on Congenital Syphilis in our state. We are so excited to share this information with you and for you to be able to use it to make a difference in your community.  And this is just the start.  We will be releasing additional data through these dashboards in the winter and into early next year.  </a:t>
            </a:r>
          </a:p>
          <a:p>
            <a:endParaRPr lang="en-US" dirty="0"/>
          </a:p>
          <a:p>
            <a:endParaRPr lang="en-US" dirty="0"/>
          </a:p>
          <a:p>
            <a:r>
              <a:rPr lang="en-US" dirty="0"/>
              <a:t>You can access the CS dashboard in two different places on THD – Under Diseases – added a new menu for Congenital Syphilis. Secondly, under Maternal &amp; Child Health -&gt; Infant Health </a:t>
            </a:r>
            <a:r>
              <a:rPr lang="en-US" dirty="0">
                <a:sym typeface="Wingdings" panose="05000000000000000000" pitchFamily="2" charset="2"/>
              </a:rPr>
              <a:t> new menu for CS</a:t>
            </a:r>
            <a:endParaRPr lang="en-US" dirty="0"/>
          </a:p>
        </p:txBody>
      </p:sp>
      <p:sp>
        <p:nvSpPr>
          <p:cNvPr id="4" name="Slide Number Placeholder 3"/>
          <p:cNvSpPr>
            <a:spLocks noGrp="1"/>
          </p:cNvSpPr>
          <p:nvPr>
            <p:ph type="sldNum" sz="quarter" idx="5"/>
          </p:nvPr>
        </p:nvSpPr>
        <p:spPr/>
        <p:txBody>
          <a:bodyPr/>
          <a:lstStyle/>
          <a:p>
            <a:fld id="{207440BF-88FE-47D5-8E97-F662FDE58000}" type="slidenum">
              <a:rPr lang="en-US" smtClean="0"/>
              <a:t>32</a:t>
            </a:fld>
            <a:endParaRPr lang="en-US"/>
          </a:p>
        </p:txBody>
      </p:sp>
    </p:spTree>
    <p:extLst>
      <p:ext uri="{BB962C8B-B14F-4D97-AF65-F5344CB8AC3E}">
        <p14:creationId xmlns:p14="http://schemas.microsoft.com/office/powerpoint/2010/main" val="519039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would like to point out a feature of the dashboard that you might find useful.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of the data maps, figures, and charts have this ‘hover over’ feature. So, far example here, if you move the cursor over a particular year, you can see the specific data for that year. In this example, you see Texas data for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07440BF-88FE-47D5-8E97-F662FDE58000}" type="slidenum">
              <a:rPr lang="en-US" smtClean="0"/>
              <a:t>33</a:t>
            </a:fld>
            <a:endParaRPr lang="en-US"/>
          </a:p>
        </p:txBody>
      </p:sp>
    </p:spTree>
    <p:extLst>
      <p:ext uri="{BB962C8B-B14F-4D97-AF65-F5344CB8AC3E}">
        <p14:creationId xmlns:p14="http://schemas.microsoft.com/office/powerpoint/2010/main" val="3053574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we see data on CS cases and rates by county. This is 2022 data, the most current year of data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feature of the dashboard is for the maps with the counties, we also have a table of the counties in alphabetical order that you can scroll to find the data for the county of interest.</a:t>
            </a:r>
          </a:p>
          <a:p>
            <a:endParaRPr lang="en-US" dirty="0"/>
          </a:p>
        </p:txBody>
      </p:sp>
      <p:sp>
        <p:nvSpPr>
          <p:cNvPr id="4" name="Slide Number Placeholder 3"/>
          <p:cNvSpPr>
            <a:spLocks noGrp="1"/>
          </p:cNvSpPr>
          <p:nvPr>
            <p:ph type="sldNum" sz="quarter" idx="5"/>
          </p:nvPr>
        </p:nvSpPr>
        <p:spPr/>
        <p:txBody>
          <a:bodyPr/>
          <a:lstStyle/>
          <a:p>
            <a:fld id="{207440BF-88FE-47D5-8E97-F662FDE58000}" type="slidenum">
              <a:rPr lang="en-US" smtClean="0"/>
              <a:t>34</a:t>
            </a:fld>
            <a:endParaRPr lang="en-US"/>
          </a:p>
        </p:txBody>
      </p:sp>
    </p:spTree>
    <p:extLst>
      <p:ext uri="{BB962C8B-B14F-4D97-AF65-F5344CB8AC3E}">
        <p14:creationId xmlns:p14="http://schemas.microsoft.com/office/powerpoint/2010/main" val="2525658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40BF-88FE-47D5-8E97-F662FDE580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410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we are looking at the various risk factors of women delivering an infant with CS in Texas. This is from 2022 data again.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feature to point out is that all the data you see on the dashboard are downloadable in the format of your choice as shown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07440BF-88FE-47D5-8E97-F662FDE58000}" type="slidenum">
              <a:rPr lang="en-US" smtClean="0"/>
              <a:t>35</a:t>
            </a:fld>
            <a:endParaRPr lang="en-US"/>
          </a:p>
        </p:txBody>
      </p:sp>
    </p:spTree>
    <p:extLst>
      <p:ext uri="{BB962C8B-B14F-4D97-AF65-F5344CB8AC3E}">
        <p14:creationId xmlns:p14="http://schemas.microsoft.com/office/powerpoint/2010/main" val="2614920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40BF-88FE-47D5-8E97-F662FDE580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5617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40BF-88FE-47D5-8E97-F662FDE580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9947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40BF-88FE-47D5-8E97-F662FDE580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091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40BF-88FE-47D5-8E97-F662FDE580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087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40BF-88FE-47D5-8E97-F662FDE580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1230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Slide </a:t>
            </a:r>
            <a:fld id="{29DE756F-184F-4D3A-B7EF-A08AD88F33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356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40BF-88FE-47D5-8E97-F662FDE580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884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02F15D4D-9686-98A6-CBED-80DE0A1413EA}"/>
              </a:ext>
            </a:extLst>
          </p:cNvPr>
          <p:cNvSpPr>
            <a:spLocks noGrp="1"/>
          </p:cNvSpPr>
          <p:nvPr>
            <p:ph type="sldNum" sz="quarter" idx="11"/>
          </p:nvPr>
        </p:nvSpPr>
        <p:spPr/>
        <p:txBody>
          <a:bodyPr/>
          <a:lstStyle/>
          <a:p>
            <a:fld id="{7597D868-7E28-48BD-8921-3C0ABD546831}" type="slidenum">
              <a:rPr lang="en-US" smtClean="0"/>
              <a:t>‹#›</a:t>
            </a:fld>
            <a:endParaRPr lang="en-US"/>
          </a:p>
        </p:txBody>
      </p:sp>
    </p:spTree>
    <p:extLst>
      <p:ext uri="{BB962C8B-B14F-4D97-AF65-F5344CB8AC3E}">
        <p14:creationId xmlns:p14="http://schemas.microsoft.com/office/powerpoint/2010/main" val="3071698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No Titl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4" name="Slide Number Placeholder 13">
            <a:extLst>
              <a:ext uri="{FF2B5EF4-FFF2-40B4-BE49-F238E27FC236}">
                <a16:creationId xmlns:a16="http://schemas.microsoft.com/office/drawing/2014/main" id="{8A831F79-4C68-2ED4-83FC-393E26C0F4FD}"/>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38840922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0163113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4057473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13">
            <a:extLst>
              <a:ext uri="{FF2B5EF4-FFF2-40B4-BE49-F238E27FC236}">
                <a16:creationId xmlns:a16="http://schemas.microsoft.com/office/drawing/2014/main" id="{D284011F-7977-31DD-1402-42679BC4E5E7}"/>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dirty="0"/>
          </a:p>
        </p:txBody>
      </p:sp>
      <p:sp>
        <p:nvSpPr>
          <p:cNvPr id="10" name="Date Placeholder 3">
            <a:extLst>
              <a:ext uri="{FF2B5EF4-FFF2-40B4-BE49-F238E27FC236}">
                <a16:creationId xmlns:a16="http://schemas.microsoft.com/office/drawing/2014/main" id="{1827F273-769B-2ADF-214A-4D08893156E6}"/>
              </a:ext>
            </a:extLst>
          </p:cNvPr>
          <p:cNvSpPr txBox="1">
            <a:spLocks/>
          </p:cNvSpPr>
          <p:nvPr userDrawn="1"/>
        </p:nvSpPr>
        <p:spPr>
          <a:xfrm>
            <a:off x="353683" y="6356349"/>
            <a:ext cx="284671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Updated: July 27, 2023</a:t>
            </a:r>
          </a:p>
        </p:txBody>
      </p:sp>
    </p:spTree>
    <p:extLst>
      <p:ext uri="{BB962C8B-B14F-4D97-AF65-F5344CB8AC3E}">
        <p14:creationId xmlns:p14="http://schemas.microsoft.com/office/powerpoint/2010/main" val="657127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9" name="Slide Number Placeholder 13">
            <a:extLst>
              <a:ext uri="{FF2B5EF4-FFF2-40B4-BE49-F238E27FC236}">
                <a16:creationId xmlns:a16="http://schemas.microsoft.com/office/drawing/2014/main" id="{F687FB2F-4C63-BEAD-D858-89A3783CFB6A}"/>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dirty="0"/>
          </a:p>
        </p:txBody>
      </p:sp>
      <p:sp>
        <p:nvSpPr>
          <p:cNvPr id="10" name="Date Placeholder 3">
            <a:extLst>
              <a:ext uri="{FF2B5EF4-FFF2-40B4-BE49-F238E27FC236}">
                <a16:creationId xmlns:a16="http://schemas.microsoft.com/office/drawing/2014/main" id="{00791CEC-A550-34E1-DBBB-9300A6B941AA}"/>
              </a:ext>
            </a:extLst>
          </p:cNvPr>
          <p:cNvSpPr txBox="1">
            <a:spLocks/>
          </p:cNvSpPr>
          <p:nvPr userDrawn="1"/>
        </p:nvSpPr>
        <p:spPr>
          <a:xfrm>
            <a:off x="353683" y="6356349"/>
            <a:ext cx="284671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Updated: July 27, 2023</a:t>
            </a:r>
          </a:p>
        </p:txBody>
      </p:sp>
    </p:spTree>
    <p:extLst>
      <p:ext uri="{BB962C8B-B14F-4D97-AF65-F5344CB8AC3E}">
        <p14:creationId xmlns:p14="http://schemas.microsoft.com/office/powerpoint/2010/main" val="30599408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81673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40354590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5620966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66927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43831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206741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Slide Number Placeholder 13">
            <a:extLst>
              <a:ext uri="{FF2B5EF4-FFF2-40B4-BE49-F238E27FC236}">
                <a16:creationId xmlns:a16="http://schemas.microsoft.com/office/drawing/2014/main" id="{0169D709-E96C-C88B-9537-68AFE1C2CED4}"/>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334851529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6921824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20269355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2926877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73143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96918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7119874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23937366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7186835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10/15/2024</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348126472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7949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entagon 9" title="&quot;&quot;">
            <a:extLst>
              <a:ext uri="{FF2B5EF4-FFF2-40B4-BE49-F238E27FC236}">
                <a16:creationId xmlns:a16="http://schemas.microsoft.com/office/drawing/2014/main" id="{7CC38CDD-64DC-4DFD-A53D-533ECED83431}"/>
              </a:ext>
            </a:extLst>
          </p:cNvPr>
          <p:cNvSpPr/>
          <p:nvPr/>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1" name="Slide Number Placeholder 13">
            <a:extLst>
              <a:ext uri="{FF2B5EF4-FFF2-40B4-BE49-F238E27FC236}">
                <a16:creationId xmlns:a16="http://schemas.microsoft.com/office/drawing/2014/main" id="{21C526F1-340D-42BA-0137-FDB14E2B9884}"/>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39220756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a:p>
          <a:p>
            <a:endParaRPr lang="en-US"/>
          </a:p>
          <a:p>
            <a:endParaRPr lang="en-US"/>
          </a:p>
          <a:p>
            <a:r>
              <a:rPr lang="en-US"/>
              <a:t>Picture</a:t>
            </a:r>
          </a:p>
        </p:txBody>
      </p:sp>
    </p:spTree>
    <p:extLst>
      <p:ext uri="{BB962C8B-B14F-4D97-AF65-F5344CB8AC3E}">
        <p14:creationId xmlns:p14="http://schemas.microsoft.com/office/powerpoint/2010/main" val="194422877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09663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68413336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225727" y="241357"/>
            <a:ext cx="10515600" cy="1325563"/>
          </a:xfrm>
        </p:spPr>
        <p:txBody>
          <a:bodyPr/>
          <a:lstStyle/>
          <a:p>
            <a:r>
              <a:rPr lang="en-US"/>
              <a:t>Click to edit Master title style</a:t>
            </a:r>
          </a:p>
        </p:txBody>
      </p:sp>
    </p:spTree>
    <p:extLst>
      <p:ext uri="{BB962C8B-B14F-4D97-AF65-F5344CB8AC3E}">
        <p14:creationId xmlns:p14="http://schemas.microsoft.com/office/powerpoint/2010/main" val="262370400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702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37549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47201044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endParaRPr lang="en-US"/>
          </a:p>
        </p:txBody>
      </p:sp>
    </p:spTree>
    <p:extLst>
      <p:ext uri="{BB962C8B-B14F-4D97-AF65-F5344CB8AC3E}">
        <p14:creationId xmlns:p14="http://schemas.microsoft.com/office/powerpoint/2010/main" val="72286698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662313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1204822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13">
            <a:extLst>
              <a:ext uri="{FF2B5EF4-FFF2-40B4-BE49-F238E27FC236}">
                <a16:creationId xmlns:a16="http://schemas.microsoft.com/office/drawing/2014/main" id="{E67EBD53-0AB9-C7DC-4064-55D7773DC34D}"/>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374847149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3701154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836933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349411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466592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169051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13">
            <a:extLst>
              <a:ext uri="{FF2B5EF4-FFF2-40B4-BE49-F238E27FC236}">
                <a16:creationId xmlns:a16="http://schemas.microsoft.com/office/drawing/2014/main" id="{D284011F-7977-31DD-1402-42679BC4E5E7}"/>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
        <p:nvSpPr>
          <p:cNvPr id="10" name="Date Placeholder 3">
            <a:extLst>
              <a:ext uri="{FF2B5EF4-FFF2-40B4-BE49-F238E27FC236}">
                <a16:creationId xmlns:a16="http://schemas.microsoft.com/office/drawing/2014/main" id="{1827F273-769B-2ADF-214A-4D08893156E6}"/>
              </a:ext>
            </a:extLst>
          </p:cNvPr>
          <p:cNvSpPr txBox="1">
            <a:spLocks/>
          </p:cNvSpPr>
          <p:nvPr userDrawn="1"/>
        </p:nvSpPr>
        <p:spPr>
          <a:xfrm>
            <a:off x="353683" y="6356349"/>
            <a:ext cx="284671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Updated: July 27, 2023</a:t>
            </a:r>
          </a:p>
        </p:txBody>
      </p:sp>
    </p:spTree>
    <p:extLst>
      <p:ext uri="{BB962C8B-B14F-4D97-AF65-F5344CB8AC3E}">
        <p14:creationId xmlns:p14="http://schemas.microsoft.com/office/powerpoint/2010/main" val="2728551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9" name="Slide Number Placeholder 13">
            <a:extLst>
              <a:ext uri="{FF2B5EF4-FFF2-40B4-BE49-F238E27FC236}">
                <a16:creationId xmlns:a16="http://schemas.microsoft.com/office/drawing/2014/main" id="{F687FB2F-4C63-BEAD-D858-89A3783CFB6A}"/>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
        <p:nvSpPr>
          <p:cNvPr id="10" name="Date Placeholder 3">
            <a:extLst>
              <a:ext uri="{FF2B5EF4-FFF2-40B4-BE49-F238E27FC236}">
                <a16:creationId xmlns:a16="http://schemas.microsoft.com/office/drawing/2014/main" id="{00791CEC-A550-34E1-DBBB-9300A6B941AA}"/>
              </a:ext>
            </a:extLst>
          </p:cNvPr>
          <p:cNvSpPr txBox="1">
            <a:spLocks/>
          </p:cNvSpPr>
          <p:nvPr userDrawn="1"/>
        </p:nvSpPr>
        <p:spPr>
          <a:xfrm>
            <a:off x="353683" y="6356349"/>
            <a:ext cx="284671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Updated: July 27, 2023</a:t>
            </a:r>
          </a:p>
        </p:txBody>
      </p:sp>
    </p:spTree>
    <p:extLst>
      <p:ext uri="{BB962C8B-B14F-4D97-AF65-F5344CB8AC3E}">
        <p14:creationId xmlns:p14="http://schemas.microsoft.com/office/powerpoint/2010/main" val="4268431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24687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393799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2053649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039700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02F15D4D-9686-98A6-CBED-80DE0A1413EA}"/>
              </a:ext>
            </a:extLst>
          </p:cNvPr>
          <p:cNvSpPr>
            <a:spLocks noGrp="1"/>
          </p:cNvSpPr>
          <p:nvPr>
            <p:ph type="sldNum" sz="quarter" idx="11"/>
          </p:nvPr>
        </p:nvSpPr>
        <p:spPr/>
        <p:txBody>
          <a:bodyPr/>
          <a:lstStyle/>
          <a:p>
            <a:fld id="{7597D868-7E28-48BD-8921-3C0ABD546831}" type="slidenum">
              <a:rPr lang="en-US" smtClean="0"/>
              <a:t>‹#›</a:t>
            </a:fld>
            <a:endParaRPr lang="en-US"/>
          </a:p>
        </p:txBody>
      </p:sp>
    </p:spTree>
    <p:extLst>
      <p:ext uri="{BB962C8B-B14F-4D97-AF65-F5344CB8AC3E}">
        <p14:creationId xmlns:p14="http://schemas.microsoft.com/office/powerpoint/2010/main" val="379613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p:nvPr>
        </p:nvSpPr>
        <p:spPr>
          <a:xfrm>
            <a:off x="469900" y="736688"/>
            <a:ext cx="11252200" cy="757255"/>
          </a:xfrm>
          <a:prstGeom prst="rect">
            <a:avLst/>
          </a:prstGeom>
        </p:spPr>
        <p:txBody>
          <a:bodyPr lIns="0" tIns="0" rIns="0" bIns="0">
            <a:noAutofit/>
          </a:bodyPr>
          <a:lstStyle>
            <a:lvl1pPr marL="0" indent="0">
              <a:buNone/>
              <a:defRPr sz="1200" b="0" i="1">
                <a:solidFill>
                  <a:srgbClr val="575757"/>
                </a:solidFill>
              </a:defRPr>
            </a:lvl1pPr>
          </a:lstStyle>
          <a:p>
            <a:pPr lvl="0"/>
            <a:r>
              <a:rPr lang="en-US" noProof="0"/>
              <a:t>Click to edit Master text styles</a:t>
            </a:r>
          </a:p>
        </p:txBody>
      </p:sp>
      <p:sp>
        <p:nvSpPr>
          <p:cNvPr id="6" name="Title Placeholder 1"/>
          <p:cNvSpPr>
            <a:spLocks noGrp="1"/>
          </p:cNvSpPr>
          <p:nvPr>
            <p:ph type="title"/>
          </p:nvPr>
        </p:nvSpPr>
        <p:spPr>
          <a:xfrm>
            <a:off x="469900" y="402587"/>
            <a:ext cx="11252200" cy="334102"/>
          </a:xfrm>
          <a:prstGeom prst="rect">
            <a:avLst/>
          </a:prstGeom>
        </p:spPr>
        <p:txBody>
          <a:bodyPr lIns="0" tIns="0" rIns="0" bIns="0" rtlCol="0" anchor="t">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32313848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8" name="Slide Number Placeholder 13">
            <a:extLst>
              <a:ext uri="{FF2B5EF4-FFF2-40B4-BE49-F238E27FC236}">
                <a16:creationId xmlns:a16="http://schemas.microsoft.com/office/drawing/2014/main" id="{C2D0F89E-4B82-652C-4ED4-FA083DA43A3B}"/>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1351491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a:p>
          <a:p>
            <a:endParaRPr lang="en-US"/>
          </a:p>
          <a:p>
            <a:endParaRPr lang="en-US"/>
          </a:p>
          <a:p>
            <a:r>
              <a:rPr lang="en-US"/>
              <a:t>Picture</a:t>
            </a:r>
          </a:p>
        </p:txBody>
      </p:sp>
    </p:spTree>
    <p:extLst>
      <p:ext uri="{BB962C8B-B14F-4D97-AF65-F5344CB8AC3E}">
        <p14:creationId xmlns:p14="http://schemas.microsoft.com/office/powerpoint/2010/main" val="54777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a:t>Presentation Title</a:t>
            </a:r>
          </a:p>
        </p:txBody>
      </p:sp>
    </p:spTree>
    <p:extLst>
      <p:ext uri="{BB962C8B-B14F-4D97-AF65-F5344CB8AC3E}">
        <p14:creationId xmlns:p14="http://schemas.microsoft.com/office/powerpoint/2010/main" val="485713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2694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a:t>Presentation Title</a:t>
            </a:r>
          </a:p>
        </p:txBody>
      </p:sp>
    </p:spTree>
    <p:extLst>
      <p:ext uri="{BB962C8B-B14F-4D97-AF65-F5344CB8AC3E}">
        <p14:creationId xmlns:p14="http://schemas.microsoft.com/office/powerpoint/2010/main" val="373100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p:nvPicPr>
        <p:blipFill>
          <a:blip r:embed="rId3"/>
          <a:stretch>
            <a:fillRect/>
          </a:stretch>
        </p:blipFill>
        <p:spPr>
          <a:xfrm>
            <a:off x="1151715" y="2096908"/>
            <a:ext cx="9888569" cy="2664183"/>
          </a:xfrm>
          <a:prstGeom prst="rect">
            <a:avLst/>
          </a:prstGeom>
        </p:spPr>
      </p:pic>
    </p:spTree>
    <p:extLst>
      <p:ext uri="{BB962C8B-B14F-4D97-AF65-F5344CB8AC3E}">
        <p14:creationId xmlns:p14="http://schemas.microsoft.com/office/powerpoint/2010/main" val="146169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33757647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802139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userDrawn="1"/>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2027015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3473619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32303613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1393435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53630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3493D-3AC6-45EE-B19D-FE79522375D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62C2881-EB4F-4F07-A241-DA76ABA60740}"/>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8132DF5A-775D-4FC2-9C23-B06497E48DCB}"/>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1053245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BE6E-823D-4EB4-82C4-38F5D4B08B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7253706-2B1F-4D77-B1DA-92FFBBA74F10}"/>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3D5A7F56-5FD6-4829-A5D1-8D275B647B90}"/>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Pentagon 9" title="&quot;&quot;">
            <a:extLst>
              <a:ext uri="{FF2B5EF4-FFF2-40B4-BE49-F238E27FC236}">
                <a16:creationId xmlns:a16="http://schemas.microsoft.com/office/drawing/2014/main" id="{7CC38CDD-64DC-4DFD-A53D-533ECED83431}"/>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7991985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108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5" name="Slide Number Placeholder 13">
            <a:extLst>
              <a:ext uri="{FF2B5EF4-FFF2-40B4-BE49-F238E27FC236}">
                <a16:creationId xmlns:a16="http://schemas.microsoft.com/office/drawing/2014/main" id="{54587C9B-6163-E543-280F-385D33519190}"/>
              </a:ext>
            </a:extLst>
          </p:cNvPr>
          <p:cNvSpPr>
            <a:spLocks noGrp="1"/>
          </p:cNvSpPr>
          <p:nvPr>
            <p:ph type="sldNum" sz="quarter" idx="4"/>
          </p:nvPr>
        </p:nvSpPr>
        <p:spPr>
          <a:xfrm>
            <a:off x="11134725" y="6218590"/>
            <a:ext cx="4381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
        <p:nvSpPr>
          <p:cNvPr id="6" name="Title 5">
            <a:extLst>
              <a:ext uri="{FF2B5EF4-FFF2-40B4-BE49-F238E27FC236}">
                <a16:creationId xmlns:a16="http://schemas.microsoft.com/office/drawing/2014/main" id="{287797D8-4AB1-2F65-266B-4673B38A805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814493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53804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9181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a:t>Presentation Title</a:t>
            </a:r>
          </a:p>
        </p:txBody>
      </p:sp>
    </p:spTree>
    <p:extLst>
      <p:ext uri="{BB962C8B-B14F-4D97-AF65-F5344CB8AC3E}">
        <p14:creationId xmlns:p14="http://schemas.microsoft.com/office/powerpoint/2010/main" val="16712410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28058747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2835904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userDrawn="1"/>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18621891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10/15/2024</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8154470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10/15/2024</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22502854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fld id="{DE9FCCAD-7EC3-41F9-AF25-DBEBDFD2D03C}" type="datetimeFigureOut">
              <a:rPr lang="en-US" smtClean="0"/>
              <a:t>10/15/2024</a:t>
            </a:fld>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4260302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710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p>
        </p:txBody>
      </p:sp>
      <p:sp>
        <p:nvSpPr>
          <p:cNvPr id="11" name="Pentagon 9">
            <a:extLst>
              <a:ext uri="{FF2B5EF4-FFF2-40B4-BE49-F238E27FC236}">
                <a16:creationId xmlns:a16="http://schemas.microsoft.com/office/drawing/2014/main" id="{074A4DD4-1876-4878-9EFC-2A372FE3E4E6}"/>
              </a:ext>
            </a:extLst>
          </p:cNvPr>
          <p:cNvSpPr/>
          <p:nvPr/>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8" name="Slide Number Placeholder 13">
            <a:extLst>
              <a:ext uri="{FF2B5EF4-FFF2-40B4-BE49-F238E27FC236}">
                <a16:creationId xmlns:a16="http://schemas.microsoft.com/office/drawing/2014/main" id="{D79F3AEA-EA99-E336-B891-6513E10A9836}"/>
              </a:ext>
            </a:extLst>
          </p:cNvPr>
          <p:cNvSpPr>
            <a:spLocks noGrp="1"/>
          </p:cNvSpPr>
          <p:nvPr>
            <p:ph type="sldNum" sz="quarter" idx="4"/>
          </p:nvPr>
        </p:nvSpPr>
        <p:spPr>
          <a:xfrm>
            <a:off x="11134725" y="6218590"/>
            <a:ext cx="4381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18646324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3493D-3AC6-45EE-B19D-FE79522375D9}"/>
              </a:ext>
            </a:extLst>
          </p:cNvPr>
          <p:cNvSpPr>
            <a:spLocks noGrp="1"/>
          </p:cNvSpPr>
          <p:nvPr>
            <p:ph type="dt" sz="half" idx="10"/>
          </p:nvPr>
        </p:nvSpPr>
        <p:spPr/>
        <p:txBody>
          <a:bodyPr/>
          <a:lstStyle/>
          <a:p>
            <a:fld id="{DE9FCCAD-7EC3-41F9-AF25-DBEBDFD2D03C}" type="datetimeFigureOut">
              <a:rPr lang="en-US" smtClean="0"/>
              <a:t>10/15/2024</a:t>
            </a:fld>
            <a:endParaRPr lang="en-US"/>
          </a:p>
        </p:txBody>
      </p:sp>
      <p:sp>
        <p:nvSpPr>
          <p:cNvPr id="3" name="Footer Placeholder 2">
            <a:extLst>
              <a:ext uri="{FF2B5EF4-FFF2-40B4-BE49-F238E27FC236}">
                <a16:creationId xmlns:a16="http://schemas.microsoft.com/office/drawing/2014/main" id="{662C2881-EB4F-4F07-A241-DA76ABA607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32DF5A-775D-4FC2-9C23-B06497E48DCB}"/>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6215059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BE6E-823D-4EB4-82C4-38F5D4B08BED}"/>
              </a:ext>
            </a:extLst>
          </p:cNvPr>
          <p:cNvSpPr>
            <a:spLocks noGrp="1"/>
          </p:cNvSpPr>
          <p:nvPr>
            <p:ph type="dt" sz="half" idx="10"/>
          </p:nvPr>
        </p:nvSpPr>
        <p:spPr/>
        <p:txBody>
          <a:bodyPr/>
          <a:lstStyle/>
          <a:p>
            <a:fld id="{DE9FCCAD-7EC3-41F9-AF25-DBEBDFD2D03C}" type="datetimeFigureOut">
              <a:rPr lang="en-US" smtClean="0"/>
              <a:t>10/15/2024</a:t>
            </a:fld>
            <a:endParaRPr lang="en-US"/>
          </a:p>
        </p:txBody>
      </p:sp>
      <p:sp>
        <p:nvSpPr>
          <p:cNvPr id="5" name="Footer Placeholder 4">
            <a:extLst>
              <a:ext uri="{FF2B5EF4-FFF2-40B4-BE49-F238E27FC236}">
                <a16:creationId xmlns:a16="http://schemas.microsoft.com/office/drawing/2014/main" id="{D7253706-2B1F-4D77-B1DA-92FFBBA74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A7F56-5FD6-4829-A5D1-8D275B647B90}"/>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Pentagon 9" title="&quot;&quot;">
            <a:extLst>
              <a:ext uri="{FF2B5EF4-FFF2-40B4-BE49-F238E27FC236}">
                <a16:creationId xmlns:a16="http://schemas.microsoft.com/office/drawing/2014/main" id="{7CC38CDD-64DC-4DFD-A53D-533ECED83431}"/>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38679551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0441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245656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459334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0529082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5336230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4484557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4674311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4505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p:nvSpPr>
        <p:spPr>
          <a:xfrm>
            <a:off x="0" y="149327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7" name="Slide Number Placeholder 13">
            <a:extLst>
              <a:ext uri="{FF2B5EF4-FFF2-40B4-BE49-F238E27FC236}">
                <a16:creationId xmlns:a16="http://schemas.microsoft.com/office/drawing/2014/main" id="{AE5AD7DC-2ABA-6D85-3BBF-CFF87A716922}"/>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8077884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56606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3172112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39732862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5122119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7728540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3766728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7606574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7447402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23303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9DFE1E0E-B6C8-AFD2-8D96-4468679CC5D8}"/>
              </a:ext>
            </a:extLst>
          </p:cNvPr>
          <p:cNvSpPr>
            <a:spLocks noGrp="1"/>
          </p:cNvSpPr>
          <p:nvPr>
            <p:ph type="sldNum" sz="quarter" idx="12"/>
          </p:nvPr>
        </p:nvSpPr>
        <p:spPr>
          <a:xfrm>
            <a:off x="9205823" y="6356350"/>
            <a:ext cx="2743200" cy="365125"/>
          </a:xfrm>
          <a:prstGeom prst="rect">
            <a:avLst/>
          </a:prstGeom>
        </p:spPr>
        <p:txBody>
          <a:bodyPr/>
          <a:lstStyle/>
          <a:p>
            <a:pPr algn="r"/>
            <a:fld id="{2AF131E7-C65A-4205-BD59-AD27FEB0E13B}" type="slidenum">
              <a:rPr lang="en-US" smtClean="0"/>
              <a:pPr algn="r"/>
              <a:t>‹#›</a:t>
            </a:fld>
            <a:endParaRPr lang="en-US" dirty="0"/>
          </a:p>
        </p:txBody>
      </p:sp>
    </p:spTree>
    <p:extLst>
      <p:ext uri="{BB962C8B-B14F-4D97-AF65-F5344CB8AC3E}">
        <p14:creationId xmlns:p14="http://schemas.microsoft.com/office/powerpoint/2010/main" val="10797794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entagon 9" title="&quot;&quot;">
            <a:extLst>
              <a:ext uri="{FF2B5EF4-FFF2-40B4-BE49-F238E27FC236}">
                <a16:creationId xmlns:a16="http://schemas.microsoft.com/office/drawing/2014/main" id="{227EE276-2340-47AD-808D-8111F32104A8}"/>
              </a:ext>
            </a:extLst>
          </p:cNvPr>
          <p:cNvSpPr/>
          <p:nvPr/>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8" name="Slide Number Placeholder 13">
            <a:extLst>
              <a:ext uri="{FF2B5EF4-FFF2-40B4-BE49-F238E27FC236}">
                <a16:creationId xmlns:a16="http://schemas.microsoft.com/office/drawing/2014/main" id="{91C180D1-DDD5-0C4B-3EA4-96248C44B5CC}"/>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41698013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8214788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2556182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a:xfrm>
            <a:off x="2208362" y="365125"/>
            <a:ext cx="9983638" cy="1325563"/>
          </a:xfrm>
        </p:spPr>
        <p:txBody>
          <a:bodyPr/>
          <a:lstStyle>
            <a:lvl1pPr algn="ctr">
              <a:defRPr b="1"/>
            </a:lvl1pPr>
          </a:lstStyle>
          <a:p>
            <a:r>
              <a:rPr lang="en-US"/>
              <a:t>Click to edit Master title style</a:t>
            </a:r>
          </a:p>
        </p:txBody>
      </p:sp>
    </p:spTree>
    <p:extLst>
      <p:ext uri="{BB962C8B-B14F-4D97-AF65-F5344CB8AC3E}">
        <p14:creationId xmlns:p14="http://schemas.microsoft.com/office/powerpoint/2010/main" val="24926712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994904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a:xfrm>
            <a:off x="2199736" y="365125"/>
            <a:ext cx="9118121" cy="1325563"/>
          </a:xfrm>
        </p:spPr>
        <p:txBody>
          <a:bodyPr/>
          <a:lstStyle>
            <a:lvl1pPr>
              <a:defRPr b="1">
                <a:solidFill>
                  <a:srgbClr val="022167"/>
                </a:solidFill>
                <a:effectLst/>
              </a:defRPr>
            </a:lvl1pPr>
          </a:lstStyle>
          <a:p>
            <a:r>
              <a:rPr lang="en-US"/>
              <a:t>Click to edit Master title style</a:t>
            </a:r>
          </a:p>
        </p:txBody>
      </p:sp>
    </p:spTree>
    <p:extLst>
      <p:ext uri="{BB962C8B-B14F-4D97-AF65-F5344CB8AC3E}">
        <p14:creationId xmlns:p14="http://schemas.microsoft.com/office/powerpoint/2010/main" val="1198512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9736714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9993727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7927993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95816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5117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 name="Pentagon 9" title="&quot;&quot;">
            <a:extLst>
              <a:ext uri="{FF2B5EF4-FFF2-40B4-BE49-F238E27FC236}">
                <a16:creationId xmlns:a16="http://schemas.microsoft.com/office/drawing/2014/main" id="{227EE276-2340-47AD-808D-8111F32104A8}"/>
              </a:ext>
            </a:extLst>
          </p:cNvPr>
          <p:cNvSpPr/>
          <p:nvPr/>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
        <p:nvSpPr>
          <p:cNvPr id="5" name="Slide Number Placeholder 13">
            <a:extLst>
              <a:ext uri="{FF2B5EF4-FFF2-40B4-BE49-F238E27FC236}">
                <a16:creationId xmlns:a16="http://schemas.microsoft.com/office/drawing/2014/main" id="{9AD4A4B2-C6CC-DE0D-79CB-3D0B8E91F317}"/>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27018972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5546700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42871892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a:xfrm>
            <a:off x="2208362" y="365125"/>
            <a:ext cx="9983638" cy="1325563"/>
          </a:xfrm>
        </p:spPr>
        <p:txBody>
          <a:bodyPr/>
          <a:lstStyle>
            <a:lvl1pPr algn="ctr">
              <a:defRPr b="1"/>
            </a:lvl1pPr>
          </a:lstStyle>
          <a:p>
            <a:r>
              <a:rPr lang="en-US"/>
              <a:t>Click to edit Master title style</a:t>
            </a:r>
          </a:p>
        </p:txBody>
      </p:sp>
    </p:spTree>
    <p:extLst>
      <p:ext uri="{BB962C8B-B14F-4D97-AF65-F5344CB8AC3E}">
        <p14:creationId xmlns:p14="http://schemas.microsoft.com/office/powerpoint/2010/main" val="18423055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72264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33013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p:nvPicPr>
        <p:blipFill>
          <a:blip r:embed="rId3"/>
          <a:stretch>
            <a:fillRect/>
          </a:stretch>
        </p:blipFill>
        <p:spPr>
          <a:xfrm>
            <a:off x="1151715" y="2096908"/>
            <a:ext cx="9888569" cy="2664183"/>
          </a:xfrm>
          <a:prstGeom prst="rect">
            <a:avLst/>
          </a:prstGeom>
        </p:spPr>
      </p:pic>
    </p:spTree>
    <p:extLst>
      <p:ext uri="{BB962C8B-B14F-4D97-AF65-F5344CB8AC3E}">
        <p14:creationId xmlns:p14="http://schemas.microsoft.com/office/powerpoint/2010/main" val="17890233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dirty="0"/>
              <a:t>Click icon to add picture</a:t>
            </a:r>
          </a:p>
        </p:txBody>
      </p:sp>
      <p:sp>
        <p:nvSpPr>
          <p:cNvPr id="11" name="Pentagon 9">
            <a:extLst>
              <a:ext uri="{FF2B5EF4-FFF2-40B4-BE49-F238E27FC236}">
                <a16:creationId xmlns:a16="http://schemas.microsoft.com/office/drawing/2014/main" id="{074A4DD4-1876-4878-9EFC-2A372FE3E4E6}"/>
              </a:ext>
            </a:extLst>
          </p:cNvPr>
          <p:cNvSpPr/>
          <p:nvPr/>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5" name="Slide Number Placeholder 13">
            <a:extLst>
              <a:ext uri="{FF2B5EF4-FFF2-40B4-BE49-F238E27FC236}">
                <a16:creationId xmlns:a16="http://schemas.microsoft.com/office/drawing/2014/main" id="{54587C9B-6163-E543-280F-385D33519190}"/>
              </a:ext>
            </a:extLst>
          </p:cNvPr>
          <p:cNvSpPr>
            <a:spLocks noGrp="1"/>
          </p:cNvSpPr>
          <p:nvPr>
            <p:ph type="sldNum" sz="quarter" idx="4"/>
          </p:nvPr>
        </p:nvSpPr>
        <p:spPr>
          <a:xfrm>
            <a:off x="11134725" y="6218590"/>
            <a:ext cx="4381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dirty="0"/>
          </a:p>
        </p:txBody>
      </p:sp>
      <p:sp>
        <p:nvSpPr>
          <p:cNvPr id="6" name="Title 5">
            <a:extLst>
              <a:ext uri="{FF2B5EF4-FFF2-40B4-BE49-F238E27FC236}">
                <a16:creationId xmlns:a16="http://schemas.microsoft.com/office/drawing/2014/main" id="{287797D8-4AB1-2F65-266B-4673B38A805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1145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dirty="0"/>
              <a:t>Click icon to add chart</a:t>
            </a:r>
          </a:p>
        </p:txBody>
      </p:sp>
      <p:sp>
        <p:nvSpPr>
          <p:cNvPr id="11" name="Pentagon 9">
            <a:extLst>
              <a:ext uri="{FF2B5EF4-FFF2-40B4-BE49-F238E27FC236}">
                <a16:creationId xmlns:a16="http://schemas.microsoft.com/office/drawing/2014/main" id="{074A4DD4-1876-4878-9EFC-2A372FE3E4E6}"/>
              </a:ext>
            </a:extLst>
          </p:cNvPr>
          <p:cNvSpPr/>
          <p:nvPr/>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8" name="Slide Number Placeholder 13">
            <a:extLst>
              <a:ext uri="{FF2B5EF4-FFF2-40B4-BE49-F238E27FC236}">
                <a16:creationId xmlns:a16="http://schemas.microsoft.com/office/drawing/2014/main" id="{D79F3AEA-EA99-E336-B891-6513E10A9836}"/>
              </a:ext>
            </a:extLst>
          </p:cNvPr>
          <p:cNvSpPr>
            <a:spLocks noGrp="1"/>
          </p:cNvSpPr>
          <p:nvPr>
            <p:ph type="sldNum" sz="quarter" idx="4"/>
          </p:nvPr>
        </p:nvSpPr>
        <p:spPr>
          <a:xfrm>
            <a:off x="11134725" y="6218590"/>
            <a:ext cx="4381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dirty="0"/>
          </a:p>
        </p:txBody>
      </p:sp>
    </p:spTree>
    <p:extLst>
      <p:ext uri="{BB962C8B-B14F-4D97-AF65-F5344CB8AC3E}">
        <p14:creationId xmlns:p14="http://schemas.microsoft.com/office/powerpoint/2010/main" val="32431467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dirty="0"/>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p:nvSpPr>
        <p:spPr>
          <a:xfrm>
            <a:off x="0" y="149327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7" name="Slide Number Placeholder 13">
            <a:extLst>
              <a:ext uri="{FF2B5EF4-FFF2-40B4-BE49-F238E27FC236}">
                <a16:creationId xmlns:a16="http://schemas.microsoft.com/office/drawing/2014/main" id="{AE5AD7DC-2ABA-6D85-3BBF-CFF87A716922}"/>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dirty="0"/>
          </a:p>
        </p:txBody>
      </p:sp>
    </p:spTree>
    <p:extLst>
      <p:ext uri="{BB962C8B-B14F-4D97-AF65-F5344CB8AC3E}">
        <p14:creationId xmlns:p14="http://schemas.microsoft.com/office/powerpoint/2010/main" val="30045435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entagon 9" title="&quot;&quot;">
            <a:extLst>
              <a:ext uri="{FF2B5EF4-FFF2-40B4-BE49-F238E27FC236}">
                <a16:creationId xmlns:a16="http://schemas.microsoft.com/office/drawing/2014/main" id="{227EE276-2340-47AD-808D-8111F32104A8}"/>
              </a:ext>
            </a:extLst>
          </p:cNvPr>
          <p:cNvSpPr/>
          <p:nvPr/>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18" name="Slide Number Placeholder 13">
            <a:extLst>
              <a:ext uri="{FF2B5EF4-FFF2-40B4-BE49-F238E27FC236}">
                <a16:creationId xmlns:a16="http://schemas.microsoft.com/office/drawing/2014/main" id="{91C180D1-DDD5-0C4B-3EA4-96248C44B5CC}"/>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dirty="0"/>
          </a:p>
        </p:txBody>
      </p:sp>
    </p:spTree>
    <p:extLst>
      <p:ext uri="{BB962C8B-B14F-4D97-AF65-F5344CB8AC3E}">
        <p14:creationId xmlns:p14="http://schemas.microsoft.com/office/powerpoint/2010/main" val="2004278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8" name="Slide Number Placeholder 13">
            <a:extLst>
              <a:ext uri="{FF2B5EF4-FFF2-40B4-BE49-F238E27FC236}">
                <a16:creationId xmlns:a16="http://schemas.microsoft.com/office/drawing/2014/main" id="{C2D0F89E-4B82-652C-4ED4-FA083DA43A3B}"/>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28435498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 name="Pentagon 9" title="&quot;&quot;">
            <a:extLst>
              <a:ext uri="{FF2B5EF4-FFF2-40B4-BE49-F238E27FC236}">
                <a16:creationId xmlns:a16="http://schemas.microsoft.com/office/drawing/2014/main" id="{227EE276-2340-47AD-808D-8111F32104A8}"/>
              </a:ext>
            </a:extLst>
          </p:cNvPr>
          <p:cNvSpPr/>
          <p:nvPr/>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dirty="0"/>
              <a:t>Click icon to add table</a:t>
            </a:r>
          </a:p>
        </p:txBody>
      </p:sp>
      <p:sp>
        <p:nvSpPr>
          <p:cNvPr id="5" name="Slide Number Placeholder 13">
            <a:extLst>
              <a:ext uri="{FF2B5EF4-FFF2-40B4-BE49-F238E27FC236}">
                <a16:creationId xmlns:a16="http://schemas.microsoft.com/office/drawing/2014/main" id="{9AD4A4B2-C6CC-DE0D-79CB-3D0B8E91F317}"/>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dirty="0"/>
          </a:p>
        </p:txBody>
      </p:sp>
    </p:spTree>
    <p:extLst>
      <p:ext uri="{BB962C8B-B14F-4D97-AF65-F5344CB8AC3E}">
        <p14:creationId xmlns:p14="http://schemas.microsoft.com/office/powerpoint/2010/main" val="26730001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8" name="Slide Number Placeholder 13">
            <a:extLst>
              <a:ext uri="{FF2B5EF4-FFF2-40B4-BE49-F238E27FC236}">
                <a16:creationId xmlns:a16="http://schemas.microsoft.com/office/drawing/2014/main" id="{C2D0F89E-4B82-652C-4ED4-FA083DA43A3B}"/>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dirty="0"/>
          </a:p>
        </p:txBody>
      </p:sp>
    </p:spTree>
    <p:extLst>
      <p:ext uri="{BB962C8B-B14F-4D97-AF65-F5344CB8AC3E}">
        <p14:creationId xmlns:p14="http://schemas.microsoft.com/office/powerpoint/2010/main" val="29307401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ontent No Titl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4" name="Slide Number Placeholder 13">
            <a:extLst>
              <a:ext uri="{FF2B5EF4-FFF2-40B4-BE49-F238E27FC236}">
                <a16:creationId xmlns:a16="http://schemas.microsoft.com/office/drawing/2014/main" id="{8A831F79-4C68-2ED4-83FC-393E26C0F4FD}"/>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dirty="0"/>
          </a:p>
        </p:txBody>
      </p:sp>
    </p:spTree>
    <p:extLst>
      <p:ext uri="{BB962C8B-B14F-4D97-AF65-F5344CB8AC3E}">
        <p14:creationId xmlns:p14="http://schemas.microsoft.com/office/powerpoint/2010/main" val="13589922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Slide Number Placeholder 13">
            <a:extLst>
              <a:ext uri="{FF2B5EF4-FFF2-40B4-BE49-F238E27FC236}">
                <a16:creationId xmlns:a16="http://schemas.microsoft.com/office/drawing/2014/main" id="{0169D709-E96C-C88B-9537-68AFE1C2CED4}"/>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dirty="0"/>
          </a:p>
        </p:txBody>
      </p:sp>
    </p:spTree>
    <p:extLst>
      <p:ext uri="{BB962C8B-B14F-4D97-AF65-F5344CB8AC3E}">
        <p14:creationId xmlns:p14="http://schemas.microsoft.com/office/powerpoint/2010/main" val="5377850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entagon 9" title="&quot;&quot;">
            <a:extLst>
              <a:ext uri="{FF2B5EF4-FFF2-40B4-BE49-F238E27FC236}">
                <a16:creationId xmlns:a16="http://schemas.microsoft.com/office/drawing/2014/main" id="{7CC38CDD-64DC-4DFD-A53D-533ECED83431}"/>
              </a:ext>
            </a:extLst>
          </p:cNvPr>
          <p:cNvSpPr/>
          <p:nvPr/>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11" name="Slide Number Placeholder 13">
            <a:extLst>
              <a:ext uri="{FF2B5EF4-FFF2-40B4-BE49-F238E27FC236}">
                <a16:creationId xmlns:a16="http://schemas.microsoft.com/office/drawing/2014/main" id="{21C526F1-340D-42BA-0137-FDB14E2B9884}"/>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dirty="0"/>
          </a:p>
        </p:txBody>
      </p:sp>
    </p:spTree>
    <p:extLst>
      <p:ext uri="{BB962C8B-B14F-4D97-AF65-F5344CB8AC3E}">
        <p14:creationId xmlns:p14="http://schemas.microsoft.com/office/powerpoint/2010/main" val="27652454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13">
            <a:extLst>
              <a:ext uri="{FF2B5EF4-FFF2-40B4-BE49-F238E27FC236}">
                <a16:creationId xmlns:a16="http://schemas.microsoft.com/office/drawing/2014/main" id="{E67EBD53-0AB9-C7DC-4064-55D7773DC34D}"/>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dirty="0"/>
          </a:p>
        </p:txBody>
      </p:sp>
    </p:spTree>
    <p:extLst>
      <p:ext uri="{BB962C8B-B14F-4D97-AF65-F5344CB8AC3E}">
        <p14:creationId xmlns:p14="http://schemas.microsoft.com/office/powerpoint/2010/main" val="35948616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3">
            <a:extLst>
              <a:ext uri="{FF2B5EF4-FFF2-40B4-BE49-F238E27FC236}">
                <a16:creationId xmlns:a16="http://schemas.microsoft.com/office/drawing/2014/main" id="{191DC372-3CDC-907E-5510-4092BA5F670C}"/>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dirty="0"/>
          </a:p>
        </p:txBody>
      </p:sp>
    </p:spTree>
    <p:extLst>
      <p:ext uri="{BB962C8B-B14F-4D97-AF65-F5344CB8AC3E}">
        <p14:creationId xmlns:p14="http://schemas.microsoft.com/office/powerpoint/2010/main" val="817497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86046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3037521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88343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image" Target="../media/image4.png"/><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theme" Target="../theme/theme10.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1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4.png"/><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1.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4.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1.png"/><Relationship Id="rId5" Type="http://schemas.openxmlformats.org/officeDocument/2006/relationships/slideLayout" Target="../slideLayouts/slideLayout59.xml"/><Relationship Id="rId10" Type="http://schemas.openxmlformats.org/officeDocument/2006/relationships/theme" Target="../theme/theme5.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4.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theme" Target="../theme/theme6.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image" Target="../media/image4.png"/><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image" Target="../media/image1.png"/><Relationship Id="rId5" Type="http://schemas.openxmlformats.org/officeDocument/2006/relationships/slideLayout" Target="../slideLayouts/slideLayout78.xml"/><Relationship Id="rId10" Type="http://schemas.openxmlformats.org/officeDocument/2006/relationships/theme" Target="../theme/theme7.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image" Target="../media/image1.png"/><Relationship Id="rId2" Type="http://schemas.openxmlformats.org/officeDocument/2006/relationships/slideLayout" Target="../slideLayouts/slideLayout84.xml"/><Relationship Id="rId16" Type="http://schemas.openxmlformats.org/officeDocument/2006/relationships/theme" Target="../theme/theme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image" Target="../media/image1.pn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10658475" y="6235696"/>
            <a:ext cx="69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7D868-7E28-48BD-8921-3C0ABD546831}"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p:nvPicPr>
        <p:blipFill rotWithShape="1">
          <a:blip r:embed="rId15">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4512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112788177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Lst>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234353" y="2542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716796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hf hdr="0" ftr="0" dt="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p:nvPicPr>
        <p:blipFill rotWithShape="1">
          <a:blip r:embed="rId16">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6" name="Slide Number Placeholder 13">
            <a:extLst>
              <a:ext uri="{FF2B5EF4-FFF2-40B4-BE49-F238E27FC236}">
                <a16:creationId xmlns:a16="http://schemas.microsoft.com/office/drawing/2014/main" id="{76A70770-84A7-48B1-4C91-6527613943D1}"/>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119466658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726" r:id="rId14"/>
  </p:sldLayoutIdLst>
  <p:hf sldNum="0" hdr="0" dt="0"/>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542312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27" r:id="rId13"/>
  </p:sldLayoutIdLst>
  <p:hf sldNum="0" hdr="0" ftr="0" dt="0"/>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FCCAD-7EC3-41F9-AF25-DBEBDFD2D03C}" type="datetimeFigureOut">
              <a:rPr lang="en-US" smtClean="0"/>
              <a:t>10/15/2024</a:t>
            </a:fld>
            <a:endParaRPr lang="en-US"/>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81285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397238" y="554902"/>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215821417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Lst>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46B789B8-5CE2-4A8E-A3CF-6573D397933D}"/>
              </a:ext>
            </a:extLst>
          </p:cNvPr>
          <p:cNvSpPr>
            <a:spLocks noGrp="1" noChangeAspect="1"/>
          </p:cNvSpPr>
          <p:nvPr>
            <p:ph type="title"/>
          </p:nvPr>
        </p:nvSpPr>
        <p:spPr>
          <a:xfrm>
            <a:off x="0" y="365125"/>
            <a:ext cx="12191999"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Tree>
    <p:extLst>
      <p:ext uri="{BB962C8B-B14F-4D97-AF65-F5344CB8AC3E}">
        <p14:creationId xmlns:p14="http://schemas.microsoft.com/office/powerpoint/2010/main" val="137265847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Lst>
  <p:hf hdr="0" ftr="0" dt="0"/>
  <p:txStyles>
    <p:titleStyle>
      <a:lvl1pPr algn="ctr" defTabSz="914400" rtl="0" eaLnBrk="1" latinLnBrk="0" hangingPunct="1">
        <a:lnSpc>
          <a:spcPct val="90000"/>
        </a:lnSpc>
        <a:spcBef>
          <a:spcPct val="0"/>
        </a:spcBef>
        <a:buNone/>
        <a:defRPr sz="4400" b="0" kern="1200">
          <a:solidFill>
            <a:srgbClr val="003087"/>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46B789B8-5CE2-4A8E-A3CF-6573D397933D}"/>
              </a:ext>
            </a:extLst>
          </p:cNvPr>
          <p:cNvSpPr>
            <a:spLocks noGrp="1" noChangeAspect="1"/>
          </p:cNvSpPr>
          <p:nvPr>
            <p:ph type="title"/>
          </p:nvPr>
        </p:nvSpPr>
        <p:spPr>
          <a:xfrm>
            <a:off x="0" y="365125"/>
            <a:ext cx="12191999"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Tree>
    <p:extLst>
      <p:ext uri="{BB962C8B-B14F-4D97-AF65-F5344CB8AC3E}">
        <p14:creationId xmlns:p14="http://schemas.microsoft.com/office/powerpoint/2010/main" val="400600835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Lst>
  <p:hf hdr="0" ftr="0" dt="0"/>
  <p:txStyles>
    <p:titleStyle>
      <a:lvl1pPr algn="ctr" defTabSz="914400" rtl="0" eaLnBrk="1" latinLnBrk="0" hangingPunct="1">
        <a:lnSpc>
          <a:spcPct val="90000"/>
        </a:lnSpc>
        <a:spcBef>
          <a:spcPct val="0"/>
        </a:spcBef>
        <a:buNone/>
        <a:defRPr sz="4400" b="0" kern="1200">
          <a:solidFill>
            <a:srgbClr val="003087"/>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10658475" y="6235696"/>
            <a:ext cx="69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7D868-7E28-48BD-8921-3C0ABD546831}" type="slidenum">
              <a:rPr lang="en-US" smtClean="0"/>
              <a:t>‹#›</a:t>
            </a:fld>
            <a:endParaRPr lang="en-US" dirty="0"/>
          </a:p>
        </p:txBody>
      </p:sp>
      <p:pic>
        <p:nvPicPr>
          <p:cNvPr id="9" name="Picture 8">
            <a:extLst>
              <a:ext uri="{FF2B5EF4-FFF2-40B4-BE49-F238E27FC236}">
                <a16:creationId xmlns:a16="http://schemas.microsoft.com/office/drawing/2014/main" id="{0F482BAF-12B2-4620-96B5-33302AEFD9DE}"/>
              </a:ext>
            </a:extLst>
          </p:cNvPr>
          <p:cNvPicPr>
            <a:picLocks noChangeAspect="1"/>
          </p:cNvPicPr>
          <p:nvPr/>
        </p:nvPicPr>
        <p:blipFill rotWithShape="1">
          <a:blip r:embed="rId17">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980625D9-1975-28D8-B536-B8160C75FC16}"/>
              </a:ext>
            </a:extLst>
          </p:cNvPr>
          <p:cNvSpPr txBox="1"/>
          <p:nvPr userDrawn="1"/>
        </p:nvSpPr>
        <p:spPr>
          <a:xfrm>
            <a:off x="122549" y="6382555"/>
            <a:ext cx="2507530" cy="276999"/>
          </a:xfrm>
          <a:prstGeom prst="rect">
            <a:avLst/>
          </a:prstGeom>
          <a:noFill/>
        </p:spPr>
        <p:txBody>
          <a:bodyPr wrap="square" rtlCol="0">
            <a:spAutoFit/>
          </a:bodyPr>
          <a:lstStyle/>
          <a:p>
            <a:pPr algn="ctr"/>
            <a:r>
              <a:rPr lang="en-US" sz="1200" dirty="0">
                <a:solidFill>
                  <a:srgbClr val="002465"/>
                </a:solidFill>
              </a:rPr>
              <a:t>April 23, 2024</a:t>
            </a:r>
          </a:p>
        </p:txBody>
      </p:sp>
    </p:spTree>
    <p:extLst>
      <p:ext uri="{BB962C8B-B14F-4D97-AF65-F5344CB8AC3E}">
        <p14:creationId xmlns:p14="http://schemas.microsoft.com/office/powerpoint/2010/main" val="132686287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Lst>
  <p:hf hdr="0"/>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p:nvPicPr>
        <p:blipFill rotWithShape="1">
          <a:blip r:embed="rId13">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6" name="Slide Number Placeholder 13">
            <a:extLst>
              <a:ext uri="{FF2B5EF4-FFF2-40B4-BE49-F238E27FC236}">
                <a16:creationId xmlns:a16="http://schemas.microsoft.com/office/drawing/2014/main" id="{76A70770-84A7-48B1-4C91-6527613943D1}"/>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dirty="0"/>
          </a:p>
        </p:txBody>
      </p:sp>
      <p:sp>
        <p:nvSpPr>
          <p:cNvPr id="4" name="TextBox 3">
            <a:extLst>
              <a:ext uri="{FF2B5EF4-FFF2-40B4-BE49-F238E27FC236}">
                <a16:creationId xmlns:a16="http://schemas.microsoft.com/office/drawing/2014/main" id="{C7F42532-4C03-F74D-21D7-FB035BF203ED}"/>
              </a:ext>
            </a:extLst>
          </p:cNvPr>
          <p:cNvSpPr txBox="1"/>
          <p:nvPr userDrawn="1"/>
        </p:nvSpPr>
        <p:spPr>
          <a:xfrm>
            <a:off x="-148866" y="6389781"/>
            <a:ext cx="2507530" cy="276999"/>
          </a:xfrm>
          <a:prstGeom prst="rect">
            <a:avLst/>
          </a:prstGeom>
          <a:noFill/>
        </p:spPr>
        <p:txBody>
          <a:bodyPr wrap="square" rtlCol="0">
            <a:spAutoFit/>
          </a:bodyPr>
          <a:lstStyle/>
          <a:p>
            <a:pPr algn="ctr"/>
            <a:r>
              <a:rPr lang="en-US" sz="1200" dirty="0">
                <a:solidFill>
                  <a:schemeClr val="bg1"/>
                </a:solidFill>
              </a:rPr>
              <a:t>April 23, 2024</a:t>
            </a:r>
          </a:p>
        </p:txBody>
      </p:sp>
    </p:spTree>
    <p:extLst>
      <p:ext uri="{BB962C8B-B14F-4D97-AF65-F5344CB8AC3E}">
        <p14:creationId xmlns:p14="http://schemas.microsoft.com/office/powerpoint/2010/main" val="27190540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8/10/relationships/comments" Target="../comments/modernComment_7FFD5876_B445373C.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hyperlink" Target="https://www.healthit.gov/topic/laws-regulation-and-policy/health-data-technology-and-interoperability-patient-engagement" TargetMode="Externa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healthdata.dshs.texas.gov/" TargetMode="External"/><Relationship Id="rId2" Type="http://schemas.openxmlformats.org/officeDocument/2006/relationships/notesSlide" Target="../notesSlides/notesSlide15.xml"/><Relationship Id="rId1" Type="http://schemas.openxmlformats.org/officeDocument/2006/relationships/slideLayout" Target="../slideLayouts/slideLayout40.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5.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8" Type="http://schemas.openxmlformats.org/officeDocument/2006/relationships/hyperlink" Target="https://healthdata.dshs.texas.gov/dashboards/maternal-and-child-health/infant-health/" TargetMode="External"/><Relationship Id="rId3" Type="http://schemas.openxmlformats.org/officeDocument/2006/relationships/image" Target="../media/image17.png"/><Relationship Id="rId7" Type="http://schemas.openxmlformats.org/officeDocument/2006/relationships/hyperlink" Target="https://healthdata.dshs.texas.gov/dashboards/maternal-and-child-health/maternal-health/" TargetMode="External"/><Relationship Id="rId2" Type="http://schemas.openxmlformats.org/officeDocument/2006/relationships/notesSlide" Target="../notesSlides/notesSlide16.xml"/><Relationship Id="rId1" Type="http://schemas.openxmlformats.org/officeDocument/2006/relationships/slideLayout" Target="../slideLayouts/slideLayout3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healthdata.dshs.texas.gov/dashboard/diseases/congenital-syphili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9.xml"/><Relationship Id="rId6" Type="http://schemas.openxmlformats.org/officeDocument/2006/relationships/hyperlink" Target="https://healthdata.dshs.texas.gov/dashboard/diseases/congenital-syphilis"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9.xml"/><Relationship Id="rId4" Type="http://schemas.openxmlformats.org/officeDocument/2006/relationships/hyperlink" Target="https://healthdata.dshs.texas.gov/dashboard/diseases/congenital-syphili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9.xml"/><Relationship Id="rId4" Type="http://schemas.openxmlformats.org/officeDocument/2006/relationships/hyperlink" Target="https://healthdata.dshs.texas.gov/dashboard/diseases/congenital-syphili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C838FA-9689-4901-AA3D-9C1AD11918DF}"/>
              </a:ext>
            </a:extLst>
          </p:cNvPr>
          <p:cNvSpPr>
            <a:spLocks noGrp="1"/>
          </p:cNvSpPr>
          <p:nvPr>
            <p:ph type="title"/>
          </p:nvPr>
        </p:nvSpPr>
        <p:spPr/>
        <p:txBody>
          <a:bodyPr anchor="ctr">
            <a:normAutofit/>
          </a:bodyPr>
          <a:lstStyle/>
          <a:p>
            <a:r>
              <a:rPr lang="en-US" dirty="0"/>
              <a:t>Texas Department of State Health Services Updates</a:t>
            </a:r>
          </a:p>
        </p:txBody>
      </p:sp>
      <p:sp>
        <p:nvSpPr>
          <p:cNvPr id="11" name="Text Placeholder 3">
            <a:extLst>
              <a:ext uri="{FF2B5EF4-FFF2-40B4-BE49-F238E27FC236}">
                <a16:creationId xmlns:a16="http://schemas.microsoft.com/office/drawing/2014/main" id="{9D9E91C4-453F-71B0-5FA9-8714C3BA4251}"/>
              </a:ext>
            </a:extLst>
          </p:cNvPr>
          <p:cNvSpPr>
            <a:spLocks noGrp="1"/>
          </p:cNvSpPr>
          <p:nvPr>
            <p:ph type="body" idx="1"/>
          </p:nvPr>
        </p:nvSpPr>
        <p:spPr/>
        <p:txBody>
          <a:bodyPr vert="horz" lIns="91440" tIns="45720" rIns="91440" bIns="45720" rtlCol="0" anchor="t">
            <a:noAutofit/>
          </a:bodyPr>
          <a:lstStyle/>
          <a:p>
            <a:r>
              <a:rPr lang="en-US" sz="2400" dirty="0"/>
              <a:t>Texas Department of State Health Services</a:t>
            </a:r>
            <a:endParaRPr lang="en-US" sz="2400" dirty="0">
              <a:ea typeface="Calibri"/>
              <a:cs typeface="Calibri"/>
            </a:endParaRPr>
          </a:p>
          <a:p>
            <a:r>
              <a:rPr lang="en-US" sz="2400" dirty="0"/>
              <a:t>October 16, 2024</a:t>
            </a:r>
          </a:p>
        </p:txBody>
      </p:sp>
    </p:spTree>
    <p:extLst>
      <p:ext uri="{BB962C8B-B14F-4D97-AF65-F5344CB8AC3E}">
        <p14:creationId xmlns:p14="http://schemas.microsoft.com/office/powerpoint/2010/main" val="3802636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AC6A-155C-452B-A591-5E0B91903EAC}"/>
              </a:ext>
            </a:extLst>
          </p:cNvPr>
          <p:cNvSpPr>
            <a:spLocks noGrp="1"/>
          </p:cNvSpPr>
          <p:nvPr>
            <p:ph type="title"/>
          </p:nvPr>
        </p:nvSpPr>
        <p:spPr/>
        <p:txBody>
          <a:bodyPr/>
          <a:lstStyle/>
          <a:p>
            <a:r>
              <a:rPr lang="en-US" sz="6000" dirty="0"/>
              <a:t>Updated (2024-2025) COVID-19 Vaccines</a:t>
            </a:r>
          </a:p>
        </p:txBody>
      </p:sp>
      <p:sp>
        <p:nvSpPr>
          <p:cNvPr id="3" name="Text Placeholder 2">
            <a:extLst>
              <a:ext uri="{FF2B5EF4-FFF2-40B4-BE49-F238E27FC236}">
                <a16:creationId xmlns:a16="http://schemas.microsoft.com/office/drawing/2014/main" id="{75E2845A-EF74-496A-BB22-37F68516BA9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07189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D202B-1FCC-4AA3-B591-144A8802D57A}"/>
              </a:ext>
            </a:extLst>
          </p:cNvPr>
          <p:cNvSpPr>
            <a:spLocks noGrp="1"/>
          </p:cNvSpPr>
          <p:nvPr>
            <p:ph type="title"/>
          </p:nvPr>
        </p:nvSpPr>
        <p:spPr/>
        <p:txBody>
          <a:bodyPr>
            <a:normAutofit/>
          </a:bodyPr>
          <a:lstStyle/>
          <a:p>
            <a:pPr algn="just"/>
            <a:r>
              <a:rPr lang="en-US" altLang="en-US" dirty="0"/>
              <a:t>Bridge Access Program</a:t>
            </a:r>
            <a:endParaRPr lang="en-US" dirty="0"/>
          </a:p>
        </p:txBody>
      </p:sp>
      <p:sp>
        <p:nvSpPr>
          <p:cNvPr id="5" name="Slide Number Placeholder 4">
            <a:extLst>
              <a:ext uri="{FF2B5EF4-FFF2-40B4-BE49-F238E27FC236}">
                <a16:creationId xmlns:a16="http://schemas.microsoft.com/office/drawing/2014/main" id="{A487699D-8FA4-4419-804A-B0818B7FFE96}"/>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1EDE7A0-2A40-4843-A4BA-64BCA4242F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B205AC2-65E3-4C04-9977-2A1402341049}"/>
              </a:ext>
            </a:extLst>
          </p:cNvPr>
          <p:cNvSpPr txBox="1">
            <a:spLocks/>
          </p:cNvSpPr>
          <p:nvPr/>
        </p:nvSpPr>
        <p:spPr>
          <a:xfrm>
            <a:off x="838199" y="1825625"/>
            <a:ext cx="10954407" cy="341229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CDC created the Bridge Access Program to provide COVID-19 Vaccines at no cost to uninsured and underinsured adults which DSHS implemented as part of the Adult Safety Net Program in September 2023.</a:t>
            </a:r>
          </a:p>
          <a:p>
            <a:pPr marL="228600" marR="0" lvl="0" indent="-22860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After Bridge Access Program ended August 2024, the CDC awarded supplemental 317 funding for limited COVID-19 vaccine, which are a part of the ASN program to uninsured adults. </a:t>
            </a:r>
          </a:p>
          <a:p>
            <a:pPr marL="685800" marR="0" lvl="1" indent="-228600" algn="l" defTabSz="914400" rtl="0" eaLnBrk="1" fontAlgn="auto" latinLnBrk="0" hangingPunct="1">
              <a:lnSpc>
                <a:spcPct val="90000"/>
              </a:lnSpc>
              <a:spcBef>
                <a:spcPts val="50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Providers may charge an administration fee.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Verdana"/>
              <a:cs typeface="+mn-cs"/>
            </a:endParaRPr>
          </a:p>
        </p:txBody>
      </p:sp>
    </p:spTree>
    <p:extLst>
      <p:ext uri="{BB962C8B-B14F-4D97-AF65-F5344CB8AC3E}">
        <p14:creationId xmlns:p14="http://schemas.microsoft.com/office/powerpoint/2010/main" val="2311421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851C0-5291-3D95-3EA8-8E8208A86D31}"/>
              </a:ext>
            </a:extLst>
          </p:cNvPr>
          <p:cNvSpPr>
            <a:spLocks noGrp="1"/>
          </p:cNvSpPr>
          <p:nvPr>
            <p:ph type="title"/>
          </p:nvPr>
        </p:nvSpPr>
        <p:spPr>
          <a:xfrm>
            <a:off x="313162" y="452582"/>
            <a:ext cx="11565676" cy="775854"/>
          </a:xfrm>
        </p:spPr>
        <p:txBody>
          <a:bodyPr anchor="b">
            <a:normAutofit fontScale="90000"/>
          </a:bodyPr>
          <a:lstStyle/>
          <a:p>
            <a:r>
              <a:rPr lang="en-US" sz="4400" dirty="0"/>
              <a:t>Updated (2024-2025) COVID-19 Vaccines Under EUA</a:t>
            </a:r>
          </a:p>
        </p:txBody>
      </p:sp>
      <p:sp>
        <p:nvSpPr>
          <p:cNvPr id="3" name="Content Placeholder 2">
            <a:extLst>
              <a:ext uri="{FF2B5EF4-FFF2-40B4-BE49-F238E27FC236}">
                <a16:creationId xmlns:a16="http://schemas.microsoft.com/office/drawing/2014/main" id="{E4BC590F-BB44-B51A-4967-8D79F17634C4}"/>
              </a:ext>
            </a:extLst>
          </p:cNvPr>
          <p:cNvSpPr>
            <a:spLocks noGrp="1"/>
          </p:cNvSpPr>
          <p:nvPr>
            <p:ph idx="1"/>
          </p:nvPr>
        </p:nvSpPr>
        <p:spPr>
          <a:xfrm>
            <a:off x="313162" y="1601476"/>
            <a:ext cx="11565676" cy="5040923"/>
          </a:xfrm>
        </p:spPr>
        <p:txBody>
          <a:bodyPr>
            <a:normAutofit/>
          </a:bodyPr>
          <a:lstStyle/>
          <a:p>
            <a:pPr marL="228600" lvl="1">
              <a:spcBef>
                <a:spcPts val="600"/>
              </a:spcBef>
            </a:pPr>
            <a:r>
              <a:rPr lang="en-US" dirty="0"/>
              <a:t>HHSC notified DSHS that beginning October 1, 2024, Texas Medicaid and CHIP will no longer reimburse administration fees for COVID-19 vaccines under emergency use authorization (EUA), regardless of whether it is a Texas Vaccines for Children program-supplied vaccine.</a:t>
            </a:r>
          </a:p>
          <a:p>
            <a:pPr marL="228600" lvl="1">
              <a:spcBef>
                <a:spcPts val="600"/>
              </a:spcBef>
            </a:pPr>
            <a:r>
              <a:rPr lang="en-US" dirty="0"/>
              <a:t>COVID-19 vaccines currently under EUA include Novavax (</a:t>
            </a:r>
            <a:r>
              <a:rPr lang="en-US" u="sng" dirty="0"/>
              <a:t>&gt;</a:t>
            </a:r>
            <a:r>
              <a:rPr lang="en-US" dirty="0"/>
              <a:t>12 years), Moderna (6m-11yrs), and Pfizer (6m-5yrs, 5y-11yrs). </a:t>
            </a:r>
          </a:p>
          <a:p>
            <a:pPr marL="228600" lvl="1">
              <a:spcBef>
                <a:spcPts val="600"/>
              </a:spcBef>
            </a:pPr>
            <a:r>
              <a:rPr lang="en-US" dirty="0"/>
              <a:t>Updated (2024-2025) Pfizer and Moderna COVID-19 vaccines for individuals 12 years of age and older are fully U.S. Food and Drug Administration (FDA) approved.</a:t>
            </a:r>
          </a:p>
          <a:p>
            <a:pPr marL="228600" lvl="1">
              <a:spcBef>
                <a:spcPts val="600"/>
              </a:spcBef>
            </a:pPr>
            <a:r>
              <a:rPr lang="en-US" dirty="0"/>
              <a:t>Texas Medicaid reimburses TVFC providers up to $13.75 for vaccine administration for Medicaid and CHIP beneficiary birth through 18 years of age. HHSC set the administration fee on September 1, 2022. </a:t>
            </a:r>
          </a:p>
          <a:p>
            <a:pPr lvl="1"/>
            <a:endParaRPr lang="en-US" dirty="0"/>
          </a:p>
        </p:txBody>
      </p:sp>
    </p:spTree>
    <p:extLst>
      <p:ext uri="{BB962C8B-B14F-4D97-AF65-F5344CB8AC3E}">
        <p14:creationId xmlns:p14="http://schemas.microsoft.com/office/powerpoint/2010/main" val="2274686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487699D-8FA4-4419-804A-B0818B7FFE9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1EDE7A0-2A40-4843-A4BA-64BCA4242F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7D202B-1FCC-4AA3-B591-144A8802D57A}"/>
              </a:ext>
            </a:extLst>
          </p:cNvPr>
          <p:cNvSpPr>
            <a:spLocks noGrp="1"/>
          </p:cNvSpPr>
          <p:nvPr>
            <p:ph type="title"/>
          </p:nvPr>
        </p:nvSpPr>
        <p:spPr>
          <a:xfrm>
            <a:off x="0" y="203714"/>
            <a:ext cx="11560153" cy="1325563"/>
          </a:xfrm>
        </p:spPr>
        <p:txBody>
          <a:bodyPr>
            <a:normAutofit/>
          </a:bodyPr>
          <a:lstStyle/>
          <a:p>
            <a:r>
              <a:rPr lang="en-US" altLang="en-US" dirty="0"/>
              <a:t>Updated (2024-2025) COVID-19 Vaccine Supply</a:t>
            </a:r>
            <a:endParaRPr lang="en-US" dirty="0"/>
          </a:p>
        </p:txBody>
      </p:sp>
      <p:sp>
        <p:nvSpPr>
          <p:cNvPr id="3" name="Content Placeholder 2">
            <a:extLst>
              <a:ext uri="{FF2B5EF4-FFF2-40B4-BE49-F238E27FC236}">
                <a16:creationId xmlns:a16="http://schemas.microsoft.com/office/drawing/2014/main" id="{FB205AC2-65E3-4C04-9977-2A1402341049}"/>
              </a:ext>
            </a:extLst>
          </p:cNvPr>
          <p:cNvSpPr txBox="1">
            <a:spLocks/>
          </p:cNvSpPr>
          <p:nvPr/>
        </p:nvSpPr>
        <p:spPr>
          <a:xfrm>
            <a:off x="228193" y="1685924"/>
            <a:ext cx="11560153" cy="48529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Updated (2024-2025) COVID-19 vaccines received FDA approval/authorization and became available for ordering in late August.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DSHS does not anticipate any supply concerns for these updated (2024–2025) COVID-19 vaccines.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Last season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2023-2024) COVID-19 vaccines should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NO LONGER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be administered and all remaining inventory must be disposed.</a:t>
            </a:r>
          </a:p>
        </p:txBody>
      </p:sp>
    </p:spTree>
    <p:extLst>
      <p:ext uri="{BB962C8B-B14F-4D97-AF65-F5344CB8AC3E}">
        <p14:creationId xmlns:p14="http://schemas.microsoft.com/office/powerpoint/2010/main" val="3036204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AC6A-155C-452B-A591-5E0B91903EAC}"/>
              </a:ext>
            </a:extLst>
          </p:cNvPr>
          <p:cNvSpPr>
            <a:spLocks noGrp="1"/>
          </p:cNvSpPr>
          <p:nvPr>
            <p:ph type="title"/>
          </p:nvPr>
        </p:nvSpPr>
        <p:spPr/>
        <p:txBody>
          <a:bodyPr/>
          <a:lstStyle/>
          <a:p>
            <a:r>
              <a:rPr lang="en-US" sz="6000" dirty="0"/>
              <a:t>Public Health Data Sharing</a:t>
            </a:r>
          </a:p>
        </p:txBody>
      </p:sp>
      <p:sp>
        <p:nvSpPr>
          <p:cNvPr id="3" name="Text Placeholder 2">
            <a:extLst>
              <a:ext uri="{FF2B5EF4-FFF2-40B4-BE49-F238E27FC236}">
                <a16:creationId xmlns:a16="http://schemas.microsoft.com/office/drawing/2014/main" id="{75E2845A-EF74-496A-BB22-37F68516BA94}"/>
              </a:ext>
            </a:extLst>
          </p:cNvPr>
          <p:cNvSpPr>
            <a:spLocks noGrp="1"/>
          </p:cNvSpPr>
          <p:nvPr>
            <p:ph type="body" idx="1"/>
          </p:nvPr>
        </p:nvSpPr>
        <p:spPr/>
        <p:txBody>
          <a:bodyPr/>
          <a:lstStyle/>
          <a:p>
            <a:r>
              <a:rPr lang="en-US" dirty="0"/>
              <a:t>DSHS Immunizations Program</a:t>
            </a:r>
          </a:p>
        </p:txBody>
      </p:sp>
    </p:spTree>
    <p:extLst>
      <p:ext uri="{BB962C8B-B14F-4D97-AF65-F5344CB8AC3E}">
        <p14:creationId xmlns:p14="http://schemas.microsoft.com/office/powerpoint/2010/main" val="3804293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F52CFD-9010-160D-8AB6-205799E1D06F}"/>
              </a:ext>
            </a:extLst>
          </p:cNvPr>
          <p:cNvSpPr>
            <a:spLocks noGrp="1"/>
          </p:cNvSpPr>
          <p:nvPr>
            <p:ph type="title"/>
          </p:nvPr>
        </p:nvSpPr>
        <p:spPr>
          <a:xfrm>
            <a:off x="838200" y="347963"/>
            <a:ext cx="8643133" cy="1265321"/>
          </a:xfrm>
        </p:spPr>
        <p:txBody>
          <a:bodyPr>
            <a:normAutofit/>
          </a:bodyPr>
          <a:lstStyle/>
          <a:p>
            <a:pPr marL="0" indent="0" algn="l"/>
            <a:r>
              <a:rPr lang="en-US" sz="4900" dirty="0"/>
              <a:t>Public Health Data Sharing</a:t>
            </a:r>
            <a:endParaRPr lang="en-US" b="0" dirty="0"/>
          </a:p>
        </p:txBody>
      </p:sp>
      <p:sp>
        <p:nvSpPr>
          <p:cNvPr id="2" name="Text Placeholder 1">
            <a:extLst>
              <a:ext uri="{FF2B5EF4-FFF2-40B4-BE49-F238E27FC236}">
                <a16:creationId xmlns:a16="http://schemas.microsoft.com/office/drawing/2014/main" id="{7898C8C3-8D1B-E19E-0E11-85EC20A20CED}"/>
              </a:ext>
            </a:extLst>
          </p:cNvPr>
          <p:cNvSpPr>
            <a:spLocks noGrp="1"/>
          </p:cNvSpPr>
          <p:nvPr>
            <p:ph type="body" sz="quarter" idx="10"/>
          </p:nvPr>
        </p:nvSpPr>
        <p:spPr>
          <a:xfrm>
            <a:off x="838200" y="1828800"/>
            <a:ext cx="10839450" cy="4710112"/>
          </a:xfrm>
        </p:spPr>
        <p:txBody>
          <a:bodyPr vert="horz" lIns="91440" tIns="45720" rIns="91440" bIns="45720" rtlCol="0" anchor="t">
            <a:normAutofit/>
          </a:bodyPr>
          <a:lstStyle/>
          <a:p>
            <a:r>
              <a:rPr lang="en-US" sz="2400" dirty="0">
                <a:latin typeface="Verdana"/>
                <a:ea typeface="Verdana"/>
              </a:rPr>
              <a:t>Record-level data sharing to all 50 LHDs since mid-July 2024.</a:t>
            </a:r>
          </a:p>
          <a:p>
            <a:r>
              <a:rPr lang="en-US" sz="2400" dirty="0">
                <a:latin typeface="Verdana"/>
                <a:ea typeface="Verdana"/>
              </a:rPr>
              <a:t>Efforts are still ongoing to transition to the State Health Analytical and Reporting Platform (SHARP) by October 2024 for record level data sharing. </a:t>
            </a:r>
          </a:p>
          <a:p>
            <a:r>
              <a:rPr lang="en-US" sz="2400" dirty="0">
                <a:latin typeface="Verdana"/>
                <a:ea typeface="Verdana"/>
              </a:rPr>
              <a:t>Communication and training for accessing data in SHARP forthcoming.</a:t>
            </a:r>
          </a:p>
          <a:p>
            <a:r>
              <a:rPr lang="en-US" sz="2400" dirty="0">
                <a:latin typeface="Verdana"/>
                <a:ea typeface="Verdana"/>
              </a:rPr>
              <a:t>A data use stipulation document has been created to help guide LHDs on how to utilize the data provided. </a:t>
            </a:r>
          </a:p>
          <a:p>
            <a:r>
              <a:rPr lang="en-US" sz="2400" dirty="0">
                <a:latin typeface="Verdana"/>
                <a:ea typeface="Verdana"/>
              </a:rPr>
              <a:t>Client data does not include address and phone number since this data is not meant to be used in individual recall/reminder efforts. </a:t>
            </a:r>
            <a:endParaRPr lang="en-US" dirty="0"/>
          </a:p>
          <a:p>
            <a:pPr lvl="1">
              <a:spcBef>
                <a:spcPts val="1000"/>
              </a:spcBef>
            </a:pPr>
            <a:endParaRPr lang="en-US" dirty="0"/>
          </a:p>
          <a:p>
            <a:endParaRPr lang="en-US" dirty="0"/>
          </a:p>
        </p:txBody>
      </p:sp>
      <p:sp>
        <p:nvSpPr>
          <p:cNvPr id="4" name="Slide Number Placeholder 3">
            <a:extLst>
              <a:ext uri="{FF2B5EF4-FFF2-40B4-BE49-F238E27FC236}">
                <a16:creationId xmlns:a16="http://schemas.microsoft.com/office/drawing/2014/main" id="{62D8CC7C-BA42-A4C3-5487-E6925108F307}"/>
              </a:ext>
            </a:extLst>
          </p:cNvPr>
          <p:cNvSpPr>
            <a:spLocks noGrp="1"/>
          </p:cNvSpPr>
          <p:nvPr>
            <p:ph type="sldNum" sz="quarter" idx="12"/>
          </p:nvPr>
        </p:nvSpPr>
        <p:spPr>
          <a:xfrm>
            <a:off x="9506953" y="658574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B6B54E4-5A71-4511-84E9-33A1CA2A9EE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4075668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6F92E1-0836-DB32-54EE-8AFB986042B4}"/>
              </a:ext>
            </a:extLst>
          </p:cNvPr>
          <p:cNvSpPr>
            <a:spLocks noGrp="1"/>
          </p:cNvSpPr>
          <p:nvPr>
            <p:ph type="body" sz="quarter" idx="10"/>
          </p:nvPr>
        </p:nvSpPr>
        <p:spPr/>
        <p:txBody>
          <a:bodyPr/>
          <a:lstStyle/>
          <a:p>
            <a:r>
              <a:rPr lang="en-US" dirty="0"/>
              <a:t>Every contracted LHD with the Immunization Section will have their own Tableau dashboard that includes coverage rate estimates based upon the data reported for their jurisdiction. </a:t>
            </a:r>
          </a:p>
          <a:p>
            <a:r>
              <a:rPr lang="en-US" dirty="0"/>
              <a:t>Statewide coverage rates will be included on the individual LHD dashboards for reference. </a:t>
            </a:r>
          </a:p>
          <a:p>
            <a:endParaRPr lang="en-US" dirty="0"/>
          </a:p>
        </p:txBody>
      </p:sp>
      <p:sp>
        <p:nvSpPr>
          <p:cNvPr id="4" name="Slide Number Placeholder 3">
            <a:extLst>
              <a:ext uri="{FF2B5EF4-FFF2-40B4-BE49-F238E27FC236}">
                <a16:creationId xmlns:a16="http://schemas.microsoft.com/office/drawing/2014/main" id="{0AB07DB9-E3A4-69DE-D1F2-F59F8A872B6F}"/>
              </a:ext>
            </a:extLst>
          </p:cNvPr>
          <p:cNvSpPr>
            <a:spLocks noGrp="1"/>
          </p:cNvSpPr>
          <p:nvPr>
            <p:ph type="sldNum" sz="quarter" idx="12"/>
          </p:nvPr>
        </p:nvSpPr>
        <p:spPr>
          <a:xfrm>
            <a:off x="9506953" y="658574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B6B54E4-5A71-4511-84E9-33A1CA2A9EE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CC1B759-F74A-2916-D235-45E780AD4A3A}"/>
              </a:ext>
            </a:extLst>
          </p:cNvPr>
          <p:cNvSpPr>
            <a:spLocks noGrp="1"/>
          </p:cNvSpPr>
          <p:nvPr>
            <p:ph type="title"/>
          </p:nvPr>
        </p:nvSpPr>
        <p:spPr/>
        <p:txBody>
          <a:bodyPr>
            <a:normAutofit/>
          </a:bodyPr>
          <a:lstStyle/>
          <a:p>
            <a:pPr algn="l"/>
            <a:r>
              <a:rPr lang="en-US" sz="4400" dirty="0"/>
              <a:t>Public Health Data Sharing</a:t>
            </a:r>
            <a:endParaRPr lang="en-US" dirty="0"/>
          </a:p>
        </p:txBody>
      </p:sp>
      <p:pic>
        <p:nvPicPr>
          <p:cNvPr id="9" name="Picture 8">
            <a:extLst>
              <a:ext uri="{FF2B5EF4-FFF2-40B4-BE49-F238E27FC236}">
                <a16:creationId xmlns:a16="http://schemas.microsoft.com/office/drawing/2014/main" id="{512F2FB8-0C3E-843B-57DD-B820D6B5E879}"/>
              </a:ext>
            </a:extLst>
          </p:cNvPr>
          <p:cNvPicPr>
            <a:picLocks noChangeAspect="1"/>
          </p:cNvPicPr>
          <p:nvPr/>
        </p:nvPicPr>
        <p:blipFill>
          <a:blip r:embed="rId3"/>
          <a:stretch>
            <a:fillRect/>
          </a:stretch>
        </p:blipFill>
        <p:spPr>
          <a:xfrm>
            <a:off x="7244210" y="1566863"/>
            <a:ext cx="4417062" cy="5090744"/>
          </a:xfrm>
          <a:prstGeom prst="rect">
            <a:avLst/>
          </a:prstGeom>
        </p:spPr>
      </p:pic>
      <p:sp>
        <p:nvSpPr>
          <p:cNvPr id="3" name="TextBox 2">
            <a:extLst>
              <a:ext uri="{FF2B5EF4-FFF2-40B4-BE49-F238E27FC236}">
                <a16:creationId xmlns:a16="http://schemas.microsoft.com/office/drawing/2014/main" id="{928373CB-1D56-97C8-CAFB-53250323CBE0}"/>
              </a:ext>
            </a:extLst>
          </p:cNvPr>
          <p:cNvSpPr txBox="1"/>
          <p:nvPr/>
        </p:nvSpPr>
        <p:spPr>
          <a:xfrm rot="2522067">
            <a:off x="7592876" y="3294440"/>
            <a:ext cx="416048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Calibri" panose="020F0502020204030204"/>
                <a:ea typeface="+mn-ea"/>
                <a:cs typeface="+mn-cs"/>
              </a:rPr>
              <a:t>Example </a:t>
            </a:r>
          </a:p>
        </p:txBody>
      </p:sp>
    </p:spTree>
    <p:extLst>
      <p:ext uri="{BB962C8B-B14F-4D97-AF65-F5344CB8AC3E}">
        <p14:creationId xmlns:p14="http://schemas.microsoft.com/office/powerpoint/2010/main" val="1744659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B51BD-CB01-D86C-BEE1-FB048C7F5E84}"/>
              </a:ext>
            </a:extLst>
          </p:cNvPr>
          <p:cNvSpPr>
            <a:spLocks noGrp="1"/>
          </p:cNvSpPr>
          <p:nvPr>
            <p:ph type="title"/>
          </p:nvPr>
        </p:nvSpPr>
        <p:spPr/>
        <p:txBody>
          <a:bodyPr/>
          <a:lstStyle/>
          <a:p>
            <a:r>
              <a:rPr lang="en-US" dirty="0"/>
              <a:t>Data Modernization and Public Health Data Sharing</a:t>
            </a:r>
          </a:p>
        </p:txBody>
      </p:sp>
      <p:sp>
        <p:nvSpPr>
          <p:cNvPr id="3" name="Text Placeholder 2">
            <a:extLst>
              <a:ext uri="{FF2B5EF4-FFF2-40B4-BE49-F238E27FC236}">
                <a16:creationId xmlns:a16="http://schemas.microsoft.com/office/drawing/2014/main" id="{060A4142-E72B-C978-27B9-8768448CC683}"/>
              </a:ext>
            </a:extLst>
          </p:cNvPr>
          <p:cNvSpPr>
            <a:spLocks noGrp="1"/>
          </p:cNvSpPr>
          <p:nvPr>
            <p:ph type="body" idx="1"/>
          </p:nvPr>
        </p:nvSpPr>
        <p:spPr/>
        <p:txBody>
          <a:bodyPr/>
          <a:lstStyle/>
          <a:p>
            <a:r>
              <a:rPr lang="en-US" dirty="0"/>
              <a:t>Dr. Sai Balasubramanian, M.D., J.D.</a:t>
            </a:r>
          </a:p>
          <a:p>
            <a:r>
              <a:rPr lang="en-US" dirty="0"/>
              <a:t>Director, Public Health Informatics Data &amp; Exchange Unit (PHID)</a:t>
            </a:r>
          </a:p>
        </p:txBody>
      </p:sp>
      <p:sp>
        <p:nvSpPr>
          <p:cNvPr id="4" name="Footer Placeholder 3">
            <a:extLst>
              <a:ext uri="{FF2B5EF4-FFF2-40B4-BE49-F238E27FC236}">
                <a16:creationId xmlns:a16="http://schemas.microsoft.com/office/drawing/2014/main" id="{4FD824D1-5924-11A6-801A-9226AF12DEEA}"/>
              </a:ext>
            </a:extLst>
          </p:cNvPr>
          <p:cNvSpPr>
            <a:spLocks noGrp="1"/>
          </p:cNvSpPr>
          <p:nvPr>
            <p:ph type="ftr" sz="quarter" idx="11"/>
          </p:nvPr>
        </p:nvSpPr>
        <p:spPr/>
        <p:txBody>
          <a:bodyPr/>
          <a:lstStyle/>
          <a:p>
            <a:r>
              <a:rPr lang="en-US"/>
              <a:t>Presentation Title</a:t>
            </a:r>
          </a:p>
        </p:txBody>
      </p:sp>
    </p:spTree>
    <p:extLst>
      <p:ext uri="{BB962C8B-B14F-4D97-AF65-F5344CB8AC3E}">
        <p14:creationId xmlns:p14="http://schemas.microsoft.com/office/powerpoint/2010/main" val="3323419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B09F09E-6758-F780-7CAF-0F6F3C739129}"/>
              </a:ext>
            </a:extLst>
          </p:cNvPr>
          <p:cNvSpPr>
            <a:spLocks noGrp="1"/>
          </p:cNvSpPr>
          <p:nvPr>
            <p:ph type="title"/>
          </p:nvPr>
        </p:nvSpPr>
        <p:spPr>
          <a:xfrm>
            <a:off x="838200" y="1992313"/>
            <a:ext cx="10515600" cy="287337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03087"/>
                </a:solidFill>
                <a:effectLst>
                  <a:outerShdw blurRad="38100" dist="38100" dir="2700000" algn="tl">
                    <a:srgbClr val="000000">
                      <a:alpha val="43137"/>
                    </a:srgbClr>
                  </a:outerShdw>
                </a:effectLst>
                <a:latin typeface="+mn-lt"/>
                <a:ea typeface="+mj-ea"/>
                <a:cs typeface="+mj-cs"/>
              </a:defRPr>
            </a:lvl1pPr>
          </a:lstStyle>
          <a:p>
            <a:pPr algn="l"/>
            <a:r>
              <a:rPr lang="en-US" sz="5400" dirty="0">
                <a:solidFill>
                  <a:schemeClr val="bg1"/>
                </a:solidFill>
                <a:effectLst/>
              </a:rPr>
              <a:t>NEDSS Provisional Data Sharing </a:t>
            </a:r>
            <a:endParaRPr lang="en-US" sz="5400" dirty="0">
              <a:solidFill>
                <a:schemeClr val="bg1"/>
              </a:solidFill>
            </a:endParaRPr>
          </a:p>
        </p:txBody>
      </p:sp>
    </p:spTree>
    <p:extLst>
      <p:ext uri="{BB962C8B-B14F-4D97-AF65-F5344CB8AC3E}">
        <p14:creationId xmlns:p14="http://schemas.microsoft.com/office/powerpoint/2010/main" val="480975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A53323-8479-3258-DD62-D44716686441}"/>
              </a:ext>
            </a:extLst>
          </p:cNvPr>
          <p:cNvSpPr>
            <a:spLocks noGrp="1"/>
          </p:cNvSpPr>
          <p:nvPr>
            <p:ph type="title"/>
          </p:nvPr>
        </p:nvSpPr>
        <p:spPr/>
        <p:txBody>
          <a:bodyPr/>
          <a:lstStyle/>
          <a:p>
            <a:r>
              <a:rPr lang="en-US">
                <a:ea typeface="Calibri"/>
                <a:cs typeface="Calibri"/>
              </a:rPr>
              <a:t>NEDSS Provisional Data Sharing</a:t>
            </a:r>
            <a:endParaRPr lang="en-US"/>
          </a:p>
        </p:txBody>
      </p:sp>
      <p:sp>
        <p:nvSpPr>
          <p:cNvPr id="2" name="TextBox 1">
            <a:extLst>
              <a:ext uri="{FF2B5EF4-FFF2-40B4-BE49-F238E27FC236}">
                <a16:creationId xmlns:a16="http://schemas.microsoft.com/office/drawing/2014/main" id="{4E8DD24A-FBF2-4EDF-BF34-EC223679A34C}"/>
              </a:ext>
            </a:extLst>
          </p:cNvPr>
          <p:cNvSpPr txBox="1"/>
          <p:nvPr/>
        </p:nvSpPr>
        <p:spPr>
          <a:xfrm>
            <a:off x="2620370" y="2265528"/>
            <a:ext cx="8733429" cy="2062103"/>
          </a:xfrm>
          <a:prstGeom prst="rect">
            <a:avLst/>
          </a:prstGeom>
          <a:noFill/>
        </p:spPr>
        <p:txBody>
          <a:bodyPr wrap="square" rtlCol="0">
            <a:spAutoFit/>
          </a:bodyPr>
          <a:lstStyle/>
          <a:p>
            <a:pPr marL="342900" indent="-342900">
              <a:buFont typeface="Arial" panose="020B0604020202020204" pitchFamily="34" charset="0"/>
              <a:buChar char="•"/>
            </a:pPr>
            <a:r>
              <a:rPr lang="en-US" sz="2600">
                <a:cs typeface="Segoe UI" panose="020B0502040204020203" pitchFamily="34" charset="0"/>
              </a:rPr>
              <a:t>The PHID Unit will leverage data to enhance public health surveillance at Local Health Departments (LHEs) by sharing NEDSS data via SHARP</a:t>
            </a:r>
          </a:p>
          <a:p>
            <a:pPr marL="342900" indent="-342900">
              <a:buFont typeface="Arial" panose="020B0604020202020204" pitchFamily="34" charset="0"/>
              <a:buChar char="•"/>
            </a:pPr>
            <a:r>
              <a:rPr lang="en-US" sz="2600">
                <a:cs typeface="Segoe UI" panose="020B0502040204020203" pitchFamily="34" charset="0"/>
              </a:rPr>
              <a:t>The NEDSS project rollout will occur in two phases:</a:t>
            </a:r>
          </a:p>
          <a:p>
            <a:endParaRPr lang="en-US" sz="2400" b="1">
              <a:ea typeface="Open Sans" panose="020B0606030504020204" pitchFamily="34" charset="0"/>
              <a:cs typeface="Segoe UI" panose="020B0502040204020203" pitchFamily="34" charset="0"/>
            </a:endParaRPr>
          </a:p>
        </p:txBody>
      </p:sp>
      <p:grpSp>
        <p:nvGrpSpPr>
          <p:cNvPr id="8" name="Group 7">
            <a:extLst>
              <a:ext uri="{FF2B5EF4-FFF2-40B4-BE49-F238E27FC236}">
                <a16:creationId xmlns:a16="http://schemas.microsoft.com/office/drawing/2014/main" id="{A4E75E6B-6A10-67F9-941C-7FF5774CE1BE}"/>
              </a:ext>
            </a:extLst>
          </p:cNvPr>
          <p:cNvGrpSpPr/>
          <p:nvPr/>
        </p:nvGrpSpPr>
        <p:grpSpPr>
          <a:xfrm>
            <a:off x="2405864" y="4204520"/>
            <a:ext cx="9342013" cy="2156325"/>
            <a:chOff x="2289412" y="4158354"/>
            <a:chExt cx="9342013" cy="2156325"/>
          </a:xfrm>
        </p:grpSpPr>
        <p:pic>
          <p:nvPicPr>
            <p:cNvPr id="5" name="Graphic 4" descr="Badge 1 with solid fill">
              <a:extLst>
                <a:ext uri="{FF2B5EF4-FFF2-40B4-BE49-F238E27FC236}">
                  <a16:creationId xmlns:a16="http://schemas.microsoft.com/office/drawing/2014/main" id="{FFFE50D5-1D58-D4E6-6A3B-98FA47195D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9412" y="4158354"/>
              <a:ext cx="788158" cy="788158"/>
            </a:xfrm>
            <a:prstGeom prst="rect">
              <a:avLst/>
            </a:prstGeom>
          </p:spPr>
        </p:pic>
        <p:pic>
          <p:nvPicPr>
            <p:cNvPr id="7" name="Graphic 6" descr="Badge with solid fill">
              <a:extLst>
                <a:ext uri="{FF2B5EF4-FFF2-40B4-BE49-F238E27FC236}">
                  <a16:creationId xmlns:a16="http://schemas.microsoft.com/office/drawing/2014/main" id="{24C86E14-849E-5AA3-80EC-60E40C2EC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89412" y="5309187"/>
              <a:ext cx="788159" cy="788159"/>
            </a:xfrm>
            <a:prstGeom prst="rect">
              <a:avLst/>
            </a:prstGeom>
          </p:spPr>
        </p:pic>
        <p:sp>
          <p:nvSpPr>
            <p:cNvPr id="6" name="TextBox 5">
              <a:extLst>
                <a:ext uri="{FF2B5EF4-FFF2-40B4-BE49-F238E27FC236}">
                  <a16:creationId xmlns:a16="http://schemas.microsoft.com/office/drawing/2014/main" id="{6480B444-397E-6F53-4B3F-F9246C127EE8}"/>
                </a:ext>
              </a:extLst>
            </p:cNvPr>
            <p:cNvSpPr txBox="1"/>
            <p:nvPr/>
          </p:nvSpPr>
          <p:spPr>
            <a:xfrm>
              <a:off x="2683491" y="4221798"/>
              <a:ext cx="8947934" cy="2092881"/>
            </a:xfrm>
            <a:prstGeom prst="rect">
              <a:avLst/>
            </a:prstGeom>
            <a:noFill/>
          </p:spPr>
          <p:txBody>
            <a:bodyPr wrap="square">
              <a:spAutoFit/>
            </a:bodyPr>
            <a:lstStyle/>
            <a:p>
              <a:pPr marL="457200" lvl="2" indent="0">
                <a:buNone/>
              </a:pPr>
              <a:r>
                <a:rPr lang="en-US" sz="2600" b="1">
                  <a:ea typeface="Open Sans" panose="020B0606030504020204" pitchFamily="34" charset="0"/>
                  <a:cs typeface="Segoe UI" panose="020B0502040204020203" pitchFamily="34" charset="0"/>
                </a:rPr>
                <a:t>Phase 1 delivers aggregate-level disease surveillance dashboards to each LHE</a:t>
              </a:r>
            </a:p>
            <a:p>
              <a:pPr marL="457200" lvl="2" indent="0">
                <a:buNone/>
              </a:pPr>
              <a:br>
                <a:rPr lang="en-US" sz="2600" b="1">
                  <a:ea typeface="Open Sans" panose="020B0606030504020204" pitchFamily="34" charset="0"/>
                  <a:cs typeface="Segoe UI" panose="020B0502040204020203" pitchFamily="34" charset="0"/>
                </a:rPr>
              </a:br>
              <a:r>
                <a:rPr lang="en-US" sz="2600" b="1">
                  <a:ea typeface="Open Sans" panose="020B0606030504020204" pitchFamily="34" charset="0"/>
                  <a:cs typeface="Segoe UI" panose="020B0502040204020203" pitchFamily="34" charset="0"/>
                </a:rPr>
                <a:t>Phase 2 provides LHEs line-level NEDSS provisional data in Snowflake</a:t>
              </a:r>
            </a:p>
          </p:txBody>
        </p:sp>
      </p:grpSp>
    </p:spTree>
    <p:extLst>
      <p:ext uri="{BB962C8B-B14F-4D97-AF65-F5344CB8AC3E}">
        <p14:creationId xmlns:p14="http://schemas.microsoft.com/office/powerpoint/2010/main" val="140698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8253A-3876-993B-8A14-0E1A602ECA77}"/>
              </a:ext>
            </a:extLst>
          </p:cNvPr>
          <p:cNvSpPr>
            <a:spLocks noGrp="1"/>
          </p:cNvSpPr>
          <p:nvPr>
            <p:ph idx="1"/>
          </p:nvPr>
        </p:nvSpPr>
        <p:spPr/>
        <p:txBody>
          <a:bodyPr vert="horz" lIns="91440" tIns="45720" rIns="91440" bIns="45720" rtlCol="0" anchor="t">
            <a:normAutofit/>
          </a:bodyPr>
          <a:lstStyle/>
          <a:p>
            <a:r>
              <a:rPr lang="en-US" dirty="0"/>
              <a:t>Infectious Disease Prevention</a:t>
            </a:r>
          </a:p>
          <a:p>
            <a:pPr lvl="1"/>
            <a:r>
              <a:rPr lang="en-US" dirty="0"/>
              <a:t>Congenital Syphilis (CS)</a:t>
            </a:r>
          </a:p>
          <a:p>
            <a:pPr lvl="1"/>
            <a:r>
              <a:rPr lang="en-US" dirty="0"/>
              <a:t>Vaccine Updates – Respiratory Infectious Disease</a:t>
            </a:r>
          </a:p>
          <a:p>
            <a:pPr lvl="1"/>
            <a:r>
              <a:rPr lang="en-US" dirty="0"/>
              <a:t>Public Health Data Sharing </a:t>
            </a:r>
            <a:endParaRPr lang="en-US" dirty="0">
              <a:ea typeface="Calibri"/>
              <a:cs typeface="Calibri"/>
            </a:endParaRPr>
          </a:p>
          <a:p>
            <a:r>
              <a:rPr lang="en-US" dirty="0">
                <a:ea typeface="Calibri"/>
                <a:cs typeface="Calibri"/>
              </a:rPr>
              <a:t>Data Modernization and Public Health Data Sharing</a:t>
            </a:r>
          </a:p>
          <a:p>
            <a:pPr lvl="1"/>
            <a:r>
              <a:rPr lang="en-US" dirty="0">
                <a:ea typeface="Calibri"/>
                <a:cs typeface="Calibri"/>
              </a:rPr>
              <a:t>NEDSS Provisional Data Sharing</a:t>
            </a:r>
            <a:endParaRPr lang="en-US" dirty="0"/>
          </a:p>
          <a:p>
            <a:pPr lvl="1"/>
            <a:r>
              <a:rPr lang="en-US" dirty="0">
                <a:ea typeface="Calibri"/>
                <a:cs typeface="Calibri"/>
              </a:rPr>
              <a:t>NIFI 4 Enhancements</a:t>
            </a:r>
            <a:endParaRPr lang="en-US" dirty="0"/>
          </a:p>
          <a:p>
            <a:pPr lvl="1"/>
            <a:r>
              <a:rPr lang="en-US" dirty="0"/>
              <a:t>HTI-2 Proposed Rule Comment</a:t>
            </a:r>
            <a:endParaRPr lang="en-US" dirty="0">
              <a:ea typeface="Calibri"/>
              <a:cs typeface="Calibri"/>
            </a:endParaRPr>
          </a:p>
          <a:p>
            <a:pPr lvl="1"/>
            <a:r>
              <a:rPr lang="en-US" dirty="0"/>
              <a:t>Data Visualization</a:t>
            </a:r>
          </a:p>
          <a:p>
            <a:endParaRPr lang="en-US" dirty="0"/>
          </a:p>
        </p:txBody>
      </p:sp>
      <p:sp>
        <p:nvSpPr>
          <p:cNvPr id="3" name="Title 2">
            <a:extLst>
              <a:ext uri="{FF2B5EF4-FFF2-40B4-BE49-F238E27FC236}">
                <a16:creationId xmlns:a16="http://schemas.microsoft.com/office/drawing/2014/main" id="{89E1485D-85C6-899A-9ADB-9BBC6253A9FC}"/>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804419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A53323-8479-3258-DD62-D44716686441}"/>
              </a:ext>
            </a:extLst>
          </p:cNvPr>
          <p:cNvSpPr>
            <a:spLocks noGrp="1"/>
          </p:cNvSpPr>
          <p:nvPr>
            <p:ph type="title"/>
          </p:nvPr>
        </p:nvSpPr>
        <p:spPr/>
        <p:txBody>
          <a:bodyPr/>
          <a:lstStyle/>
          <a:p>
            <a:r>
              <a:rPr lang="en-US" dirty="0">
                <a:ea typeface="Calibri"/>
                <a:cs typeface="Calibri"/>
              </a:rPr>
              <a:t>NEDSS Provisional Data Sharing Roll-Out</a:t>
            </a:r>
            <a:endParaRPr lang="en-US" dirty="0"/>
          </a:p>
        </p:txBody>
      </p:sp>
      <p:sp>
        <p:nvSpPr>
          <p:cNvPr id="2" name="TextBox 1">
            <a:extLst>
              <a:ext uri="{FF2B5EF4-FFF2-40B4-BE49-F238E27FC236}">
                <a16:creationId xmlns:a16="http://schemas.microsoft.com/office/drawing/2014/main" id="{4E8DD24A-FBF2-4EDF-BF34-EC223679A34C}"/>
              </a:ext>
            </a:extLst>
          </p:cNvPr>
          <p:cNvSpPr txBox="1"/>
          <p:nvPr/>
        </p:nvSpPr>
        <p:spPr>
          <a:xfrm>
            <a:off x="2620371" y="2210937"/>
            <a:ext cx="4406594" cy="4585871"/>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dirty="0">
                <a:cs typeface="Segoe UI"/>
              </a:rPr>
              <a:t>Initial communication was sent out to LHEs 8/22</a:t>
            </a:r>
          </a:p>
          <a:p>
            <a:pPr marL="342900" indent="-342900">
              <a:buFont typeface="Arial" panose="020B0604020202020204" pitchFamily="34" charset="0"/>
              <a:buChar char="•"/>
            </a:pPr>
            <a:r>
              <a:rPr lang="en-US" sz="2000" dirty="0">
                <a:cs typeface="Segoe UI"/>
              </a:rPr>
              <a:t>PHID distributed a survey to LHEs on 8/26 to identify staff who should receive access to line-level data for Phase 2</a:t>
            </a:r>
            <a:endParaRPr lang="en-US" sz="2000" dirty="0">
              <a:ea typeface="Calibri"/>
              <a:cs typeface="Segoe UI"/>
            </a:endParaRPr>
          </a:p>
          <a:p>
            <a:pPr marL="914400" lvl="1" indent="-457200">
              <a:buFont typeface="Courier New" panose="020B0604020202020204" pitchFamily="34" charset="0"/>
              <a:buChar char="o"/>
            </a:pPr>
            <a:r>
              <a:rPr lang="en-US" sz="2000" dirty="0">
                <a:cs typeface="Segoe UI"/>
              </a:rPr>
              <a:t>As of 10/9, the response rate is 70%</a:t>
            </a:r>
            <a:endParaRPr lang="en-US" sz="2000" dirty="0">
              <a:ea typeface="Calibri" panose="020F0502020204030204"/>
              <a:cs typeface="Segoe UI"/>
            </a:endParaRPr>
          </a:p>
          <a:p>
            <a:pPr marL="342900" indent="-342900">
              <a:buFont typeface="Arial" panose="020B0604020202020204" pitchFamily="34" charset="0"/>
              <a:buChar char="•"/>
            </a:pPr>
            <a:r>
              <a:rPr lang="en-US" sz="2000" dirty="0">
                <a:cs typeface="Segoe UI"/>
              </a:rPr>
              <a:t>Training and Support</a:t>
            </a:r>
            <a:endParaRPr lang="en-US" sz="2000" dirty="0">
              <a:ea typeface="Calibri"/>
              <a:cs typeface="Segoe UI"/>
            </a:endParaRPr>
          </a:p>
          <a:p>
            <a:pPr marL="800100" lvl="1" indent="-342900">
              <a:buFont typeface="Courier New" panose="020B0604020202020204" pitchFamily="34" charset="0"/>
              <a:buChar char="o"/>
            </a:pPr>
            <a:r>
              <a:rPr lang="en-US" sz="2000" dirty="0">
                <a:cs typeface="Segoe UI"/>
              </a:rPr>
              <a:t>Training sessions and office hours are scheduled for October and November</a:t>
            </a:r>
            <a:endParaRPr lang="en-US" sz="2000" dirty="0">
              <a:ea typeface="Calibri" panose="020F0502020204030204"/>
              <a:cs typeface="Segoe UI"/>
            </a:endParaRPr>
          </a:p>
          <a:p>
            <a:pPr marL="342900" indent="-342900">
              <a:buFont typeface="Arial" panose="020B0604020202020204" pitchFamily="34" charset="0"/>
              <a:buChar char="•"/>
            </a:pPr>
            <a:endParaRPr lang="en-US" sz="2800" dirty="0">
              <a:cs typeface="Segoe UI" panose="020B0502040204020203" pitchFamily="34" charset="0"/>
            </a:endParaRPr>
          </a:p>
          <a:p>
            <a:pPr marL="342900" indent="-342900">
              <a:buFont typeface="Arial" panose="020B0604020202020204" pitchFamily="34" charset="0"/>
              <a:buChar char="•"/>
            </a:pPr>
            <a:endParaRPr lang="en-US" sz="2400" b="1" dirty="0">
              <a:ea typeface="Open Sans" panose="020B0606030504020204" pitchFamily="34" charset="0"/>
              <a:cs typeface="Segoe UI" panose="020B0502040204020203" pitchFamily="34" charset="0"/>
            </a:endParaRPr>
          </a:p>
        </p:txBody>
      </p:sp>
      <p:pic>
        <p:nvPicPr>
          <p:cNvPr id="7" name="Picture 6" descr="A screenshot of a computer&#10;&#10;Description automatically generated">
            <a:extLst>
              <a:ext uri="{FF2B5EF4-FFF2-40B4-BE49-F238E27FC236}">
                <a16:creationId xmlns:a16="http://schemas.microsoft.com/office/drawing/2014/main" id="{294B7E09-0378-101E-C933-610A2A862C2B}"/>
              </a:ext>
            </a:extLst>
          </p:cNvPr>
          <p:cNvPicPr>
            <a:picLocks noChangeAspect="1"/>
          </p:cNvPicPr>
          <p:nvPr/>
        </p:nvPicPr>
        <p:blipFill rotWithShape="1">
          <a:blip r:embed="rId3">
            <a:extLst>
              <a:ext uri="{28A0092B-C50C-407E-A947-70E740481C1C}">
                <a14:useLocalDpi xmlns:a14="http://schemas.microsoft.com/office/drawing/2010/main" val="0"/>
              </a:ext>
            </a:extLst>
          </a:blip>
          <a:srcRect t="1765"/>
          <a:stretch/>
        </p:blipFill>
        <p:spPr>
          <a:xfrm>
            <a:off x="7026965" y="2683565"/>
            <a:ext cx="4889594" cy="29717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4435004"/>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3E5C9-2C96-8536-E056-3EE413144BFA}"/>
              </a:ext>
            </a:extLst>
          </p:cNvPr>
          <p:cNvSpPr>
            <a:spLocks noGrp="1"/>
          </p:cNvSpPr>
          <p:nvPr>
            <p:ph type="title"/>
          </p:nvPr>
        </p:nvSpPr>
        <p:spPr/>
        <p:txBody>
          <a:bodyPr/>
          <a:lstStyle/>
          <a:p>
            <a:r>
              <a:rPr lang="en-US" dirty="0"/>
              <a:t>NIFI 4 Enhancements</a:t>
            </a:r>
          </a:p>
        </p:txBody>
      </p:sp>
      <p:sp>
        <p:nvSpPr>
          <p:cNvPr id="3" name="Text Placeholder 2">
            <a:extLst>
              <a:ext uri="{FF2B5EF4-FFF2-40B4-BE49-F238E27FC236}">
                <a16:creationId xmlns:a16="http://schemas.microsoft.com/office/drawing/2014/main" id="{8B0238D8-B2FE-6EC6-A466-8AAD1DE3F76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08244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D9E0B8-79F8-72BA-BC5E-ABC6678440DA}"/>
              </a:ext>
            </a:extLst>
          </p:cNvPr>
          <p:cNvSpPr>
            <a:spLocks noGrp="1"/>
          </p:cNvSpPr>
          <p:nvPr>
            <p:ph type="title"/>
          </p:nvPr>
        </p:nvSpPr>
        <p:spPr>
          <a:xfrm>
            <a:off x="2251059" y="242486"/>
            <a:ext cx="9446570" cy="1280934"/>
          </a:xfrm>
        </p:spPr>
        <p:txBody>
          <a:bodyPr>
            <a:normAutofit/>
          </a:bodyPr>
          <a:lstStyle/>
          <a:p>
            <a:r>
              <a:rPr lang="en-US" sz="3600" dirty="0"/>
              <a:t>NIFI 4 &amp; STHARRS Epics &amp; Timeline-- </a:t>
            </a:r>
            <a:r>
              <a:rPr lang="en-US" sz="3600" i="1" dirty="0"/>
              <a:t>Preliminary</a:t>
            </a:r>
            <a:endParaRPr lang="en-US" sz="3600" dirty="0"/>
          </a:p>
        </p:txBody>
      </p:sp>
      <p:graphicFrame>
        <p:nvGraphicFramePr>
          <p:cNvPr id="9" name="Table 9">
            <a:extLst>
              <a:ext uri="{FF2B5EF4-FFF2-40B4-BE49-F238E27FC236}">
                <a16:creationId xmlns:a16="http://schemas.microsoft.com/office/drawing/2014/main" id="{1C15E73F-46D5-F22B-8959-2108620AB0C0}"/>
              </a:ext>
            </a:extLst>
          </p:cNvPr>
          <p:cNvGraphicFramePr>
            <a:graphicFrameLocks noGrp="1"/>
          </p:cNvGraphicFramePr>
          <p:nvPr>
            <p:ph idx="4294967295"/>
            <p:extLst>
              <p:ext uri="{D42A27DB-BD31-4B8C-83A1-F6EECF244321}">
                <p14:modId xmlns:p14="http://schemas.microsoft.com/office/powerpoint/2010/main" val="3097399348"/>
              </p:ext>
            </p:extLst>
          </p:nvPr>
        </p:nvGraphicFramePr>
        <p:xfrm>
          <a:off x="3656114" y="2529895"/>
          <a:ext cx="7584316" cy="4036686"/>
        </p:xfrm>
        <a:graphic>
          <a:graphicData uri="http://schemas.openxmlformats.org/drawingml/2006/table">
            <a:tbl>
              <a:tblPr firstRow="1" bandRow="1">
                <a:tableStyleId>{5C22544A-7EE6-4342-B048-85BDC9FD1C3A}</a:tableStyleId>
              </a:tblPr>
              <a:tblGrid>
                <a:gridCol w="748618">
                  <a:extLst>
                    <a:ext uri="{9D8B030D-6E8A-4147-A177-3AD203B41FA5}">
                      <a16:colId xmlns:a16="http://schemas.microsoft.com/office/drawing/2014/main" val="3918536515"/>
                    </a:ext>
                  </a:extLst>
                </a:gridCol>
                <a:gridCol w="5742879">
                  <a:extLst>
                    <a:ext uri="{9D8B030D-6E8A-4147-A177-3AD203B41FA5}">
                      <a16:colId xmlns:a16="http://schemas.microsoft.com/office/drawing/2014/main" val="3206192028"/>
                    </a:ext>
                  </a:extLst>
                </a:gridCol>
                <a:gridCol w="1092819">
                  <a:extLst>
                    <a:ext uri="{9D8B030D-6E8A-4147-A177-3AD203B41FA5}">
                      <a16:colId xmlns:a16="http://schemas.microsoft.com/office/drawing/2014/main" val="3572204763"/>
                    </a:ext>
                  </a:extLst>
                </a:gridCol>
              </a:tblGrid>
              <a:tr h="515175">
                <a:tc>
                  <a:txBody>
                    <a:bodyPr/>
                    <a:lstStyle/>
                    <a:p>
                      <a:r>
                        <a:rPr lang="en-US" sz="1500" dirty="0"/>
                        <a:t>Epic #</a:t>
                      </a:r>
                    </a:p>
                  </a:txBody>
                  <a:tcPr/>
                </a:tc>
                <a:tc>
                  <a:txBody>
                    <a:bodyPr/>
                    <a:lstStyle/>
                    <a:p>
                      <a:r>
                        <a:rPr lang="en-US" sz="1500" dirty="0"/>
                        <a:t>Epic Title/Description</a:t>
                      </a:r>
                    </a:p>
                  </a:txBody>
                  <a:tcPr/>
                </a:tc>
                <a:tc>
                  <a:txBody>
                    <a:bodyPr/>
                    <a:lstStyle/>
                    <a:p>
                      <a:pPr algn="ctr"/>
                      <a:r>
                        <a:rPr lang="en-US" sz="1500" dirty="0"/>
                        <a:t>Duration </a:t>
                      </a:r>
                    </a:p>
                    <a:p>
                      <a:pPr algn="ctr"/>
                      <a:r>
                        <a:rPr lang="en-US" sz="1300" i="1" dirty="0"/>
                        <a:t>(in months)</a:t>
                      </a:r>
                    </a:p>
                  </a:txBody>
                  <a:tcPr/>
                </a:tc>
                <a:extLst>
                  <a:ext uri="{0D108BD9-81ED-4DB2-BD59-A6C34878D82A}">
                    <a16:rowId xmlns:a16="http://schemas.microsoft.com/office/drawing/2014/main" val="2694053645"/>
                  </a:ext>
                </a:extLst>
              </a:tr>
              <a:tr h="272560">
                <a:tc>
                  <a:txBody>
                    <a:bodyPr/>
                    <a:lstStyle/>
                    <a:p>
                      <a:r>
                        <a:rPr lang="en-US" sz="1300" b="1" dirty="0"/>
                        <a:t>30</a:t>
                      </a:r>
                    </a:p>
                  </a:txBody>
                  <a:tcPr/>
                </a:tc>
                <a:tc>
                  <a:txBody>
                    <a:bodyPr/>
                    <a:lstStyle/>
                    <a:p>
                      <a:r>
                        <a:rPr lang="en-US" sz="1300" b="1" dirty="0"/>
                        <a:t>Add Bulk Case Investigation from UI</a:t>
                      </a:r>
                    </a:p>
                  </a:txBody>
                  <a:tcPr/>
                </a:tc>
                <a:tc>
                  <a:txBody>
                    <a:bodyPr/>
                    <a:lstStyle/>
                    <a:p>
                      <a:r>
                        <a:rPr lang="en-US" sz="1300" b="1" dirty="0"/>
                        <a:t>8</a:t>
                      </a:r>
                    </a:p>
                  </a:txBody>
                  <a:tcPr/>
                </a:tc>
                <a:extLst>
                  <a:ext uri="{0D108BD9-81ED-4DB2-BD59-A6C34878D82A}">
                    <a16:rowId xmlns:a16="http://schemas.microsoft.com/office/drawing/2014/main" val="3838389011"/>
                  </a:ext>
                </a:extLst>
              </a:tr>
              <a:tr h="272560">
                <a:tc>
                  <a:txBody>
                    <a:bodyPr/>
                    <a:lstStyle/>
                    <a:p>
                      <a:r>
                        <a:rPr lang="en-US" sz="1300" b="1" dirty="0"/>
                        <a:t>31</a:t>
                      </a:r>
                    </a:p>
                  </a:txBody>
                  <a:tcPr/>
                </a:tc>
                <a:tc>
                  <a:txBody>
                    <a:bodyPr/>
                    <a:lstStyle/>
                    <a:p>
                      <a:r>
                        <a:rPr lang="en-US" sz="1300" b="1" dirty="0"/>
                        <a:t>Map Jurisdictions Using Program Area/Conditions</a:t>
                      </a:r>
                    </a:p>
                  </a:txBody>
                  <a:tcPr/>
                </a:tc>
                <a:tc>
                  <a:txBody>
                    <a:bodyPr/>
                    <a:lstStyle/>
                    <a:p>
                      <a:r>
                        <a:rPr lang="en-US" sz="1300" b="1" dirty="0"/>
                        <a:t>7</a:t>
                      </a:r>
                    </a:p>
                  </a:txBody>
                  <a:tcPr/>
                </a:tc>
                <a:extLst>
                  <a:ext uri="{0D108BD9-81ED-4DB2-BD59-A6C34878D82A}">
                    <a16:rowId xmlns:a16="http://schemas.microsoft.com/office/drawing/2014/main" val="305916379"/>
                  </a:ext>
                </a:extLst>
              </a:tr>
              <a:tr h="272560">
                <a:tc>
                  <a:txBody>
                    <a:bodyPr/>
                    <a:lstStyle/>
                    <a:p>
                      <a:r>
                        <a:rPr lang="en-US" sz="1300" b="1" dirty="0"/>
                        <a:t>32</a:t>
                      </a:r>
                    </a:p>
                  </a:txBody>
                  <a:tcPr/>
                </a:tc>
                <a:tc>
                  <a:txBody>
                    <a:bodyPr/>
                    <a:lstStyle/>
                    <a:p>
                      <a:r>
                        <a:rPr lang="en-US" sz="1300" b="1" dirty="0"/>
                        <a:t>Add Ability to Update Test Code to Condition Mapping Through NEDSS UI</a:t>
                      </a:r>
                    </a:p>
                  </a:txBody>
                  <a:tcPr/>
                </a:tc>
                <a:tc>
                  <a:txBody>
                    <a:bodyPr/>
                    <a:lstStyle/>
                    <a:p>
                      <a:r>
                        <a:rPr lang="en-US" sz="1300" b="1" dirty="0"/>
                        <a:t>8</a:t>
                      </a:r>
                    </a:p>
                  </a:txBody>
                  <a:tcPr/>
                </a:tc>
                <a:extLst>
                  <a:ext uri="{0D108BD9-81ED-4DB2-BD59-A6C34878D82A}">
                    <a16:rowId xmlns:a16="http://schemas.microsoft.com/office/drawing/2014/main" val="252689969"/>
                  </a:ext>
                </a:extLst>
              </a:tr>
              <a:tr h="272560">
                <a:tc>
                  <a:txBody>
                    <a:bodyPr/>
                    <a:lstStyle/>
                    <a:p>
                      <a:r>
                        <a:rPr lang="en-US" sz="1300" b="1" dirty="0"/>
                        <a:t>33</a:t>
                      </a:r>
                    </a:p>
                  </a:txBody>
                  <a:tcPr/>
                </a:tc>
                <a:tc>
                  <a:txBody>
                    <a:bodyPr/>
                    <a:lstStyle/>
                    <a:p>
                      <a:r>
                        <a:rPr lang="en-US" sz="1300" b="1" dirty="0"/>
                        <a:t>Add Organization/Facility Management Module</a:t>
                      </a:r>
                    </a:p>
                  </a:txBody>
                  <a:tcPr/>
                </a:tc>
                <a:tc>
                  <a:txBody>
                    <a:bodyPr/>
                    <a:lstStyle/>
                    <a:p>
                      <a:r>
                        <a:rPr lang="en-US" sz="1300" b="1" dirty="0"/>
                        <a:t>17</a:t>
                      </a:r>
                    </a:p>
                  </a:txBody>
                  <a:tcPr/>
                </a:tc>
                <a:extLst>
                  <a:ext uri="{0D108BD9-81ED-4DB2-BD59-A6C34878D82A}">
                    <a16:rowId xmlns:a16="http://schemas.microsoft.com/office/drawing/2014/main" val="2205235402"/>
                  </a:ext>
                </a:extLst>
              </a:tr>
              <a:tr h="272560">
                <a:tc>
                  <a:txBody>
                    <a:bodyPr/>
                    <a:lstStyle/>
                    <a:p>
                      <a:r>
                        <a:rPr lang="en-US" sz="1300" b="1" dirty="0"/>
                        <a:t>34</a:t>
                      </a:r>
                    </a:p>
                  </a:txBody>
                  <a:tcPr/>
                </a:tc>
                <a:tc>
                  <a:txBody>
                    <a:bodyPr/>
                    <a:lstStyle/>
                    <a:p>
                      <a:r>
                        <a:rPr lang="en-US" sz="1300" b="1" dirty="0"/>
                        <a:t>Enhance Workflow Decision Support (WDS) Functionality</a:t>
                      </a:r>
                    </a:p>
                  </a:txBody>
                  <a:tcPr/>
                </a:tc>
                <a:tc>
                  <a:txBody>
                    <a:bodyPr/>
                    <a:lstStyle/>
                    <a:p>
                      <a:r>
                        <a:rPr lang="en-US" sz="1300" b="1" dirty="0"/>
                        <a:t>5</a:t>
                      </a:r>
                    </a:p>
                  </a:txBody>
                  <a:tcPr/>
                </a:tc>
                <a:extLst>
                  <a:ext uri="{0D108BD9-81ED-4DB2-BD59-A6C34878D82A}">
                    <a16:rowId xmlns:a16="http://schemas.microsoft.com/office/drawing/2014/main" val="2799248905"/>
                  </a:ext>
                </a:extLst>
              </a:tr>
              <a:tr h="272560">
                <a:tc>
                  <a:txBody>
                    <a:bodyPr/>
                    <a:lstStyle/>
                    <a:p>
                      <a:r>
                        <a:rPr lang="en-US" sz="1300" b="1" dirty="0"/>
                        <a:t>35</a:t>
                      </a:r>
                    </a:p>
                  </a:txBody>
                  <a:tcPr/>
                </a:tc>
                <a:tc>
                  <a:txBody>
                    <a:bodyPr/>
                    <a:lstStyle/>
                    <a:p>
                      <a:r>
                        <a:rPr lang="en-US" sz="1300" b="1" dirty="0"/>
                        <a:t>Upgrade Texas NEDSS UI Design</a:t>
                      </a:r>
                    </a:p>
                  </a:txBody>
                  <a:tcPr/>
                </a:tc>
                <a:tc>
                  <a:txBody>
                    <a:bodyPr/>
                    <a:lstStyle/>
                    <a:p>
                      <a:r>
                        <a:rPr lang="en-US" sz="1300" b="1" dirty="0"/>
                        <a:t>23</a:t>
                      </a:r>
                    </a:p>
                  </a:txBody>
                  <a:tcPr/>
                </a:tc>
                <a:extLst>
                  <a:ext uri="{0D108BD9-81ED-4DB2-BD59-A6C34878D82A}">
                    <a16:rowId xmlns:a16="http://schemas.microsoft.com/office/drawing/2014/main" val="2158037440"/>
                  </a:ext>
                </a:extLst>
              </a:tr>
              <a:tr h="272560">
                <a:tc>
                  <a:txBody>
                    <a:bodyPr/>
                    <a:lstStyle/>
                    <a:p>
                      <a:r>
                        <a:rPr lang="en-US" sz="1300" b="1" dirty="0"/>
                        <a:t>36</a:t>
                      </a:r>
                    </a:p>
                  </a:txBody>
                  <a:tcPr/>
                </a:tc>
                <a:tc>
                  <a:txBody>
                    <a:bodyPr/>
                    <a:lstStyle/>
                    <a:p>
                      <a:r>
                        <a:rPr lang="en-US" sz="1300" b="1" dirty="0"/>
                        <a:t>Implement Electronic Initial Case Reports (</a:t>
                      </a:r>
                      <a:r>
                        <a:rPr lang="en-US" sz="1300" b="1" dirty="0" err="1"/>
                        <a:t>eICR</a:t>
                      </a:r>
                      <a:r>
                        <a:rPr lang="en-US" sz="1300" b="1" dirty="0"/>
                        <a:t>) Reportability Response (RR)</a:t>
                      </a:r>
                    </a:p>
                  </a:txBody>
                  <a:tcPr/>
                </a:tc>
                <a:tc>
                  <a:txBody>
                    <a:bodyPr/>
                    <a:lstStyle/>
                    <a:p>
                      <a:r>
                        <a:rPr lang="en-US" sz="1300" b="1" dirty="0"/>
                        <a:t>5</a:t>
                      </a:r>
                    </a:p>
                  </a:txBody>
                  <a:tcPr/>
                </a:tc>
                <a:extLst>
                  <a:ext uri="{0D108BD9-81ED-4DB2-BD59-A6C34878D82A}">
                    <a16:rowId xmlns:a16="http://schemas.microsoft.com/office/drawing/2014/main" val="3421701829"/>
                  </a:ext>
                </a:extLst>
              </a:tr>
              <a:tr h="333366">
                <a:tc>
                  <a:txBody>
                    <a:bodyPr/>
                    <a:lstStyle/>
                    <a:p>
                      <a:r>
                        <a:rPr lang="en-US" sz="1300" b="1" dirty="0"/>
                        <a:t>37/38</a:t>
                      </a:r>
                    </a:p>
                  </a:txBody>
                  <a:tcPr/>
                </a:tc>
                <a:tc>
                  <a:txBody>
                    <a:bodyPr/>
                    <a:lstStyle/>
                    <a:p>
                      <a:r>
                        <a:rPr lang="en-US" sz="1300" b="1" dirty="0"/>
                        <a:t>Rewrite ETL into SQL Server</a:t>
                      </a:r>
                    </a:p>
                  </a:txBody>
                  <a:tcPr/>
                </a:tc>
                <a:tc>
                  <a:txBody>
                    <a:bodyPr/>
                    <a:lstStyle/>
                    <a:p>
                      <a:r>
                        <a:rPr lang="en-US" sz="1300" b="1" dirty="0"/>
                        <a:t>22</a:t>
                      </a:r>
                    </a:p>
                  </a:txBody>
                  <a:tcPr/>
                </a:tc>
                <a:extLst>
                  <a:ext uri="{0D108BD9-81ED-4DB2-BD59-A6C34878D82A}">
                    <a16:rowId xmlns:a16="http://schemas.microsoft.com/office/drawing/2014/main" val="2759711980"/>
                  </a:ext>
                </a:extLst>
              </a:tr>
              <a:tr h="272560">
                <a:tc>
                  <a:txBody>
                    <a:bodyPr/>
                    <a:lstStyle/>
                    <a:p>
                      <a:r>
                        <a:rPr lang="en-US" sz="1300" b="1" dirty="0"/>
                        <a:t>39</a:t>
                      </a:r>
                    </a:p>
                  </a:txBody>
                  <a:tcPr/>
                </a:tc>
                <a:tc>
                  <a:txBody>
                    <a:bodyPr/>
                    <a:lstStyle/>
                    <a:p>
                      <a:r>
                        <a:rPr lang="en-US" sz="1300" b="1" dirty="0"/>
                        <a:t>Support for Interoperability Improvements in NEDSS</a:t>
                      </a:r>
                    </a:p>
                  </a:txBody>
                  <a:tcPr/>
                </a:tc>
                <a:tc>
                  <a:txBody>
                    <a:bodyPr/>
                    <a:lstStyle/>
                    <a:p>
                      <a:r>
                        <a:rPr lang="en-US" sz="1300" b="1" dirty="0"/>
                        <a:t>23</a:t>
                      </a:r>
                    </a:p>
                  </a:txBody>
                  <a:tcPr/>
                </a:tc>
                <a:extLst>
                  <a:ext uri="{0D108BD9-81ED-4DB2-BD59-A6C34878D82A}">
                    <a16:rowId xmlns:a16="http://schemas.microsoft.com/office/drawing/2014/main" val="3377363777"/>
                  </a:ext>
                </a:extLst>
              </a:tr>
              <a:tr h="272560">
                <a:tc>
                  <a:txBody>
                    <a:bodyPr/>
                    <a:lstStyle/>
                    <a:p>
                      <a:r>
                        <a:rPr lang="en-US" sz="1300" b="1" dirty="0"/>
                        <a:t>40</a:t>
                      </a:r>
                    </a:p>
                  </a:txBody>
                  <a:tcPr>
                    <a:solidFill>
                      <a:schemeClr val="accent2">
                        <a:lumMod val="40000"/>
                        <a:lumOff val="60000"/>
                      </a:schemeClr>
                    </a:solidFill>
                  </a:tcPr>
                </a:tc>
                <a:tc>
                  <a:txBody>
                    <a:bodyPr/>
                    <a:lstStyle/>
                    <a:p>
                      <a:r>
                        <a:rPr lang="en-US" sz="1300" b="1" dirty="0"/>
                        <a:t>High Priority Enhancements for STD, HIV, and TB Programs in NEDSS</a:t>
                      </a:r>
                    </a:p>
                  </a:txBody>
                  <a:tcPr>
                    <a:solidFill>
                      <a:schemeClr val="accent2">
                        <a:lumMod val="40000"/>
                        <a:lumOff val="60000"/>
                      </a:schemeClr>
                    </a:solidFill>
                  </a:tcPr>
                </a:tc>
                <a:tc>
                  <a:txBody>
                    <a:bodyPr/>
                    <a:lstStyle/>
                    <a:p>
                      <a:r>
                        <a:rPr lang="en-US" sz="1300" b="1" dirty="0"/>
                        <a:t>22</a:t>
                      </a:r>
                    </a:p>
                  </a:txBody>
                  <a:tcPr>
                    <a:solidFill>
                      <a:schemeClr val="accent2">
                        <a:lumMod val="40000"/>
                        <a:lumOff val="60000"/>
                      </a:schemeClr>
                    </a:solidFill>
                  </a:tcPr>
                </a:tc>
                <a:extLst>
                  <a:ext uri="{0D108BD9-81ED-4DB2-BD59-A6C34878D82A}">
                    <a16:rowId xmlns:a16="http://schemas.microsoft.com/office/drawing/2014/main" val="1105064571"/>
                  </a:ext>
                </a:extLst>
              </a:tr>
              <a:tr h="272560">
                <a:tc>
                  <a:txBody>
                    <a:bodyPr/>
                    <a:lstStyle/>
                    <a:p>
                      <a:r>
                        <a:rPr lang="en-US" sz="1300" b="1" dirty="0"/>
                        <a:t>41</a:t>
                      </a:r>
                    </a:p>
                  </a:txBody>
                  <a:tcPr>
                    <a:solidFill>
                      <a:schemeClr val="accent2">
                        <a:lumMod val="40000"/>
                        <a:lumOff val="60000"/>
                      </a:schemeClr>
                    </a:solidFill>
                  </a:tcPr>
                </a:tc>
                <a:tc>
                  <a:txBody>
                    <a:bodyPr/>
                    <a:lstStyle/>
                    <a:p>
                      <a:r>
                        <a:rPr lang="en-US" sz="1300" b="1" dirty="0"/>
                        <a:t>STD/HIV Data Migration</a:t>
                      </a:r>
                    </a:p>
                  </a:txBody>
                  <a:tcPr>
                    <a:solidFill>
                      <a:schemeClr val="accent2">
                        <a:lumMod val="40000"/>
                        <a:lumOff val="60000"/>
                      </a:schemeClr>
                    </a:solidFill>
                  </a:tcPr>
                </a:tc>
                <a:tc>
                  <a:txBody>
                    <a:bodyPr/>
                    <a:lstStyle/>
                    <a:p>
                      <a:r>
                        <a:rPr lang="en-US" sz="1300" b="1" dirty="0"/>
                        <a:t>23</a:t>
                      </a:r>
                    </a:p>
                  </a:txBody>
                  <a:tcPr>
                    <a:solidFill>
                      <a:schemeClr val="accent2">
                        <a:lumMod val="40000"/>
                        <a:lumOff val="60000"/>
                      </a:schemeClr>
                    </a:solidFill>
                  </a:tcPr>
                </a:tc>
                <a:extLst>
                  <a:ext uri="{0D108BD9-81ED-4DB2-BD59-A6C34878D82A}">
                    <a16:rowId xmlns:a16="http://schemas.microsoft.com/office/drawing/2014/main" val="1454332791"/>
                  </a:ext>
                </a:extLst>
              </a:tr>
              <a:tr h="272560">
                <a:tc>
                  <a:txBody>
                    <a:bodyPr/>
                    <a:lstStyle/>
                    <a:p>
                      <a:r>
                        <a:rPr lang="en-US" sz="1300" b="1" dirty="0"/>
                        <a:t>42</a:t>
                      </a:r>
                    </a:p>
                  </a:txBody>
                  <a:tcPr>
                    <a:solidFill>
                      <a:schemeClr val="accent2">
                        <a:lumMod val="40000"/>
                        <a:lumOff val="60000"/>
                      </a:schemeClr>
                    </a:solidFill>
                  </a:tcPr>
                </a:tc>
                <a:tc>
                  <a:txBody>
                    <a:bodyPr/>
                    <a:lstStyle/>
                    <a:p>
                      <a:r>
                        <a:rPr lang="en-US" sz="1300" b="1" dirty="0"/>
                        <a:t>HIV Implementation in NEDSS</a:t>
                      </a:r>
                    </a:p>
                  </a:txBody>
                  <a:tcPr>
                    <a:solidFill>
                      <a:schemeClr val="accent2">
                        <a:lumMod val="40000"/>
                        <a:lumOff val="60000"/>
                      </a:schemeClr>
                    </a:solidFill>
                  </a:tcPr>
                </a:tc>
                <a:tc>
                  <a:txBody>
                    <a:bodyPr/>
                    <a:lstStyle/>
                    <a:p>
                      <a:r>
                        <a:rPr lang="en-US" sz="1300" b="1" dirty="0"/>
                        <a:t>23</a:t>
                      </a:r>
                    </a:p>
                  </a:txBody>
                  <a:tcPr>
                    <a:solidFill>
                      <a:schemeClr val="accent2">
                        <a:lumMod val="40000"/>
                        <a:lumOff val="60000"/>
                      </a:schemeClr>
                    </a:solidFill>
                  </a:tcPr>
                </a:tc>
                <a:extLst>
                  <a:ext uri="{0D108BD9-81ED-4DB2-BD59-A6C34878D82A}">
                    <a16:rowId xmlns:a16="http://schemas.microsoft.com/office/drawing/2014/main" val="2307961274"/>
                  </a:ext>
                </a:extLst>
              </a:tr>
            </a:tbl>
          </a:graphicData>
        </a:graphic>
      </p:graphicFrame>
      <p:sp>
        <p:nvSpPr>
          <p:cNvPr id="8" name="Content Placeholder 2">
            <a:extLst>
              <a:ext uri="{FF2B5EF4-FFF2-40B4-BE49-F238E27FC236}">
                <a16:creationId xmlns:a16="http://schemas.microsoft.com/office/drawing/2014/main" id="{E2B06790-0699-9883-087A-A55C552672EE}"/>
              </a:ext>
            </a:extLst>
          </p:cNvPr>
          <p:cNvSpPr txBox="1">
            <a:spLocks/>
          </p:cNvSpPr>
          <p:nvPr/>
        </p:nvSpPr>
        <p:spPr>
          <a:xfrm>
            <a:off x="2251060" y="1817623"/>
            <a:ext cx="8989370" cy="71227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NIFI 4 &amp; STHARRS Enhancement Projects are comprised of 13 epics.</a:t>
            </a:r>
          </a:p>
          <a:p>
            <a:pPr marL="228600" marR="0" lvl="0" indent="-2286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projects kick </a:t>
            </a:r>
            <a:r>
              <a:rPr lang="en-US" sz="2000" dirty="0">
                <a:solidFill>
                  <a:prstClr val="black"/>
                </a:solidFill>
                <a:latin typeface="Calibri" panose="020F0502020204030204"/>
              </a:rPr>
              <a:t>just kicked off this month</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and run through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Summer 2026</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2" name="Left Brace 11">
            <a:extLst>
              <a:ext uri="{FF2B5EF4-FFF2-40B4-BE49-F238E27FC236}">
                <a16:creationId xmlns:a16="http://schemas.microsoft.com/office/drawing/2014/main" id="{5BF68761-BD20-8019-AF26-F38FFBFA8074}"/>
              </a:ext>
            </a:extLst>
          </p:cNvPr>
          <p:cNvSpPr/>
          <p:nvPr/>
        </p:nvSpPr>
        <p:spPr>
          <a:xfrm>
            <a:off x="3178097" y="3069410"/>
            <a:ext cx="356170" cy="2617711"/>
          </a:xfrm>
          <a:prstGeom prst="leftBrace">
            <a:avLst/>
          </a:prstGeom>
          <a:ln w="190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3" name="Left Brace 12">
            <a:extLst>
              <a:ext uri="{FF2B5EF4-FFF2-40B4-BE49-F238E27FC236}">
                <a16:creationId xmlns:a16="http://schemas.microsoft.com/office/drawing/2014/main" id="{15B662C6-6DA1-62C8-AC74-51E160755D6E}"/>
              </a:ext>
            </a:extLst>
          </p:cNvPr>
          <p:cNvSpPr/>
          <p:nvPr/>
        </p:nvSpPr>
        <p:spPr>
          <a:xfrm>
            <a:off x="3178097" y="5687121"/>
            <a:ext cx="356170" cy="928393"/>
          </a:xfrm>
          <a:prstGeom prst="leftBrace">
            <a:avLst/>
          </a:prstGeom>
          <a:ln w="19050">
            <a:solidFill>
              <a:srgbClr val="7030A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FC16E00F-95F1-1524-5368-85B7CB8650F5}"/>
              </a:ext>
            </a:extLst>
          </p:cNvPr>
          <p:cNvSpPr txBox="1"/>
          <p:nvPr/>
        </p:nvSpPr>
        <p:spPr>
          <a:xfrm>
            <a:off x="2262880" y="4183787"/>
            <a:ext cx="919308" cy="400110"/>
          </a:xfrm>
          <a:prstGeom prst="rect">
            <a:avLst/>
          </a:prstGeom>
          <a:noFill/>
        </p:spPr>
        <p:txBody>
          <a:bodyPr wrap="square" rtlCol="0">
            <a:spAutoFit/>
          </a:bodyPr>
          <a:lstStyle/>
          <a:p>
            <a:pPr algn="ctr"/>
            <a:r>
              <a:rPr lang="en-US" sz="2000" dirty="0"/>
              <a:t>NIFI 4</a:t>
            </a:r>
          </a:p>
        </p:txBody>
      </p:sp>
      <p:sp>
        <p:nvSpPr>
          <p:cNvPr id="18" name="TextBox 17">
            <a:extLst>
              <a:ext uri="{FF2B5EF4-FFF2-40B4-BE49-F238E27FC236}">
                <a16:creationId xmlns:a16="http://schemas.microsoft.com/office/drawing/2014/main" id="{B67C799F-CF80-A19A-67AE-28CB7C877F2A}"/>
              </a:ext>
            </a:extLst>
          </p:cNvPr>
          <p:cNvSpPr txBox="1"/>
          <p:nvPr/>
        </p:nvSpPr>
        <p:spPr>
          <a:xfrm>
            <a:off x="2139546" y="5966651"/>
            <a:ext cx="1038551" cy="369332"/>
          </a:xfrm>
          <a:prstGeom prst="rect">
            <a:avLst/>
          </a:prstGeom>
          <a:noFill/>
        </p:spPr>
        <p:txBody>
          <a:bodyPr wrap="square" rtlCol="0">
            <a:spAutoFit/>
          </a:bodyPr>
          <a:lstStyle/>
          <a:p>
            <a:pPr algn="ctr"/>
            <a:r>
              <a:rPr lang="en-US" dirty="0"/>
              <a:t>STHARRS</a:t>
            </a:r>
          </a:p>
        </p:txBody>
      </p:sp>
    </p:spTree>
    <p:extLst>
      <p:ext uri="{BB962C8B-B14F-4D97-AF65-F5344CB8AC3E}">
        <p14:creationId xmlns:p14="http://schemas.microsoft.com/office/powerpoint/2010/main" val="3015631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0A35-77AA-04A9-A586-9B0056A7A07E}"/>
              </a:ext>
            </a:extLst>
          </p:cNvPr>
          <p:cNvSpPr>
            <a:spLocks noGrp="1"/>
          </p:cNvSpPr>
          <p:nvPr>
            <p:ph type="title"/>
          </p:nvPr>
        </p:nvSpPr>
        <p:spPr/>
        <p:txBody>
          <a:bodyPr/>
          <a:lstStyle/>
          <a:p>
            <a:r>
              <a:rPr lang="en-US" dirty="0"/>
              <a:t>HTI-2 Proposed Rule Comments</a:t>
            </a:r>
          </a:p>
        </p:txBody>
      </p:sp>
      <p:sp>
        <p:nvSpPr>
          <p:cNvPr id="3" name="Text Placeholder 2">
            <a:extLst>
              <a:ext uri="{FF2B5EF4-FFF2-40B4-BE49-F238E27FC236}">
                <a16:creationId xmlns:a16="http://schemas.microsoft.com/office/drawing/2014/main" id="{49D71C99-C369-1BA0-784E-51D55FCAE89E}"/>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475FFA2B-60BB-7B26-26A7-EC184D3282C3}"/>
              </a:ext>
            </a:extLst>
          </p:cNvPr>
          <p:cNvSpPr>
            <a:spLocks noGrp="1"/>
          </p:cNvSpPr>
          <p:nvPr>
            <p:ph type="ftr" sz="quarter" idx="11"/>
          </p:nvPr>
        </p:nvSpPr>
        <p:spPr/>
        <p:txBody>
          <a:bodyPr/>
          <a:lstStyle/>
          <a:p>
            <a:r>
              <a:rPr lang="en-US"/>
              <a:t>Presentation Title</a:t>
            </a:r>
          </a:p>
        </p:txBody>
      </p:sp>
    </p:spTree>
    <p:extLst>
      <p:ext uri="{BB962C8B-B14F-4D97-AF65-F5344CB8AC3E}">
        <p14:creationId xmlns:p14="http://schemas.microsoft.com/office/powerpoint/2010/main" val="958865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D8EFB1-8420-6308-AC80-677239F79823}"/>
              </a:ext>
            </a:extLst>
          </p:cNvPr>
          <p:cNvSpPr>
            <a:spLocks noGrp="1"/>
          </p:cNvSpPr>
          <p:nvPr>
            <p:ph idx="1"/>
          </p:nvPr>
        </p:nvSpPr>
        <p:spPr>
          <a:xfrm>
            <a:off x="2405864" y="2236741"/>
            <a:ext cx="9170618" cy="4341612"/>
          </a:xfrm>
        </p:spPr>
        <p:txBody>
          <a:bodyPr>
            <a:normAutofit fontScale="92500" lnSpcReduction="10000"/>
          </a:bodyPr>
          <a:lstStyle/>
          <a:p>
            <a:r>
              <a:rPr lang="en-US" dirty="0"/>
              <a:t>ASTP/ONC recently proposed the </a:t>
            </a:r>
            <a:r>
              <a:rPr lang="en-US" dirty="0">
                <a:hlinkClick r:id="rId2"/>
              </a:rPr>
              <a:t>HTI-2</a:t>
            </a:r>
            <a:r>
              <a:rPr lang="en-US" dirty="0"/>
              <a:t> rule that stipulates requirements by which healthcare organizations must conform. HTI-2 has several impactful and long-lasting implications to public health programs.</a:t>
            </a:r>
          </a:p>
          <a:p>
            <a:r>
              <a:rPr lang="en-US" dirty="0"/>
              <a:t>There are 4 major sections that impact public health</a:t>
            </a:r>
          </a:p>
          <a:p>
            <a:pPr marL="800100" lvl="1" indent="-342900">
              <a:lnSpc>
                <a:spcPct val="115000"/>
              </a:lnSpc>
              <a:spcBef>
                <a:spcPts val="0"/>
              </a:spcBef>
              <a:buFont typeface="+mj-lt"/>
              <a:buAutoNum type="arabicPeriod"/>
              <a:tabLst>
                <a:tab pos="457200" algn="l"/>
              </a:tabLst>
            </a:pPr>
            <a:r>
              <a:rPr lang="en-US" sz="1600" b="1" dirty="0">
                <a:solidFill>
                  <a:srgbClr val="000000"/>
                </a:solidFill>
                <a:effectLst/>
                <a:ea typeface="Times New Roman" panose="02020603050405020304" pitchFamily="18" charset="0"/>
                <a:cs typeface="Times New Roman" panose="02020603050405020304" pitchFamily="18" charset="0"/>
              </a:rPr>
              <a:t>Updated naming convention and standards of the "f-criteria" (reference to the f-criteria in the rule):</a:t>
            </a:r>
            <a:r>
              <a:rPr lang="en-US" sz="1600" dirty="0">
                <a:solidFill>
                  <a:srgbClr val="000000"/>
                </a:solidFill>
                <a:effectLst/>
                <a:ea typeface="Times New Roman" panose="02020603050405020304" pitchFamily="18" charset="0"/>
                <a:cs typeface="Times New Roman" panose="02020603050405020304" pitchFamily="18" charset="0"/>
              </a:rPr>
              <a:t> Includes two new criteria for birth reporting and bi-directional exchange with a prescription drug monitoring program (PDMP);</a:t>
            </a:r>
            <a:endParaRPr lang="en-US" sz="1600" dirty="0">
              <a:solidFill>
                <a:srgbClr val="000000"/>
              </a:solidFill>
              <a:effectLst/>
              <a:ea typeface="Verdana" panose="020B0604030504040204" pitchFamily="34" charset="0"/>
              <a:cs typeface="Times New Roman" panose="02020603050405020304" pitchFamily="18" charset="0"/>
            </a:endParaRPr>
          </a:p>
          <a:p>
            <a:pPr marL="800100" lvl="1" indent="-342900">
              <a:lnSpc>
                <a:spcPct val="115000"/>
              </a:lnSpc>
              <a:spcBef>
                <a:spcPts val="0"/>
              </a:spcBef>
              <a:buFont typeface="+mj-lt"/>
              <a:buAutoNum type="arabicPeriod"/>
              <a:tabLst>
                <a:tab pos="457200" algn="l"/>
              </a:tabLst>
            </a:pPr>
            <a:r>
              <a:rPr lang="en-US" sz="1600" b="1" dirty="0">
                <a:solidFill>
                  <a:srgbClr val="000000"/>
                </a:solidFill>
                <a:effectLst/>
                <a:ea typeface="Times New Roman" panose="02020603050405020304" pitchFamily="18" charset="0"/>
                <a:cs typeface="Times New Roman" panose="02020603050405020304" pitchFamily="18" charset="0"/>
              </a:rPr>
              <a:t>New certification criteria for Health IT for Public Health:  </a:t>
            </a:r>
            <a:r>
              <a:rPr lang="en-US" sz="1600" dirty="0">
                <a:solidFill>
                  <a:srgbClr val="000000"/>
                </a:solidFill>
                <a:effectLst/>
                <a:ea typeface="Times New Roman" panose="02020603050405020304" pitchFamily="18" charset="0"/>
                <a:cs typeface="Times New Roman" panose="02020603050405020304" pitchFamily="18" charset="0"/>
              </a:rPr>
              <a:t>Health IT for Public Health certified systems must be able to receive, validate, parse, and filter standardized data</a:t>
            </a:r>
          </a:p>
          <a:p>
            <a:pPr marL="800100" lvl="1" indent="-342900">
              <a:lnSpc>
                <a:spcPct val="115000"/>
              </a:lnSpc>
              <a:spcBef>
                <a:spcPts val="0"/>
              </a:spcBef>
              <a:buFont typeface="+mj-lt"/>
              <a:buAutoNum type="arabicPeriod"/>
              <a:tabLst>
                <a:tab pos="457200" algn="l"/>
              </a:tabLst>
            </a:pPr>
            <a:r>
              <a:rPr lang="en-US" sz="1600" b="1" dirty="0">
                <a:solidFill>
                  <a:srgbClr val="000000"/>
                </a:solidFill>
                <a:effectLst/>
                <a:ea typeface="Times New Roman" panose="02020603050405020304" pitchFamily="18" charset="0"/>
                <a:cs typeface="Times New Roman" panose="02020603050405020304" pitchFamily="18" charset="0"/>
              </a:rPr>
              <a:t>USCDI V4 adoption:  </a:t>
            </a:r>
            <a:r>
              <a:rPr lang="en-US" sz="1600" dirty="0">
                <a:solidFill>
                  <a:srgbClr val="000000"/>
                </a:solidFill>
                <a:effectLst/>
                <a:ea typeface="Times New Roman" panose="02020603050405020304" pitchFamily="18" charset="0"/>
                <a:cs typeface="Times New Roman" panose="02020603050405020304" pitchFamily="18" charset="0"/>
              </a:rPr>
              <a:t>Update the USCDI standard with new data elements and data class included in version 4;</a:t>
            </a:r>
            <a:endParaRPr lang="en-US" sz="1600" dirty="0">
              <a:solidFill>
                <a:srgbClr val="000000"/>
              </a:solidFill>
              <a:effectLst/>
              <a:ea typeface="Verdana" panose="020B0604030504040204" pitchFamily="34" charset="0"/>
              <a:cs typeface="Times New Roman" panose="02020603050405020304" pitchFamily="18" charset="0"/>
            </a:endParaRPr>
          </a:p>
          <a:p>
            <a:pPr marL="800100" lvl="1" indent="-342900">
              <a:lnSpc>
                <a:spcPct val="115000"/>
              </a:lnSpc>
              <a:spcBef>
                <a:spcPts val="0"/>
              </a:spcBef>
              <a:buFont typeface="+mj-lt"/>
              <a:buAutoNum type="arabicPeriod"/>
              <a:tabLst>
                <a:tab pos="457200" algn="l"/>
              </a:tabLst>
            </a:pPr>
            <a:r>
              <a:rPr lang="en-US" sz="1600" b="1" dirty="0">
                <a:solidFill>
                  <a:srgbClr val="000000"/>
                </a:solidFill>
                <a:effectLst/>
                <a:ea typeface="Times New Roman" panose="02020603050405020304" pitchFamily="18" charset="0"/>
                <a:cs typeface="Times New Roman" panose="02020603050405020304" pitchFamily="18" charset="0"/>
              </a:rPr>
              <a:t>FHIR-based API exchange:  </a:t>
            </a:r>
            <a:r>
              <a:rPr lang="en-US" sz="1600" dirty="0">
                <a:solidFill>
                  <a:srgbClr val="000000"/>
                </a:solidFill>
                <a:effectLst/>
                <a:ea typeface="Times New Roman" panose="02020603050405020304" pitchFamily="18" charset="0"/>
                <a:cs typeface="Times New Roman" panose="02020603050405020304" pitchFamily="18" charset="0"/>
              </a:rPr>
              <a:t>Adopting a new criterion for a standardized FHIR-based API for public health data exchange for data senders.</a:t>
            </a:r>
            <a:endParaRPr lang="en-US" sz="1600" dirty="0">
              <a:solidFill>
                <a:srgbClr val="000000"/>
              </a:solidFill>
              <a:effectLst/>
              <a:ea typeface="Verdana" panose="020B060403050404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BC612492-800B-B2BA-9D73-263CB0BF6580}"/>
              </a:ext>
            </a:extLst>
          </p:cNvPr>
          <p:cNvSpPr>
            <a:spLocks noGrp="1"/>
          </p:cNvSpPr>
          <p:nvPr>
            <p:ph type="title"/>
          </p:nvPr>
        </p:nvSpPr>
        <p:spPr/>
        <p:txBody>
          <a:bodyPr/>
          <a:lstStyle/>
          <a:p>
            <a:r>
              <a:rPr lang="en-US"/>
              <a:t>HTI-2 Proposed Rule</a:t>
            </a:r>
          </a:p>
        </p:txBody>
      </p:sp>
    </p:spTree>
    <p:extLst>
      <p:ext uri="{BB962C8B-B14F-4D97-AF65-F5344CB8AC3E}">
        <p14:creationId xmlns:p14="http://schemas.microsoft.com/office/powerpoint/2010/main" val="1864061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227D3A-E998-E18A-BB9E-A5352EBE1C90}"/>
              </a:ext>
            </a:extLst>
          </p:cNvPr>
          <p:cNvSpPr>
            <a:spLocks noGrp="1"/>
          </p:cNvSpPr>
          <p:nvPr>
            <p:ph type="title"/>
          </p:nvPr>
        </p:nvSpPr>
        <p:spPr/>
        <p:txBody>
          <a:bodyPr/>
          <a:lstStyle/>
          <a:p>
            <a:r>
              <a:rPr lang="en-US"/>
              <a:t>Public Health Data Exchange – HTI-2 Proposed Rule</a:t>
            </a:r>
          </a:p>
        </p:txBody>
      </p:sp>
      <p:pic>
        <p:nvPicPr>
          <p:cNvPr id="5" name="Picture 4">
            <a:extLst>
              <a:ext uri="{FF2B5EF4-FFF2-40B4-BE49-F238E27FC236}">
                <a16:creationId xmlns:a16="http://schemas.microsoft.com/office/drawing/2014/main" id="{ED041B97-34CE-B8A3-4D09-96F71DC9CFDA}"/>
              </a:ext>
            </a:extLst>
          </p:cNvPr>
          <p:cNvPicPr>
            <a:picLocks noChangeAspect="1"/>
          </p:cNvPicPr>
          <p:nvPr/>
        </p:nvPicPr>
        <p:blipFill>
          <a:blip r:embed="rId2"/>
          <a:stretch>
            <a:fillRect/>
          </a:stretch>
        </p:blipFill>
        <p:spPr>
          <a:xfrm>
            <a:off x="1676793" y="1606252"/>
            <a:ext cx="8838414" cy="4886623"/>
          </a:xfrm>
          <a:prstGeom prst="rect">
            <a:avLst/>
          </a:prstGeom>
        </p:spPr>
      </p:pic>
    </p:spTree>
    <p:extLst>
      <p:ext uri="{BB962C8B-B14F-4D97-AF65-F5344CB8AC3E}">
        <p14:creationId xmlns:p14="http://schemas.microsoft.com/office/powerpoint/2010/main" val="4096891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B84E8D7-CE62-8922-77F5-EBAB3565405E}"/>
              </a:ext>
            </a:extLst>
          </p:cNvPr>
          <p:cNvSpPr>
            <a:spLocks noGrp="1"/>
          </p:cNvSpPr>
          <p:nvPr>
            <p:ph idx="1"/>
          </p:nvPr>
        </p:nvSpPr>
        <p:spPr>
          <a:xfrm>
            <a:off x="2653501" y="2172946"/>
            <a:ext cx="8700297" cy="4153426"/>
          </a:xfrm>
        </p:spPr>
        <p:txBody>
          <a:bodyPr>
            <a:normAutofit fontScale="92500" lnSpcReduction="20000"/>
          </a:bodyPr>
          <a:lstStyle/>
          <a:p>
            <a:r>
              <a:rPr lang="en-US" dirty="0"/>
              <a:t>January 1, 2028 is not a feasible deadline to comply with proposed ELR and </a:t>
            </a:r>
            <a:r>
              <a:rPr lang="en-US" dirty="0" err="1"/>
              <a:t>eCR</a:t>
            </a:r>
            <a:r>
              <a:rPr lang="en-US" dirty="0"/>
              <a:t> changes.</a:t>
            </a:r>
          </a:p>
          <a:p>
            <a:r>
              <a:rPr lang="en-US" dirty="0"/>
              <a:t>Funding is not offered to assist with these large-scale proposed efforts which presents time, workforce, and resource challenges for the public health workforce.</a:t>
            </a:r>
          </a:p>
          <a:p>
            <a:r>
              <a:rPr lang="en-US" dirty="0"/>
              <a:t>The proposed Public Health Certification process is worrisome as we do not know how requirements will be set which may further impact the timeline. We believe public health needs to have an important designated role in defining these criteria. TX DSHS continues to work with healthcare organizations to improve data intake when onboarding. It is important to clarify a certification does not negate state and local reporting requirements.</a:t>
            </a:r>
          </a:p>
          <a:p>
            <a:endParaRPr lang="en-US" dirty="0"/>
          </a:p>
        </p:txBody>
      </p:sp>
      <p:sp>
        <p:nvSpPr>
          <p:cNvPr id="4" name="Title 3">
            <a:extLst>
              <a:ext uri="{FF2B5EF4-FFF2-40B4-BE49-F238E27FC236}">
                <a16:creationId xmlns:a16="http://schemas.microsoft.com/office/drawing/2014/main" id="{A2B6CDCB-1774-138C-9030-302C0BA9D424}"/>
              </a:ext>
            </a:extLst>
          </p:cNvPr>
          <p:cNvSpPr>
            <a:spLocks noGrp="1"/>
          </p:cNvSpPr>
          <p:nvPr>
            <p:ph type="title"/>
          </p:nvPr>
        </p:nvSpPr>
        <p:spPr/>
        <p:txBody>
          <a:bodyPr/>
          <a:lstStyle/>
          <a:p>
            <a:r>
              <a:rPr lang="en-US" dirty="0"/>
              <a:t>Texas DSHS Comment Summary </a:t>
            </a:r>
          </a:p>
        </p:txBody>
      </p:sp>
    </p:spTree>
    <p:extLst>
      <p:ext uri="{BB962C8B-B14F-4D97-AF65-F5344CB8AC3E}">
        <p14:creationId xmlns:p14="http://schemas.microsoft.com/office/powerpoint/2010/main" val="1295983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AC6A-155C-452B-A591-5E0B91903EAC}"/>
              </a:ext>
            </a:extLst>
          </p:cNvPr>
          <p:cNvSpPr>
            <a:spLocks noGrp="1"/>
          </p:cNvSpPr>
          <p:nvPr>
            <p:ph type="title"/>
          </p:nvPr>
        </p:nvSpPr>
        <p:spPr>
          <a:xfrm>
            <a:off x="820180" y="1862096"/>
            <a:ext cx="10515600" cy="2873190"/>
          </a:xfrm>
        </p:spPr>
        <p:txBody>
          <a:bodyPr/>
          <a:lstStyle/>
          <a:p>
            <a:r>
              <a:rPr lang="en-US" dirty="0"/>
              <a:t>Data Visualization</a:t>
            </a:r>
            <a:endParaRPr lang="en-US" dirty="0">
              <a:latin typeface="Rockwell" panose="02060603020205020403" pitchFamily="18" charset="0"/>
            </a:endParaRPr>
          </a:p>
        </p:txBody>
      </p:sp>
    </p:spTree>
    <p:extLst>
      <p:ext uri="{BB962C8B-B14F-4D97-AF65-F5344CB8AC3E}">
        <p14:creationId xmlns:p14="http://schemas.microsoft.com/office/powerpoint/2010/main" val="1504703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B16632-66E1-A343-E8E7-3520B287C0DD}"/>
              </a:ext>
            </a:extLst>
          </p:cNvPr>
          <p:cNvSpPr>
            <a:spLocks noGrp="1"/>
          </p:cNvSpPr>
          <p:nvPr>
            <p:ph type="title"/>
          </p:nvPr>
        </p:nvSpPr>
        <p:spPr/>
        <p:txBody>
          <a:bodyPr anchor="ctr">
            <a:normAutofit/>
          </a:bodyPr>
          <a:lstStyle/>
          <a:p>
            <a:pPr marL="0" marR="0">
              <a:spcBef>
                <a:spcPts val="0"/>
              </a:spcBef>
              <a:spcAft>
                <a:spcPts val="800"/>
              </a:spcAft>
            </a:pPr>
            <a:r>
              <a:rPr lang="en-US" b="1" dirty="0">
                <a:effectLst/>
              </a:rPr>
              <a:t>Dashboards Timeline</a:t>
            </a:r>
            <a:endParaRPr lang="en-US" dirty="0">
              <a:effectLst/>
            </a:endParaRPr>
          </a:p>
        </p:txBody>
      </p:sp>
      <p:graphicFrame>
        <p:nvGraphicFramePr>
          <p:cNvPr id="7" name="Content Placeholder 1">
            <a:extLst>
              <a:ext uri="{FF2B5EF4-FFF2-40B4-BE49-F238E27FC236}">
                <a16:creationId xmlns:a16="http://schemas.microsoft.com/office/drawing/2014/main" id="{64CB719D-DEFF-9810-75CE-D42FC891BCBE}"/>
              </a:ext>
            </a:extLst>
          </p:cNvPr>
          <p:cNvGraphicFramePr>
            <a:graphicFrameLocks noGrp="1"/>
          </p:cNvGraphicFramePr>
          <p:nvPr>
            <p:ph type="tbl" sz="quarter" idx="13"/>
          </p:nvPr>
        </p:nvGraphicFramePr>
        <p:xfrm>
          <a:off x="241040" y="1992117"/>
          <a:ext cx="11748797" cy="4315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4792D877-B1BE-E4DF-2DD8-7F064DD46749}"/>
              </a:ext>
            </a:extLst>
          </p:cNvPr>
          <p:cNvSpPr txBox="1"/>
          <p:nvPr/>
        </p:nvSpPr>
        <p:spPr>
          <a:xfrm>
            <a:off x="327992" y="6354375"/>
            <a:ext cx="1948069" cy="276999"/>
          </a:xfrm>
          <a:prstGeom prst="rect">
            <a:avLst/>
          </a:prstGeom>
          <a:noFill/>
        </p:spPr>
        <p:txBody>
          <a:bodyPr wrap="square" rtlCol="0">
            <a:spAutoFit/>
          </a:bodyPr>
          <a:lstStyle/>
          <a:p>
            <a:pPr algn="ctr"/>
            <a:r>
              <a:rPr lang="en-US" sz="1200" dirty="0"/>
              <a:t>*Tentative Go-Live Dates</a:t>
            </a:r>
          </a:p>
        </p:txBody>
      </p:sp>
    </p:spTree>
    <p:extLst>
      <p:ext uri="{BB962C8B-B14F-4D97-AF65-F5344CB8AC3E}">
        <p14:creationId xmlns:p14="http://schemas.microsoft.com/office/powerpoint/2010/main" val="2023455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79D2F6-9BD3-7D4B-04D0-8F681C65101F}"/>
              </a:ext>
            </a:extLst>
          </p:cNvPr>
          <p:cNvSpPr>
            <a:spLocks noGrp="1"/>
          </p:cNvSpPr>
          <p:nvPr>
            <p:ph type="title"/>
          </p:nvPr>
        </p:nvSpPr>
        <p:spPr>
          <a:xfrm>
            <a:off x="362712" y="193584"/>
            <a:ext cx="10515600" cy="1325563"/>
          </a:xfrm>
        </p:spPr>
        <p:txBody>
          <a:bodyPr vert="horz" lIns="91440" tIns="45720" rIns="91440" bIns="45720" rtlCol="0" anchor="ctr">
            <a:normAutofit/>
          </a:bodyPr>
          <a:lstStyle/>
          <a:p>
            <a:r>
              <a:rPr lang="en-US" sz="4000" dirty="0"/>
              <a:t>Texas Health Data </a:t>
            </a:r>
            <a:endParaRPr lang="en-US" sz="4000" b="1" kern="1200" dirty="0">
              <a:latin typeface="+mn-lt"/>
              <a:ea typeface="+mj-ea"/>
              <a:cs typeface="+mj-cs"/>
            </a:endParaRPr>
          </a:p>
        </p:txBody>
      </p:sp>
      <p:sp>
        <p:nvSpPr>
          <p:cNvPr id="7" name="TextBox 6">
            <a:extLst>
              <a:ext uri="{FF2B5EF4-FFF2-40B4-BE49-F238E27FC236}">
                <a16:creationId xmlns:a16="http://schemas.microsoft.com/office/drawing/2014/main" id="{76C6F934-727D-EDC2-AC76-6824C7915EDB}"/>
              </a:ext>
            </a:extLst>
          </p:cNvPr>
          <p:cNvSpPr txBox="1"/>
          <p:nvPr/>
        </p:nvSpPr>
        <p:spPr>
          <a:xfrm>
            <a:off x="6684644" y="1777633"/>
            <a:ext cx="5275708" cy="3798983"/>
          </a:xfrm>
          <a:prstGeom prst="rect">
            <a:avLst/>
          </a:prstGeom>
          <a:ln>
            <a:noFill/>
          </a:ln>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en-US" sz="2800"/>
              <a:t>Multiple data sets in a single area</a:t>
            </a:r>
          </a:p>
          <a:p>
            <a:pPr marL="228600" indent="-228600">
              <a:lnSpc>
                <a:spcPct val="90000"/>
              </a:lnSpc>
              <a:spcBef>
                <a:spcPts val="1000"/>
              </a:spcBef>
              <a:buFont typeface="Arial" panose="020B0604020202020204" pitchFamily="34" charset="0"/>
              <a:buChar char="•"/>
            </a:pPr>
            <a:r>
              <a:rPr lang="en-US" sz="2800"/>
              <a:t>Visualization</a:t>
            </a:r>
          </a:p>
          <a:p>
            <a:pPr marL="228600" indent="-228600">
              <a:lnSpc>
                <a:spcPct val="90000"/>
              </a:lnSpc>
              <a:spcBef>
                <a:spcPts val="1000"/>
              </a:spcBef>
              <a:buFont typeface="Arial" panose="020B0604020202020204" pitchFamily="34" charset="0"/>
              <a:buChar char="•"/>
            </a:pPr>
            <a:r>
              <a:rPr lang="en-US" sz="2800"/>
              <a:t>Customization</a:t>
            </a:r>
          </a:p>
          <a:p>
            <a:pPr marL="228600" indent="-228600">
              <a:lnSpc>
                <a:spcPct val="90000"/>
              </a:lnSpc>
              <a:spcBef>
                <a:spcPts val="1000"/>
              </a:spcBef>
              <a:buFont typeface="Arial" panose="020B0604020202020204" pitchFamily="34" charset="0"/>
              <a:buChar char="•"/>
            </a:pPr>
            <a:r>
              <a:rPr lang="en-US" sz="2800"/>
              <a:t>Downloading in formats that meet users needs</a:t>
            </a:r>
          </a:p>
          <a:p>
            <a:pPr>
              <a:lnSpc>
                <a:spcPct val="90000"/>
              </a:lnSpc>
              <a:spcBef>
                <a:spcPts val="1000"/>
              </a:spcBef>
            </a:pPr>
            <a:endParaRPr lang="en-US" sz="2800"/>
          </a:p>
        </p:txBody>
      </p:sp>
      <p:sp>
        <p:nvSpPr>
          <p:cNvPr id="11" name="TextBox 10">
            <a:extLst>
              <a:ext uri="{FF2B5EF4-FFF2-40B4-BE49-F238E27FC236}">
                <a16:creationId xmlns:a16="http://schemas.microsoft.com/office/drawing/2014/main" id="{A405E9D7-FC1C-1377-4673-6C556C91FE1A}"/>
              </a:ext>
            </a:extLst>
          </p:cNvPr>
          <p:cNvSpPr txBox="1"/>
          <p:nvPr/>
        </p:nvSpPr>
        <p:spPr>
          <a:xfrm>
            <a:off x="273868" y="5664286"/>
            <a:ext cx="4117144" cy="341632"/>
          </a:xfrm>
          <a:prstGeom prst="rect">
            <a:avLst/>
          </a:prstGeom>
          <a:noFill/>
        </p:spPr>
        <p:txBody>
          <a:bodyPr wrap="square">
            <a:spAutoFit/>
          </a:bodyPr>
          <a:lstStyle/>
          <a:p>
            <a:pPr>
              <a:lnSpc>
                <a:spcPct val="90000"/>
              </a:lnSpc>
              <a:spcBef>
                <a:spcPts val="1000"/>
              </a:spcBef>
            </a:pPr>
            <a:r>
              <a:rPr lang="en-US" sz="1800">
                <a:hlinkClick r:id="rId3"/>
              </a:rPr>
              <a:t>https://healthdata.dshs.texas.gov/</a:t>
            </a:r>
            <a:endParaRPr lang="en-US" sz="1800"/>
          </a:p>
        </p:txBody>
      </p:sp>
      <p:pic>
        <p:nvPicPr>
          <p:cNvPr id="2" name="Picture 1">
            <a:extLst>
              <a:ext uri="{FF2B5EF4-FFF2-40B4-BE49-F238E27FC236}">
                <a16:creationId xmlns:a16="http://schemas.microsoft.com/office/drawing/2014/main" id="{0CC8306C-8D90-25EA-54E8-0F44481B16F5}"/>
              </a:ext>
            </a:extLst>
          </p:cNvPr>
          <p:cNvPicPr>
            <a:picLocks noChangeAspect="1"/>
          </p:cNvPicPr>
          <p:nvPr/>
        </p:nvPicPr>
        <p:blipFill>
          <a:blip r:embed="rId4"/>
          <a:stretch>
            <a:fillRect/>
          </a:stretch>
        </p:blipFill>
        <p:spPr>
          <a:xfrm>
            <a:off x="273868" y="1777633"/>
            <a:ext cx="5916486" cy="379898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996614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B51BD-CB01-D86C-BEE1-FB048C7F5E84}"/>
              </a:ext>
            </a:extLst>
          </p:cNvPr>
          <p:cNvSpPr>
            <a:spLocks noGrp="1"/>
          </p:cNvSpPr>
          <p:nvPr>
            <p:ph type="title"/>
          </p:nvPr>
        </p:nvSpPr>
        <p:spPr/>
        <p:txBody>
          <a:bodyPr/>
          <a:lstStyle/>
          <a:p>
            <a:r>
              <a:rPr lang="en-US" dirty="0"/>
              <a:t>Infectious Disease Prevention</a:t>
            </a:r>
          </a:p>
        </p:txBody>
      </p:sp>
      <p:sp>
        <p:nvSpPr>
          <p:cNvPr id="3" name="Text Placeholder 2">
            <a:extLst>
              <a:ext uri="{FF2B5EF4-FFF2-40B4-BE49-F238E27FC236}">
                <a16:creationId xmlns:a16="http://schemas.microsoft.com/office/drawing/2014/main" id="{060A4142-E72B-C978-27B9-8768448CC683}"/>
              </a:ext>
            </a:extLst>
          </p:cNvPr>
          <p:cNvSpPr>
            <a:spLocks noGrp="1"/>
          </p:cNvSpPr>
          <p:nvPr>
            <p:ph type="body" idx="1"/>
          </p:nvPr>
        </p:nvSpPr>
        <p:spPr/>
        <p:txBody>
          <a:bodyPr/>
          <a:lstStyle/>
          <a:p>
            <a:r>
              <a:rPr lang="en-US" dirty="0"/>
              <a:t>Josh Hutchison, MBA</a:t>
            </a:r>
          </a:p>
          <a:p>
            <a:r>
              <a:rPr lang="en-US" dirty="0"/>
              <a:t>Deputy Commissioner, Infectious Disease Prevention Division</a:t>
            </a:r>
          </a:p>
        </p:txBody>
      </p:sp>
      <p:sp>
        <p:nvSpPr>
          <p:cNvPr id="4" name="Footer Placeholder 3">
            <a:extLst>
              <a:ext uri="{FF2B5EF4-FFF2-40B4-BE49-F238E27FC236}">
                <a16:creationId xmlns:a16="http://schemas.microsoft.com/office/drawing/2014/main" id="{4FD824D1-5924-11A6-801A-9226AF12DEEA}"/>
              </a:ext>
            </a:extLst>
          </p:cNvPr>
          <p:cNvSpPr>
            <a:spLocks noGrp="1"/>
          </p:cNvSpPr>
          <p:nvPr>
            <p:ph type="ftr" sz="quarter" idx="11"/>
          </p:nvPr>
        </p:nvSpPr>
        <p:spPr/>
        <p:txBody>
          <a:bodyPr/>
          <a:lstStyle/>
          <a:p>
            <a:r>
              <a:rPr lang="en-US"/>
              <a:t>Presentation Title</a:t>
            </a:r>
          </a:p>
        </p:txBody>
      </p:sp>
    </p:spTree>
    <p:extLst>
      <p:ext uri="{BB962C8B-B14F-4D97-AF65-F5344CB8AC3E}">
        <p14:creationId xmlns:p14="http://schemas.microsoft.com/office/powerpoint/2010/main" val="3468390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FC25DC-4887-1AA2-F5A7-3E1532438CD2}"/>
              </a:ext>
            </a:extLst>
          </p:cNvPr>
          <p:cNvSpPr>
            <a:spLocks noGrp="1"/>
          </p:cNvSpPr>
          <p:nvPr>
            <p:ph type="title"/>
          </p:nvPr>
        </p:nvSpPr>
        <p:spPr/>
        <p:txBody>
          <a:bodyPr/>
          <a:lstStyle/>
          <a:p>
            <a:r>
              <a:rPr lang="en-US" sz="4400" dirty="0"/>
              <a:t>Maternal and Child Health Dashboards</a:t>
            </a:r>
            <a:endParaRPr lang="en-US" dirty="0"/>
          </a:p>
        </p:txBody>
      </p:sp>
      <p:pic>
        <p:nvPicPr>
          <p:cNvPr id="7" name="Picture 6">
            <a:extLst>
              <a:ext uri="{FF2B5EF4-FFF2-40B4-BE49-F238E27FC236}">
                <a16:creationId xmlns:a16="http://schemas.microsoft.com/office/drawing/2014/main" id="{3A42F3A4-5C24-5046-9760-55B7BB301CA2}"/>
              </a:ext>
            </a:extLst>
          </p:cNvPr>
          <p:cNvPicPr>
            <a:picLocks noChangeAspect="1"/>
          </p:cNvPicPr>
          <p:nvPr/>
        </p:nvPicPr>
        <p:blipFill>
          <a:blip r:embed="rId2"/>
          <a:stretch>
            <a:fillRect/>
          </a:stretch>
        </p:blipFill>
        <p:spPr>
          <a:xfrm>
            <a:off x="1135613" y="2792717"/>
            <a:ext cx="4636286" cy="2606747"/>
          </a:xfrm>
          <a:prstGeom prst="rect">
            <a:avLst/>
          </a:prstGeom>
        </p:spPr>
      </p:pic>
      <p:pic>
        <p:nvPicPr>
          <p:cNvPr id="9" name="Picture 8">
            <a:extLst>
              <a:ext uri="{FF2B5EF4-FFF2-40B4-BE49-F238E27FC236}">
                <a16:creationId xmlns:a16="http://schemas.microsoft.com/office/drawing/2014/main" id="{A5FF0332-FA7E-76C9-5596-0598170A9859}"/>
              </a:ext>
            </a:extLst>
          </p:cNvPr>
          <p:cNvPicPr>
            <a:picLocks noChangeAspect="1"/>
          </p:cNvPicPr>
          <p:nvPr/>
        </p:nvPicPr>
        <p:blipFill>
          <a:blip r:embed="rId3"/>
          <a:stretch>
            <a:fillRect/>
          </a:stretch>
        </p:blipFill>
        <p:spPr>
          <a:xfrm>
            <a:off x="6788546" y="2792717"/>
            <a:ext cx="4763165" cy="1800476"/>
          </a:xfrm>
          <a:prstGeom prst="rect">
            <a:avLst/>
          </a:prstGeom>
        </p:spPr>
      </p:pic>
      <p:pic>
        <p:nvPicPr>
          <p:cNvPr id="11" name="Picture 10">
            <a:extLst>
              <a:ext uri="{FF2B5EF4-FFF2-40B4-BE49-F238E27FC236}">
                <a16:creationId xmlns:a16="http://schemas.microsoft.com/office/drawing/2014/main" id="{3475ADA8-3B13-E7C8-5864-4B2642A51898}"/>
              </a:ext>
            </a:extLst>
          </p:cNvPr>
          <p:cNvPicPr>
            <a:picLocks noChangeAspect="1"/>
          </p:cNvPicPr>
          <p:nvPr/>
        </p:nvPicPr>
        <p:blipFill>
          <a:blip r:embed="rId4"/>
          <a:stretch>
            <a:fillRect/>
          </a:stretch>
        </p:blipFill>
        <p:spPr>
          <a:xfrm>
            <a:off x="447872" y="1415880"/>
            <a:ext cx="11353800" cy="91661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2" name="Rectangle 11">
            <a:extLst>
              <a:ext uri="{FF2B5EF4-FFF2-40B4-BE49-F238E27FC236}">
                <a16:creationId xmlns:a16="http://schemas.microsoft.com/office/drawing/2014/main" id="{0DC656FE-43FB-2CF3-6A96-CC9B563136B7}"/>
              </a:ext>
            </a:extLst>
          </p:cNvPr>
          <p:cNvSpPr/>
          <p:nvPr/>
        </p:nvSpPr>
        <p:spPr>
          <a:xfrm>
            <a:off x="8174534" y="2011677"/>
            <a:ext cx="1154038" cy="34986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823B58A0-F347-A77F-D5F6-83885755D0B3}"/>
              </a:ext>
            </a:extLst>
          </p:cNvPr>
          <p:cNvCxnSpPr>
            <a:cxnSpLocks/>
          </p:cNvCxnSpPr>
          <p:nvPr/>
        </p:nvCxnSpPr>
        <p:spPr>
          <a:xfrm>
            <a:off x="8753191" y="2367993"/>
            <a:ext cx="0" cy="4182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B8A5378-3EC1-27FD-BC5B-16A9F360395F}"/>
              </a:ext>
            </a:extLst>
          </p:cNvPr>
          <p:cNvSpPr/>
          <p:nvPr/>
        </p:nvSpPr>
        <p:spPr>
          <a:xfrm>
            <a:off x="3279073" y="4273202"/>
            <a:ext cx="2492826" cy="112626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2F5282-414B-3BD9-088B-3E2419094932}"/>
              </a:ext>
            </a:extLst>
          </p:cNvPr>
          <p:cNvSpPr/>
          <p:nvPr/>
        </p:nvSpPr>
        <p:spPr>
          <a:xfrm>
            <a:off x="9008068" y="3746229"/>
            <a:ext cx="1442218" cy="37790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E704CE-1C44-49B1-81DD-EFBE626827E1}"/>
              </a:ext>
            </a:extLst>
          </p:cNvPr>
          <p:cNvSpPr/>
          <p:nvPr/>
        </p:nvSpPr>
        <p:spPr>
          <a:xfrm>
            <a:off x="7625135" y="3379190"/>
            <a:ext cx="1289038" cy="35824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7FFD3C3-01CA-9821-8431-8686AC198C7A}"/>
              </a:ext>
            </a:extLst>
          </p:cNvPr>
          <p:cNvSpPr/>
          <p:nvPr/>
        </p:nvSpPr>
        <p:spPr>
          <a:xfrm>
            <a:off x="1935128" y="3839501"/>
            <a:ext cx="1289038" cy="35824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2770FC4-D3C8-A15A-BF35-E6CE3B66DB61}"/>
              </a:ext>
            </a:extLst>
          </p:cNvPr>
          <p:cNvSpPr txBox="1"/>
          <p:nvPr/>
        </p:nvSpPr>
        <p:spPr>
          <a:xfrm>
            <a:off x="6743400" y="4676993"/>
            <a:ext cx="4016306" cy="1815882"/>
          </a:xfrm>
          <a:prstGeom prst="rect">
            <a:avLst/>
          </a:prstGeom>
          <a:noFill/>
        </p:spPr>
        <p:txBody>
          <a:bodyPr wrap="square" rtlCol="0">
            <a:spAutoFit/>
          </a:bodyPr>
          <a:lstStyle/>
          <a:p>
            <a:r>
              <a:rPr lang="en-US" sz="1600" b="1" dirty="0"/>
              <a:t>August 30, 2024 release included:</a:t>
            </a:r>
          </a:p>
          <a:p>
            <a:pPr marL="285750" indent="-285750">
              <a:buFont typeface="Arial" panose="020B0604020202020204" pitchFamily="34" charset="0"/>
              <a:buChar char="•"/>
            </a:pPr>
            <a:r>
              <a:rPr lang="en-US" sz="1600" b="1" dirty="0"/>
              <a:t>Infant Mortality and Morbidity</a:t>
            </a:r>
          </a:p>
          <a:p>
            <a:pPr marL="742950" lvl="1" indent="-285750">
              <a:buFont typeface="Courier New" panose="02070309020205020404" pitchFamily="49" charset="0"/>
              <a:buChar char="o"/>
            </a:pPr>
            <a:r>
              <a:rPr lang="en-US" sz="1600" dirty="0"/>
              <a:t>Infant Health Practices</a:t>
            </a:r>
          </a:p>
          <a:p>
            <a:pPr marL="285750" indent="-285750">
              <a:buFont typeface="Arial" panose="020B0604020202020204" pitchFamily="34" charset="0"/>
              <a:buChar char="•"/>
            </a:pPr>
            <a:r>
              <a:rPr lang="en-US" sz="1600" b="1" dirty="0"/>
              <a:t>Maternal Health</a:t>
            </a:r>
          </a:p>
          <a:p>
            <a:pPr marL="742950" lvl="1" indent="-285750">
              <a:buFont typeface="Courier New" panose="02070309020205020404" pitchFamily="49" charset="0"/>
              <a:buChar char="o"/>
            </a:pPr>
            <a:r>
              <a:rPr lang="en-US" sz="1600" dirty="0"/>
              <a:t>Severe Maternal Morbidity</a:t>
            </a:r>
          </a:p>
          <a:p>
            <a:pPr marL="742950" lvl="1" indent="-285750">
              <a:buFont typeface="Courier New" panose="02070309020205020404" pitchFamily="49" charset="0"/>
              <a:buChar char="o"/>
            </a:pPr>
            <a:r>
              <a:rPr lang="en-US" sz="1600" dirty="0"/>
              <a:t>Pregnancy-Related Mortality Ratio</a:t>
            </a:r>
          </a:p>
          <a:p>
            <a:pPr marL="742950" lvl="1" indent="-285750">
              <a:buFont typeface="Courier New" panose="02070309020205020404" pitchFamily="49" charset="0"/>
              <a:buChar char="o"/>
            </a:pPr>
            <a:r>
              <a:rPr lang="en-US" sz="1600" dirty="0"/>
              <a:t>Texas AIM</a:t>
            </a:r>
          </a:p>
        </p:txBody>
      </p:sp>
    </p:spTree>
    <p:extLst>
      <p:ext uri="{BB962C8B-B14F-4D97-AF65-F5344CB8AC3E}">
        <p14:creationId xmlns:p14="http://schemas.microsoft.com/office/powerpoint/2010/main" val="707345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F17B7B-4EC0-263C-F307-66FB5B6FF60D}"/>
              </a:ext>
            </a:extLst>
          </p:cNvPr>
          <p:cNvPicPr>
            <a:picLocks noChangeAspect="1"/>
          </p:cNvPicPr>
          <p:nvPr/>
        </p:nvPicPr>
        <p:blipFill>
          <a:blip r:embed="rId3"/>
          <a:stretch>
            <a:fillRect/>
          </a:stretch>
        </p:blipFill>
        <p:spPr>
          <a:xfrm>
            <a:off x="224102" y="263086"/>
            <a:ext cx="5871898" cy="3274423"/>
          </a:xfrm>
          <a:prstGeom prst="rect">
            <a:avLst/>
          </a:prstGeom>
        </p:spPr>
      </p:pic>
      <p:pic>
        <p:nvPicPr>
          <p:cNvPr id="9" name="Picture 8">
            <a:extLst>
              <a:ext uri="{FF2B5EF4-FFF2-40B4-BE49-F238E27FC236}">
                <a16:creationId xmlns:a16="http://schemas.microsoft.com/office/drawing/2014/main" id="{F6C83CC0-F321-7D72-EF10-AC046EDFF21C}"/>
              </a:ext>
            </a:extLst>
          </p:cNvPr>
          <p:cNvPicPr>
            <a:picLocks noChangeAspect="1"/>
          </p:cNvPicPr>
          <p:nvPr/>
        </p:nvPicPr>
        <p:blipFill>
          <a:blip r:embed="rId4"/>
          <a:stretch>
            <a:fillRect/>
          </a:stretch>
        </p:blipFill>
        <p:spPr>
          <a:xfrm>
            <a:off x="241293" y="3788228"/>
            <a:ext cx="5854707" cy="2360116"/>
          </a:xfrm>
          <a:prstGeom prst="rect">
            <a:avLst/>
          </a:prstGeom>
        </p:spPr>
      </p:pic>
      <p:pic>
        <p:nvPicPr>
          <p:cNvPr id="13" name="Picture 12">
            <a:extLst>
              <a:ext uri="{FF2B5EF4-FFF2-40B4-BE49-F238E27FC236}">
                <a16:creationId xmlns:a16="http://schemas.microsoft.com/office/drawing/2014/main" id="{7F9B852C-97C1-8C61-FEDB-374FB09D5853}"/>
              </a:ext>
            </a:extLst>
          </p:cNvPr>
          <p:cNvPicPr>
            <a:picLocks noChangeAspect="1"/>
          </p:cNvPicPr>
          <p:nvPr/>
        </p:nvPicPr>
        <p:blipFill>
          <a:blip r:embed="rId5"/>
          <a:stretch>
            <a:fillRect/>
          </a:stretch>
        </p:blipFill>
        <p:spPr>
          <a:xfrm>
            <a:off x="6189249" y="263086"/>
            <a:ext cx="5445404" cy="2201838"/>
          </a:xfrm>
          <a:prstGeom prst="rect">
            <a:avLst/>
          </a:prstGeom>
        </p:spPr>
      </p:pic>
      <p:pic>
        <p:nvPicPr>
          <p:cNvPr id="16" name="Picture 15">
            <a:extLst>
              <a:ext uri="{FF2B5EF4-FFF2-40B4-BE49-F238E27FC236}">
                <a16:creationId xmlns:a16="http://schemas.microsoft.com/office/drawing/2014/main" id="{0CBCC70E-4D82-6991-8244-29004BEC7448}"/>
              </a:ext>
            </a:extLst>
          </p:cNvPr>
          <p:cNvPicPr>
            <a:picLocks noChangeAspect="1"/>
          </p:cNvPicPr>
          <p:nvPr/>
        </p:nvPicPr>
        <p:blipFill>
          <a:blip r:embed="rId6"/>
          <a:stretch>
            <a:fillRect/>
          </a:stretch>
        </p:blipFill>
        <p:spPr>
          <a:xfrm>
            <a:off x="6189249" y="3788228"/>
            <a:ext cx="5445404" cy="2032890"/>
          </a:xfrm>
          <a:prstGeom prst="rect">
            <a:avLst/>
          </a:prstGeom>
        </p:spPr>
      </p:pic>
      <p:sp>
        <p:nvSpPr>
          <p:cNvPr id="4" name="TextBox 3">
            <a:extLst>
              <a:ext uri="{FF2B5EF4-FFF2-40B4-BE49-F238E27FC236}">
                <a16:creationId xmlns:a16="http://schemas.microsoft.com/office/drawing/2014/main" id="{0CD55699-FD25-8F95-9B30-54D75212DB2B}"/>
              </a:ext>
            </a:extLst>
          </p:cNvPr>
          <p:cNvSpPr txBox="1"/>
          <p:nvPr/>
        </p:nvSpPr>
        <p:spPr>
          <a:xfrm>
            <a:off x="241293" y="6168793"/>
            <a:ext cx="6107430" cy="369332"/>
          </a:xfrm>
          <a:prstGeom prst="rect">
            <a:avLst/>
          </a:prstGeom>
          <a:noFill/>
        </p:spPr>
        <p:txBody>
          <a:bodyPr wrap="square">
            <a:spAutoFit/>
          </a:bodyPr>
          <a:lstStyle/>
          <a:p>
            <a:r>
              <a:rPr lang="en-US" dirty="0">
                <a:hlinkClick r:id="rId7"/>
              </a:rPr>
              <a:t>Texas Health Data - Maternal Health</a:t>
            </a:r>
            <a:endParaRPr lang="en-US" dirty="0"/>
          </a:p>
        </p:txBody>
      </p:sp>
      <p:sp>
        <p:nvSpPr>
          <p:cNvPr id="2" name="TextBox 1">
            <a:extLst>
              <a:ext uri="{FF2B5EF4-FFF2-40B4-BE49-F238E27FC236}">
                <a16:creationId xmlns:a16="http://schemas.microsoft.com/office/drawing/2014/main" id="{03C0D70A-5AAB-F117-33E4-C84028673FF0}"/>
              </a:ext>
            </a:extLst>
          </p:cNvPr>
          <p:cNvSpPr txBox="1"/>
          <p:nvPr/>
        </p:nvSpPr>
        <p:spPr>
          <a:xfrm>
            <a:off x="8270102" y="5825592"/>
            <a:ext cx="6107430" cy="369332"/>
          </a:xfrm>
          <a:prstGeom prst="rect">
            <a:avLst/>
          </a:prstGeom>
          <a:noFill/>
        </p:spPr>
        <p:txBody>
          <a:bodyPr wrap="square">
            <a:spAutoFit/>
          </a:bodyPr>
          <a:lstStyle/>
          <a:p>
            <a:r>
              <a:rPr lang="en-US" dirty="0">
                <a:hlinkClick r:id="rId8"/>
              </a:rPr>
              <a:t>Texas Health Data - Infant Health</a:t>
            </a:r>
            <a:endParaRPr lang="en-US" dirty="0"/>
          </a:p>
        </p:txBody>
      </p:sp>
    </p:spTree>
    <p:extLst>
      <p:ext uri="{BB962C8B-B14F-4D97-AF65-F5344CB8AC3E}">
        <p14:creationId xmlns:p14="http://schemas.microsoft.com/office/powerpoint/2010/main" val="1268669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F8A5-04CC-CCA8-F08C-193E01655457}"/>
              </a:ext>
            </a:extLst>
          </p:cNvPr>
          <p:cNvSpPr>
            <a:spLocks noGrp="1"/>
          </p:cNvSpPr>
          <p:nvPr>
            <p:ph type="title"/>
          </p:nvPr>
        </p:nvSpPr>
        <p:spPr>
          <a:xfrm>
            <a:off x="458129" y="232891"/>
            <a:ext cx="11275741" cy="1325563"/>
          </a:xfrm>
        </p:spPr>
        <p:txBody>
          <a:bodyPr>
            <a:normAutofit/>
          </a:bodyPr>
          <a:lstStyle/>
          <a:p>
            <a:r>
              <a:rPr lang="en-US" dirty="0"/>
              <a:t>Congenital Syphilis Dashboard</a:t>
            </a:r>
          </a:p>
        </p:txBody>
      </p:sp>
      <p:grpSp>
        <p:nvGrpSpPr>
          <p:cNvPr id="30" name="Group 29">
            <a:extLst>
              <a:ext uri="{FF2B5EF4-FFF2-40B4-BE49-F238E27FC236}">
                <a16:creationId xmlns:a16="http://schemas.microsoft.com/office/drawing/2014/main" id="{4491907D-03F9-DCB1-F327-C76F0FAE292C}"/>
              </a:ext>
            </a:extLst>
          </p:cNvPr>
          <p:cNvGrpSpPr/>
          <p:nvPr/>
        </p:nvGrpSpPr>
        <p:grpSpPr>
          <a:xfrm>
            <a:off x="186612" y="1397218"/>
            <a:ext cx="11353800" cy="4788977"/>
            <a:chOff x="0" y="1397218"/>
            <a:chExt cx="12009254" cy="5139459"/>
          </a:xfrm>
        </p:grpSpPr>
        <p:grpSp>
          <p:nvGrpSpPr>
            <p:cNvPr id="29" name="Group 28">
              <a:extLst>
                <a:ext uri="{FF2B5EF4-FFF2-40B4-BE49-F238E27FC236}">
                  <a16:creationId xmlns:a16="http://schemas.microsoft.com/office/drawing/2014/main" id="{68270B8C-DF2C-71D4-5811-75B86768262E}"/>
                </a:ext>
              </a:extLst>
            </p:cNvPr>
            <p:cNvGrpSpPr/>
            <p:nvPr/>
          </p:nvGrpSpPr>
          <p:grpSpPr>
            <a:xfrm>
              <a:off x="0" y="1397218"/>
              <a:ext cx="12009254" cy="5139459"/>
              <a:chOff x="0" y="1397218"/>
              <a:chExt cx="12009254" cy="5139459"/>
            </a:xfrm>
          </p:grpSpPr>
          <p:grpSp>
            <p:nvGrpSpPr>
              <p:cNvPr id="17" name="Group 16">
                <a:extLst>
                  <a:ext uri="{FF2B5EF4-FFF2-40B4-BE49-F238E27FC236}">
                    <a16:creationId xmlns:a16="http://schemas.microsoft.com/office/drawing/2014/main" id="{00209B19-742A-76F3-4B14-15E085C538F6}"/>
                  </a:ext>
                </a:extLst>
              </p:cNvPr>
              <p:cNvGrpSpPr/>
              <p:nvPr/>
            </p:nvGrpSpPr>
            <p:grpSpPr>
              <a:xfrm>
                <a:off x="0" y="1397218"/>
                <a:ext cx="12009254" cy="5139459"/>
                <a:chOff x="0" y="1366045"/>
                <a:chExt cx="12009254" cy="5139459"/>
              </a:xfrm>
            </p:grpSpPr>
            <p:pic>
              <p:nvPicPr>
                <p:cNvPr id="8" name="Picture 7">
                  <a:extLst>
                    <a:ext uri="{FF2B5EF4-FFF2-40B4-BE49-F238E27FC236}">
                      <a16:creationId xmlns:a16="http://schemas.microsoft.com/office/drawing/2014/main" id="{5ABE2D34-06F3-1FEB-325D-07C7CFAC0CE0}"/>
                    </a:ext>
                  </a:extLst>
                </p:cNvPr>
                <p:cNvPicPr>
                  <a:picLocks noChangeAspect="1"/>
                </p:cNvPicPr>
                <p:nvPr/>
              </p:nvPicPr>
              <p:blipFill>
                <a:blip r:embed="rId3"/>
                <a:stretch>
                  <a:fillRect/>
                </a:stretch>
              </p:blipFill>
              <p:spPr>
                <a:xfrm>
                  <a:off x="0" y="1366045"/>
                  <a:ext cx="12009254" cy="983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TextBox 5">
                  <a:extLst>
                    <a:ext uri="{FF2B5EF4-FFF2-40B4-BE49-F238E27FC236}">
                      <a16:creationId xmlns:a16="http://schemas.microsoft.com/office/drawing/2014/main" id="{31AE155A-9259-34E0-054E-1AB22EC5829A}"/>
                    </a:ext>
                  </a:extLst>
                </p:cNvPr>
                <p:cNvSpPr txBox="1"/>
                <p:nvPr/>
              </p:nvSpPr>
              <p:spPr>
                <a:xfrm>
                  <a:off x="3840688" y="1546008"/>
                  <a:ext cx="6207653" cy="297569"/>
                </a:xfrm>
                <a:prstGeom prst="rect">
                  <a:avLst/>
                </a:prstGeom>
                <a:noFill/>
              </p:spPr>
              <p:txBody>
                <a:bodyPr wrap="square">
                  <a:spAutoFit/>
                </a:bodyPr>
                <a:lstStyle/>
                <a:p>
                  <a:pPr algn="ctr"/>
                  <a:r>
                    <a:rPr lang="en-US" sz="1050" dirty="0">
                      <a:hlinkClick r:id="rId4" tooltip="https://healthdata.dshs.texas.gov/dashboard/diseases/congenital-syphilis"/>
                    </a:rPr>
                    <a:t>https://healthdata.dshs.texas.gov/dashboard/diseases/congenital-syphilis</a:t>
                  </a:r>
                  <a:r>
                    <a:rPr lang="en-US" sz="1050" dirty="0"/>
                    <a:t> </a:t>
                  </a:r>
                </a:p>
              </p:txBody>
            </p:sp>
            <p:pic>
              <p:nvPicPr>
                <p:cNvPr id="14" name="Picture 13">
                  <a:extLst>
                    <a:ext uri="{FF2B5EF4-FFF2-40B4-BE49-F238E27FC236}">
                      <a16:creationId xmlns:a16="http://schemas.microsoft.com/office/drawing/2014/main" id="{1640996D-B66B-22D3-45C8-7D9B1053D392}"/>
                    </a:ext>
                  </a:extLst>
                </p:cNvPr>
                <p:cNvPicPr>
                  <a:picLocks noChangeAspect="1"/>
                </p:cNvPicPr>
                <p:nvPr/>
              </p:nvPicPr>
              <p:blipFill>
                <a:blip r:embed="rId5"/>
                <a:stretch>
                  <a:fillRect/>
                </a:stretch>
              </p:blipFill>
              <p:spPr>
                <a:xfrm>
                  <a:off x="1585379" y="2870078"/>
                  <a:ext cx="4510621" cy="363542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sp>
            <p:nvSpPr>
              <p:cNvPr id="18" name="Rectangle 17">
                <a:extLst>
                  <a:ext uri="{FF2B5EF4-FFF2-40B4-BE49-F238E27FC236}">
                    <a16:creationId xmlns:a16="http://schemas.microsoft.com/office/drawing/2014/main" id="{2B5C985F-9906-524B-DAAF-CC25A6F3D9BD}"/>
                  </a:ext>
                </a:extLst>
              </p:cNvPr>
              <p:cNvSpPr/>
              <p:nvPr/>
            </p:nvSpPr>
            <p:spPr>
              <a:xfrm>
                <a:off x="2639291" y="2005445"/>
                <a:ext cx="716973" cy="37546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D16988-9B04-6C64-9505-37B3FAC7110A}"/>
                  </a:ext>
                </a:extLst>
              </p:cNvPr>
              <p:cNvSpPr/>
              <p:nvPr/>
            </p:nvSpPr>
            <p:spPr>
              <a:xfrm>
                <a:off x="2478232" y="6079477"/>
                <a:ext cx="1756063" cy="38446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93181A94-078A-2301-B91D-70A0EDFA56EF}"/>
                  </a:ext>
                </a:extLst>
              </p:cNvPr>
              <p:cNvCxnSpPr>
                <a:stCxn id="18" idx="2"/>
              </p:cNvCxnSpPr>
              <p:nvPr/>
            </p:nvCxnSpPr>
            <p:spPr>
              <a:xfrm flipH="1">
                <a:off x="2997777" y="2380911"/>
                <a:ext cx="1" cy="5181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B6879D63-DBFE-F8F6-4F7A-CEF6FA49C98C}"/>
                </a:ext>
              </a:extLst>
            </p:cNvPr>
            <p:cNvGrpSpPr/>
            <p:nvPr/>
          </p:nvGrpSpPr>
          <p:grpSpPr>
            <a:xfrm>
              <a:off x="6840274" y="2036618"/>
              <a:ext cx="4782257" cy="2823756"/>
              <a:chOff x="6840274" y="2036618"/>
              <a:chExt cx="4782257" cy="2823756"/>
            </a:xfrm>
          </p:grpSpPr>
          <p:sp>
            <p:nvSpPr>
              <p:cNvPr id="22" name="Rectangle 21">
                <a:extLst>
                  <a:ext uri="{FF2B5EF4-FFF2-40B4-BE49-F238E27FC236}">
                    <a16:creationId xmlns:a16="http://schemas.microsoft.com/office/drawing/2014/main" id="{750120CD-913E-E5D7-94BA-28E425043E9E}"/>
                  </a:ext>
                </a:extLst>
              </p:cNvPr>
              <p:cNvSpPr/>
              <p:nvPr/>
            </p:nvSpPr>
            <p:spPr>
              <a:xfrm>
                <a:off x="8172722" y="2036618"/>
                <a:ext cx="1220660" cy="37546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DA59686F-D92C-E1A8-B855-AC0DA5C95C68}"/>
                  </a:ext>
                </a:extLst>
              </p:cNvPr>
              <p:cNvCxnSpPr>
                <a:cxnSpLocks/>
              </p:cNvCxnSpPr>
              <p:nvPr/>
            </p:nvCxnSpPr>
            <p:spPr>
              <a:xfrm>
                <a:off x="8784785" y="2419011"/>
                <a:ext cx="0" cy="4488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B6976981-D0BD-1F00-373C-EDBB78CDF997}"/>
                  </a:ext>
                </a:extLst>
              </p:cNvPr>
              <p:cNvPicPr>
                <a:picLocks noChangeAspect="1"/>
              </p:cNvPicPr>
              <p:nvPr/>
            </p:nvPicPr>
            <p:blipFill>
              <a:blip r:embed="rId6"/>
              <a:stretch>
                <a:fillRect/>
              </a:stretch>
            </p:blipFill>
            <p:spPr>
              <a:xfrm>
                <a:off x="6840274" y="2899064"/>
                <a:ext cx="4782257" cy="196131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grpSp>
      <p:sp>
        <p:nvSpPr>
          <p:cNvPr id="3" name="TextBox 2">
            <a:extLst>
              <a:ext uri="{FF2B5EF4-FFF2-40B4-BE49-F238E27FC236}">
                <a16:creationId xmlns:a16="http://schemas.microsoft.com/office/drawing/2014/main" id="{2EE13D6B-7E94-B2EC-633F-78D71D915682}"/>
              </a:ext>
            </a:extLst>
          </p:cNvPr>
          <p:cNvSpPr txBox="1"/>
          <p:nvPr/>
        </p:nvSpPr>
        <p:spPr>
          <a:xfrm>
            <a:off x="6653550" y="4653254"/>
            <a:ext cx="495079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September 16, 2024 release included:</a:t>
            </a:r>
          </a:p>
          <a:p>
            <a:pPr marL="171450" lvl="0" indent="-171450">
              <a:buFont typeface="Arial" panose="020B0604020202020204" pitchFamily="34" charset="0"/>
              <a:buChar char="•"/>
            </a:pPr>
            <a:r>
              <a:rPr lang="en-US" sz="1400" b="0" i="0" u="none" strike="noStrike" dirty="0">
                <a:solidFill>
                  <a:srgbClr val="000000"/>
                </a:solidFill>
                <a:effectLst/>
                <a:ea typeface="Times New Roman" panose="02020603050405020304" pitchFamily="18" charset="0"/>
                <a:cs typeface="Noto Sans" panose="020B0502040504020204" pitchFamily="34" charset="0"/>
              </a:rPr>
              <a:t>Understanding syphilis </a:t>
            </a:r>
          </a:p>
          <a:p>
            <a:pPr marL="171450" lvl="0" indent="-171450">
              <a:buFont typeface="Arial" panose="020B0604020202020204" pitchFamily="34" charset="0"/>
              <a:buChar char="•"/>
            </a:pPr>
            <a:r>
              <a:rPr lang="en-US" sz="1400" b="0" i="0" u="none" strike="noStrike" dirty="0">
                <a:solidFill>
                  <a:srgbClr val="000000"/>
                </a:solidFill>
                <a:effectLst/>
                <a:ea typeface="Verdana" panose="020B0604030504040204" pitchFamily="34" charset="0"/>
                <a:cs typeface="Times New Roman" panose="02020603050405020304" pitchFamily="18" charset="0"/>
              </a:rPr>
              <a:t>Overview of Congenial Syphilis and Syphilis in Women of Childbearing Age in Texas</a:t>
            </a:r>
            <a:endParaRPr lang="en-US" sz="1400" dirty="0"/>
          </a:p>
          <a:p>
            <a:pPr marL="628650" lvl="1" indent="-171450">
              <a:buFont typeface="Arial" panose="020B0604020202020204" pitchFamily="34" charset="0"/>
              <a:buChar char="•"/>
            </a:pPr>
            <a:r>
              <a:rPr lang="en-US" sz="1400" b="0" i="0" u="none" strike="noStrike" dirty="0">
                <a:solidFill>
                  <a:srgbClr val="000000"/>
                </a:solidFill>
                <a:effectLst/>
                <a:ea typeface="Times New Roman" panose="02020603050405020304" pitchFamily="18" charset="0"/>
                <a:cs typeface="Noto Sans" panose="020B0502040504020204" pitchFamily="34" charset="0"/>
              </a:rPr>
              <a:t>CS cases and Rate by County</a:t>
            </a:r>
            <a:endParaRPr lang="en-US" sz="1400" dirty="0"/>
          </a:p>
          <a:p>
            <a:pPr marL="171450" lvl="0" indent="-171450">
              <a:buFont typeface="Arial" panose="020B0604020202020204" pitchFamily="34" charset="0"/>
              <a:buChar char="•"/>
            </a:pPr>
            <a:r>
              <a:rPr lang="en-US" sz="1400" b="0" i="0" u="none" strike="noStrike" dirty="0">
                <a:solidFill>
                  <a:srgbClr val="000000"/>
                </a:solidFill>
                <a:effectLst/>
                <a:ea typeface="Verdana" panose="020B0604030504040204" pitchFamily="34" charset="0"/>
                <a:cs typeface="Times New Roman" panose="02020603050405020304" pitchFamily="18" charset="0"/>
              </a:rPr>
              <a:t>Maternal Demographics for Women Delivering Infants with CS</a:t>
            </a:r>
          </a:p>
          <a:p>
            <a:pPr marL="628650" lvl="1" indent="-171450">
              <a:buFont typeface="Arial" panose="020B0604020202020204" pitchFamily="34" charset="0"/>
              <a:buChar char="•"/>
            </a:pPr>
            <a:r>
              <a:rPr lang="en-US" sz="1400" b="0" i="0" u="none" strike="noStrike" dirty="0">
                <a:solidFill>
                  <a:srgbClr val="000000"/>
                </a:solidFill>
                <a:effectLst/>
                <a:ea typeface="Verdana" panose="020B0604030504040204" pitchFamily="34" charset="0"/>
                <a:cs typeface="Times New Roman" panose="02020603050405020304" pitchFamily="18" charset="0"/>
              </a:rPr>
              <a:t>Race/ethnicity</a:t>
            </a:r>
            <a:endParaRPr lang="en-US" sz="1400" dirty="0"/>
          </a:p>
          <a:p>
            <a:pPr marL="628650" lvl="1" indent="-171450">
              <a:buFont typeface="Arial" panose="020B0604020202020204" pitchFamily="34" charset="0"/>
              <a:buChar char="•"/>
            </a:pPr>
            <a:r>
              <a:rPr lang="en-US" sz="1400" b="0" i="0" u="none" strike="noStrike" dirty="0">
                <a:solidFill>
                  <a:srgbClr val="000000"/>
                </a:solidFill>
                <a:effectLst/>
                <a:ea typeface="Times New Roman" panose="02020603050405020304" pitchFamily="18" charset="0"/>
                <a:cs typeface="Noto Sans" panose="020B0502040504020204" pitchFamily="34" charset="0"/>
              </a:rPr>
              <a:t>Maternal Risk </a:t>
            </a:r>
            <a:endParaRPr lang="en-US" sz="1400" dirty="0"/>
          </a:p>
          <a:p>
            <a:pPr marL="628650" lvl="1" indent="-171450">
              <a:buFont typeface="Arial" panose="020B0604020202020204" pitchFamily="34" charset="0"/>
              <a:buChar char="•"/>
            </a:pPr>
            <a:r>
              <a:rPr lang="en-US" sz="1400" b="0" i="0" u="none" strike="noStrike" dirty="0">
                <a:solidFill>
                  <a:srgbClr val="000000"/>
                </a:solidFill>
                <a:effectLst/>
                <a:ea typeface="Times New Roman" panose="02020603050405020304" pitchFamily="18" charset="0"/>
                <a:cs typeface="Noto Sans" panose="020B0502040504020204" pitchFamily="34" charset="0"/>
              </a:rPr>
              <a:t>Prenatal Care </a:t>
            </a:r>
            <a:endParaRPr lang="en-US" sz="1400" b="0" i="0" u="none" strike="noStrike" dirty="0">
              <a:effectLst/>
            </a:endParaRPr>
          </a:p>
        </p:txBody>
      </p:sp>
      <p:sp>
        <p:nvSpPr>
          <p:cNvPr id="4" name="Rectangle 3">
            <a:extLst>
              <a:ext uri="{FF2B5EF4-FFF2-40B4-BE49-F238E27FC236}">
                <a16:creationId xmlns:a16="http://schemas.microsoft.com/office/drawing/2014/main" id="{274F4B6D-5702-BF2C-3106-856951BAC0FA}"/>
              </a:ext>
            </a:extLst>
          </p:cNvPr>
          <p:cNvSpPr/>
          <p:nvPr/>
        </p:nvSpPr>
        <p:spPr>
          <a:xfrm>
            <a:off x="9005654" y="4103272"/>
            <a:ext cx="1154038" cy="34986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40FB1BC-CE97-1529-2B69-FE0AC43C07E5}"/>
              </a:ext>
            </a:extLst>
          </p:cNvPr>
          <p:cNvSpPr/>
          <p:nvPr/>
        </p:nvSpPr>
        <p:spPr>
          <a:xfrm>
            <a:off x="7625135" y="3379190"/>
            <a:ext cx="1289038" cy="35824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614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E276B7-7B20-0C1C-3453-2494746EBAA1}"/>
              </a:ext>
            </a:extLst>
          </p:cNvPr>
          <p:cNvPicPr>
            <a:picLocks noChangeAspect="1"/>
          </p:cNvPicPr>
          <p:nvPr/>
        </p:nvPicPr>
        <p:blipFill>
          <a:blip r:embed="rId3"/>
          <a:stretch>
            <a:fillRect/>
          </a:stretch>
        </p:blipFill>
        <p:spPr>
          <a:xfrm>
            <a:off x="469180" y="584775"/>
            <a:ext cx="5451563" cy="622428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Picture 5">
            <a:extLst>
              <a:ext uri="{FF2B5EF4-FFF2-40B4-BE49-F238E27FC236}">
                <a16:creationId xmlns:a16="http://schemas.microsoft.com/office/drawing/2014/main" id="{623BD0BD-7486-E97B-B33D-9F1B35699148}"/>
              </a:ext>
            </a:extLst>
          </p:cNvPr>
          <p:cNvPicPr>
            <a:picLocks noChangeAspect="1"/>
          </p:cNvPicPr>
          <p:nvPr/>
        </p:nvPicPr>
        <p:blipFill>
          <a:blip r:embed="rId4"/>
          <a:stretch>
            <a:fillRect/>
          </a:stretch>
        </p:blipFill>
        <p:spPr>
          <a:xfrm>
            <a:off x="6271259" y="584775"/>
            <a:ext cx="5579849" cy="347226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 name="TextBox 9">
            <a:extLst>
              <a:ext uri="{FF2B5EF4-FFF2-40B4-BE49-F238E27FC236}">
                <a16:creationId xmlns:a16="http://schemas.microsoft.com/office/drawing/2014/main" id="{05B21645-CD9C-21A2-7367-8678C6A1315D}"/>
              </a:ext>
            </a:extLst>
          </p:cNvPr>
          <p:cNvSpPr txBox="1"/>
          <p:nvPr/>
        </p:nvSpPr>
        <p:spPr>
          <a:xfrm>
            <a:off x="1510033" y="0"/>
            <a:ext cx="9040890" cy="584775"/>
          </a:xfrm>
          <a:prstGeom prst="rect">
            <a:avLst/>
          </a:prstGeom>
          <a:noFill/>
        </p:spPr>
        <p:txBody>
          <a:bodyPr wrap="square">
            <a:spAutoFit/>
          </a:bodyPr>
          <a:lstStyle/>
          <a:p>
            <a:pPr algn="ctr"/>
            <a:r>
              <a:rPr lang="en-US" sz="3200" b="1" dirty="0">
                <a:solidFill>
                  <a:srgbClr val="002060"/>
                </a:solidFill>
              </a:rPr>
              <a:t>Congenital Syphilis Data Dashboard</a:t>
            </a:r>
            <a:endParaRPr lang="en-US" sz="3200" b="1" dirty="0"/>
          </a:p>
        </p:txBody>
      </p:sp>
      <p:grpSp>
        <p:nvGrpSpPr>
          <p:cNvPr id="23" name="Group 22">
            <a:extLst>
              <a:ext uri="{FF2B5EF4-FFF2-40B4-BE49-F238E27FC236}">
                <a16:creationId xmlns:a16="http://schemas.microsoft.com/office/drawing/2014/main" id="{A3CE0063-7A83-F80B-A48D-9F0742246C98}"/>
              </a:ext>
            </a:extLst>
          </p:cNvPr>
          <p:cNvGrpSpPr/>
          <p:nvPr/>
        </p:nvGrpSpPr>
        <p:grpSpPr>
          <a:xfrm>
            <a:off x="7175391" y="1169550"/>
            <a:ext cx="4242018" cy="5570594"/>
            <a:chOff x="7175391" y="1169550"/>
            <a:chExt cx="4242018" cy="5570594"/>
          </a:xfrm>
        </p:grpSpPr>
        <p:pic>
          <p:nvPicPr>
            <p:cNvPr id="12" name="Picture 11">
              <a:extLst>
                <a:ext uri="{FF2B5EF4-FFF2-40B4-BE49-F238E27FC236}">
                  <a16:creationId xmlns:a16="http://schemas.microsoft.com/office/drawing/2014/main" id="{64429990-E320-FD77-5F35-DC33BF03A006}"/>
                </a:ext>
              </a:extLst>
            </p:cNvPr>
            <p:cNvPicPr>
              <a:picLocks noChangeAspect="1"/>
            </p:cNvPicPr>
            <p:nvPr/>
          </p:nvPicPr>
          <p:blipFill>
            <a:blip r:embed="rId5"/>
            <a:stretch>
              <a:fillRect/>
            </a:stretch>
          </p:blipFill>
          <p:spPr>
            <a:xfrm>
              <a:off x="7175391" y="4161911"/>
              <a:ext cx="4242018" cy="257823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8" name="Oval 17">
              <a:extLst>
                <a:ext uri="{FF2B5EF4-FFF2-40B4-BE49-F238E27FC236}">
                  <a16:creationId xmlns:a16="http://schemas.microsoft.com/office/drawing/2014/main" id="{6EAE81C8-0C31-07FB-DAAE-E5EBC163E21C}"/>
                </a:ext>
              </a:extLst>
            </p:cNvPr>
            <p:cNvSpPr/>
            <p:nvPr/>
          </p:nvSpPr>
          <p:spPr>
            <a:xfrm>
              <a:off x="8073736" y="1169550"/>
              <a:ext cx="1870364" cy="28517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406F1FE8-0CF8-3030-81AC-534484F844F5}"/>
                </a:ext>
              </a:extLst>
            </p:cNvPr>
            <p:cNvCxnSpPr>
              <a:cxnSpLocks/>
            </p:cNvCxnSpPr>
            <p:nvPr/>
          </p:nvCxnSpPr>
          <p:spPr>
            <a:xfrm>
              <a:off x="9061183" y="1454727"/>
              <a:ext cx="1620672" cy="36887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1F3DD252-5B76-1904-B494-6BEB1F6D73AE}"/>
              </a:ext>
            </a:extLst>
          </p:cNvPr>
          <p:cNvSpPr txBox="1"/>
          <p:nvPr/>
        </p:nvSpPr>
        <p:spPr>
          <a:xfrm>
            <a:off x="469180" y="6218769"/>
            <a:ext cx="1700444" cy="553998"/>
          </a:xfrm>
          <a:prstGeom prst="rect">
            <a:avLst/>
          </a:prstGeom>
          <a:noFill/>
        </p:spPr>
        <p:txBody>
          <a:bodyPr wrap="square">
            <a:spAutoFit/>
          </a:bodyPr>
          <a:lstStyle/>
          <a:p>
            <a:r>
              <a:rPr lang="en-US" sz="1000" dirty="0">
                <a:hlinkClick r:id="rId6" tooltip="https://healthdata.dshs.texas.gov/dashboard/diseases/congenital-syphilis"/>
              </a:rPr>
              <a:t>https://healthdata.dshs.texas.gov/dashboard/diseases/congenital-syphilis</a:t>
            </a:r>
            <a:r>
              <a:rPr lang="en-US" sz="1000" dirty="0"/>
              <a:t> </a:t>
            </a:r>
          </a:p>
        </p:txBody>
      </p:sp>
    </p:spTree>
    <p:extLst>
      <p:ext uri="{BB962C8B-B14F-4D97-AF65-F5344CB8AC3E}">
        <p14:creationId xmlns:p14="http://schemas.microsoft.com/office/powerpoint/2010/main" val="494312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4169EB5-89EC-8543-B36A-678A885B55BE}"/>
              </a:ext>
            </a:extLst>
          </p:cNvPr>
          <p:cNvPicPr>
            <a:picLocks noChangeAspect="1"/>
          </p:cNvPicPr>
          <p:nvPr/>
        </p:nvPicPr>
        <p:blipFill>
          <a:blip r:embed="rId3"/>
          <a:stretch>
            <a:fillRect/>
          </a:stretch>
        </p:blipFill>
        <p:spPr>
          <a:xfrm>
            <a:off x="2722419" y="512039"/>
            <a:ext cx="6718698" cy="630973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 name="TextBox 9">
            <a:extLst>
              <a:ext uri="{FF2B5EF4-FFF2-40B4-BE49-F238E27FC236}">
                <a16:creationId xmlns:a16="http://schemas.microsoft.com/office/drawing/2014/main" id="{05B21645-CD9C-21A2-7367-8678C6A1315D}"/>
              </a:ext>
            </a:extLst>
          </p:cNvPr>
          <p:cNvSpPr txBox="1"/>
          <p:nvPr/>
        </p:nvSpPr>
        <p:spPr>
          <a:xfrm>
            <a:off x="1510033" y="0"/>
            <a:ext cx="9040890" cy="584775"/>
          </a:xfrm>
          <a:prstGeom prst="rect">
            <a:avLst/>
          </a:prstGeom>
          <a:noFill/>
        </p:spPr>
        <p:txBody>
          <a:bodyPr wrap="square">
            <a:spAutoFit/>
          </a:bodyPr>
          <a:lstStyle/>
          <a:p>
            <a:pPr algn="ctr"/>
            <a:r>
              <a:rPr lang="en-US" sz="3200" b="1" dirty="0">
                <a:solidFill>
                  <a:srgbClr val="002060"/>
                </a:solidFill>
              </a:rPr>
              <a:t>Congenital Syphilis Data Dashboard</a:t>
            </a:r>
            <a:endParaRPr lang="en-US" sz="3200" b="1" dirty="0"/>
          </a:p>
        </p:txBody>
      </p:sp>
      <p:sp>
        <p:nvSpPr>
          <p:cNvPr id="15" name="Rectangle 14">
            <a:extLst>
              <a:ext uri="{FF2B5EF4-FFF2-40B4-BE49-F238E27FC236}">
                <a16:creationId xmlns:a16="http://schemas.microsoft.com/office/drawing/2014/main" id="{EC391AED-E702-0164-2B9A-45E71F578040}"/>
              </a:ext>
            </a:extLst>
          </p:cNvPr>
          <p:cNvSpPr/>
          <p:nvPr/>
        </p:nvSpPr>
        <p:spPr>
          <a:xfrm>
            <a:off x="7542910" y="1254407"/>
            <a:ext cx="1898207" cy="4031886"/>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3B4420D-27E2-6986-4BA0-FBF7B2E59522}"/>
              </a:ext>
            </a:extLst>
          </p:cNvPr>
          <p:cNvSpPr txBox="1"/>
          <p:nvPr/>
        </p:nvSpPr>
        <p:spPr>
          <a:xfrm>
            <a:off x="3868015" y="5777033"/>
            <a:ext cx="5151293" cy="276999"/>
          </a:xfrm>
          <a:prstGeom prst="rect">
            <a:avLst/>
          </a:prstGeom>
          <a:noFill/>
        </p:spPr>
        <p:txBody>
          <a:bodyPr wrap="square">
            <a:spAutoFit/>
          </a:bodyPr>
          <a:lstStyle/>
          <a:p>
            <a:pPr algn="ctr"/>
            <a:r>
              <a:rPr lang="en-US" sz="1200" dirty="0">
                <a:hlinkClick r:id="rId4" tooltip="https://healthdata.dshs.texas.gov/dashboard/diseases/congenital-syphilis"/>
              </a:rPr>
              <a:t>https://healthdata.dshs.texas.gov/dashboard/diseases/congenital-syphilis</a:t>
            </a:r>
            <a:r>
              <a:rPr lang="en-US" sz="1200" dirty="0"/>
              <a:t> </a:t>
            </a:r>
          </a:p>
        </p:txBody>
      </p:sp>
    </p:spTree>
    <p:extLst>
      <p:ext uri="{BB962C8B-B14F-4D97-AF65-F5344CB8AC3E}">
        <p14:creationId xmlns:p14="http://schemas.microsoft.com/office/powerpoint/2010/main" val="3428431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E5E883D-BB27-7E9D-B3BA-8B43EBDD35FD}"/>
              </a:ext>
            </a:extLst>
          </p:cNvPr>
          <p:cNvGrpSpPr/>
          <p:nvPr/>
        </p:nvGrpSpPr>
        <p:grpSpPr>
          <a:xfrm>
            <a:off x="1510033" y="0"/>
            <a:ext cx="9040890" cy="6597134"/>
            <a:chOff x="1510033" y="0"/>
            <a:chExt cx="9040890" cy="6597134"/>
          </a:xfrm>
        </p:grpSpPr>
        <p:sp>
          <p:nvSpPr>
            <p:cNvPr id="10" name="TextBox 9">
              <a:extLst>
                <a:ext uri="{FF2B5EF4-FFF2-40B4-BE49-F238E27FC236}">
                  <a16:creationId xmlns:a16="http://schemas.microsoft.com/office/drawing/2014/main" id="{05B21645-CD9C-21A2-7367-8678C6A1315D}"/>
                </a:ext>
              </a:extLst>
            </p:cNvPr>
            <p:cNvSpPr txBox="1"/>
            <p:nvPr/>
          </p:nvSpPr>
          <p:spPr>
            <a:xfrm>
              <a:off x="1510033" y="0"/>
              <a:ext cx="9040890" cy="584775"/>
            </a:xfrm>
            <a:prstGeom prst="rect">
              <a:avLst/>
            </a:prstGeom>
            <a:noFill/>
          </p:spPr>
          <p:txBody>
            <a:bodyPr wrap="square">
              <a:spAutoFit/>
            </a:bodyPr>
            <a:lstStyle/>
            <a:p>
              <a:pPr algn="ctr"/>
              <a:r>
                <a:rPr lang="en-US" sz="3200" b="1" dirty="0">
                  <a:solidFill>
                    <a:srgbClr val="002060"/>
                  </a:solidFill>
                </a:rPr>
                <a:t>Congenital Syphilis Data Dashboard</a:t>
              </a:r>
              <a:endParaRPr lang="en-US" sz="3200" b="1" dirty="0"/>
            </a:p>
          </p:txBody>
        </p:sp>
        <p:pic>
          <p:nvPicPr>
            <p:cNvPr id="3" name="Picture 2">
              <a:extLst>
                <a:ext uri="{FF2B5EF4-FFF2-40B4-BE49-F238E27FC236}">
                  <a16:creationId xmlns:a16="http://schemas.microsoft.com/office/drawing/2014/main" id="{5DEA1D0E-CD80-FF06-3DBA-1CD026B1D794}"/>
                </a:ext>
              </a:extLst>
            </p:cNvPr>
            <p:cNvPicPr>
              <a:picLocks noChangeAspect="1"/>
            </p:cNvPicPr>
            <p:nvPr/>
          </p:nvPicPr>
          <p:blipFill>
            <a:blip r:embed="rId3"/>
            <a:stretch>
              <a:fillRect/>
            </a:stretch>
          </p:blipFill>
          <p:spPr>
            <a:xfrm>
              <a:off x="2356150" y="649090"/>
              <a:ext cx="7791459" cy="594804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grpSp>
        <p:nvGrpSpPr>
          <p:cNvPr id="15" name="Group 14">
            <a:extLst>
              <a:ext uri="{FF2B5EF4-FFF2-40B4-BE49-F238E27FC236}">
                <a16:creationId xmlns:a16="http://schemas.microsoft.com/office/drawing/2014/main" id="{1DBD5F39-F962-0CE3-F59E-A4BB907F6EA0}"/>
              </a:ext>
            </a:extLst>
          </p:cNvPr>
          <p:cNvGrpSpPr/>
          <p:nvPr/>
        </p:nvGrpSpPr>
        <p:grpSpPr>
          <a:xfrm>
            <a:off x="2356150" y="5611091"/>
            <a:ext cx="9835850" cy="986043"/>
            <a:chOff x="2356150" y="5611091"/>
            <a:chExt cx="9835850" cy="986043"/>
          </a:xfrm>
        </p:grpSpPr>
        <p:sp>
          <p:nvSpPr>
            <p:cNvPr id="5" name="Rectangle 4">
              <a:extLst>
                <a:ext uri="{FF2B5EF4-FFF2-40B4-BE49-F238E27FC236}">
                  <a16:creationId xmlns:a16="http://schemas.microsoft.com/office/drawing/2014/main" id="{0564AA89-36FE-0346-D083-A8BB416526B2}"/>
                </a:ext>
              </a:extLst>
            </p:cNvPr>
            <p:cNvSpPr/>
            <p:nvPr/>
          </p:nvSpPr>
          <p:spPr>
            <a:xfrm>
              <a:off x="2356150" y="5611091"/>
              <a:ext cx="7791459" cy="986043"/>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65E6EA2-42DF-5949-AB15-52C53A027996}"/>
                </a:ext>
              </a:extLst>
            </p:cNvPr>
            <p:cNvSpPr txBox="1"/>
            <p:nvPr/>
          </p:nvSpPr>
          <p:spPr>
            <a:xfrm>
              <a:off x="10675434" y="5611091"/>
              <a:ext cx="1516566" cy="830997"/>
            </a:xfrm>
            <a:prstGeom prst="rect">
              <a:avLst/>
            </a:prstGeom>
            <a:solidFill>
              <a:schemeClr val="accent1">
                <a:lumMod val="60000"/>
                <a:lumOff val="40000"/>
              </a:schemeClr>
            </a:solidFill>
            <a:ln w="28575">
              <a:solidFill>
                <a:schemeClr val="accent1">
                  <a:lumMod val="60000"/>
                  <a:lumOff val="40000"/>
                </a:schemeClr>
              </a:solidFill>
            </a:ln>
          </p:spPr>
          <p:txBody>
            <a:bodyPr wrap="square" rtlCol="0">
              <a:spAutoFit/>
            </a:bodyPr>
            <a:lstStyle/>
            <a:p>
              <a:pPr algn="ctr"/>
              <a:r>
                <a:rPr lang="en-US" sz="1600" dirty="0">
                  <a:solidFill>
                    <a:schemeClr val="bg1"/>
                  </a:solidFill>
                </a:rPr>
                <a:t>Download the data in the desired format</a:t>
              </a:r>
            </a:p>
          </p:txBody>
        </p:sp>
        <p:cxnSp>
          <p:nvCxnSpPr>
            <p:cNvPr id="13" name="Straight Arrow Connector 12">
              <a:extLst>
                <a:ext uri="{FF2B5EF4-FFF2-40B4-BE49-F238E27FC236}">
                  <a16:creationId xmlns:a16="http://schemas.microsoft.com/office/drawing/2014/main" id="{3DA477AB-1238-EFB6-E743-13C41587B165}"/>
                </a:ext>
              </a:extLst>
            </p:cNvPr>
            <p:cNvCxnSpPr>
              <a:cxnSpLocks/>
              <a:endCxn id="8" idx="1"/>
            </p:cNvCxnSpPr>
            <p:nvPr/>
          </p:nvCxnSpPr>
          <p:spPr>
            <a:xfrm>
              <a:off x="10147609" y="6026590"/>
              <a:ext cx="527825" cy="0"/>
            </a:xfrm>
            <a:prstGeom prst="straightConnector1">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C1A561FB-228B-0157-0DB2-ADBB45E8F62F}"/>
              </a:ext>
            </a:extLst>
          </p:cNvPr>
          <p:cNvSpPr txBox="1"/>
          <p:nvPr/>
        </p:nvSpPr>
        <p:spPr>
          <a:xfrm>
            <a:off x="132964" y="5842337"/>
            <a:ext cx="2223185" cy="646331"/>
          </a:xfrm>
          <a:prstGeom prst="rect">
            <a:avLst/>
          </a:prstGeom>
          <a:noFill/>
        </p:spPr>
        <p:txBody>
          <a:bodyPr wrap="square">
            <a:spAutoFit/>
          </a:bodyPr>
          <a:lstStyle/>
          <a:p>
            <a:r>
              <a:rPr lang="en-US" sz="1200" dirty="0">
                <a:hlinkClick r:id="rId4" tooltip="https://healthdata.dshs.texas.gov/dashboard/diseases/congenital-syphilis"/>
              </a:rPr>
              <a:t>https://healthdata.dshs.texas.gov/dashboard/diseases/congenital-syphilis</a:t>
            </a:r>
            <a:r>
              <a:rPr lang="en-US" sz="1200" dirty="0"/>
              <a:t> </a:t>
            </a:r>
          </a:p>
        </p:txBody>
      </p:sp>
    </p:spTree>
    <p:extLst>
      <p:ext uri="{BB962C8B-B14F-4D97-AF65-F5344CB8AC3E}">
        <p14:creationId xmlns:p14="http://schemas.microsoft.com/office/powerpoint/2010/main" val="4087165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CEFFA5-99FF-46CE-A84C-196607A96442}"/>
              </a:ext>
            </a:extLst>
          </p:cNvPr>
          <p:cNvSpPr>
            <a:spLocks noGrp="1"/>
          </p:cNvSpPr>
          <p:nvPr>
            <p:ph type="title"/>
          </p:nvPr>
        </p:nvSpPr>
        <p:spPr/>
        <p:txBody>
          <a:bodyPr/>
          <a:lstStyle/>
          <a:p>
            <a:r>
              <a:rPr lang="en-US"/>
              <a:t>Thank you!</a:t>
            </a:r>
          </a:p>
        </p:txBody>
      </p:sp>
      <p:sp>
        <p:nvSpPr>
          <p:cNvPr id="6" name="Text Placeholder 5">
            <a:extLst>
              <a:ext uri="{FF2B5EF4-FFF2-40B4-BE49-F238E27FC236}">
                <a16:creationId xmlns:a16="http://schemas.microsoft.com/office/drawing/2014/main" id="{B298D056-086F-46DA-8A70-35C1DC9609E2}"/>
              </a:ext>
            </a:extLst>
          </p:cNvPr>
          <p:cNvSpPr>
            <a:spLocks noGrp="1"/>
          </p:cNvSpPr>
          <p:nvPr>
            <p:ph type="body" idx="1"/>
          </p:nvPr>
        </p:nvSpPr>
        <p:spPr/>
        <p:txBody>
          <a:bodyPr/>
          <a:lstStyle/>
          <a:p>
            <a:r>
              <a:rPr lang="en-US"/>
              <a:t> </a:t>
            </a:r>
          </a:p>
        </p:txBody>
      </p:sp>
    </p:spTree>
    <p:extLst>
      <p:ext uri="{BB962C8B-B14F-4D97-AF65-F5344CB8AC3E}">
        <p14:creationId xmlns:p14="http://schemas.microsoft.com/office/powerpoint/2010/main" val="3590448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E4DB-EF83-EF8F-9B8A-3F7FA726DE12}"/>
              </a:ext>
            </a:extLst>
          </p:cNvPr>
          <p:cNvSpPr>
            <a:spLocks noGrp="1"/>
          </p:cNvSpPr>
          <p:nvPr>
            <p:ph type="title"/>
          </p:nvPr>
        </p:nvSpPr>
        <p:spPr/>
        <p:txBody>
          <a:bodyPr/>
          <a:lstStyle/>
          <a:p>
            <a:r>
              <a:rPr lang="en-US" dirty="0"/>
              <a:t>Congenital Syphilis</a:t>
            </a:r>
          </a:p>
        </p:txBody>
      </p:sp>
      <p:sp>
        <p:nvSpPr>
          <p:cNvPr id="3" name="Text Placeholder 2">
            <a:extLst>
              <a:ext uri="{FF2B5EF4-FFF2-40B4-BE49-F238E27FC236}">
                <a16:creationId xmlns:a16="http://schemas.microsoft.com/office/drawing/2014/main" id="{B9923496-1FEF-6FCF-6AFB-818368D4DF39}"/>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31F4EEEF-41F4-C20F-2578-02C000CDA341}"/>
              </a:ext>
            </a:extLst>
          </p:cNvPr>
          <p:cNvSpPr>
            <a:spLocks noGrp="1"/>
          </p:cNvSpPr>
          <p:nvPr>
            <p:ph type="ftr" sz="quarter" idx="11"/>
          </p:nvPr>
        </p:nvSpPr>
        <p:spPr/>
        <p:txBody>
          <a:bodyPr/>
          <a:lstStyle/>
          <a:p>
            <a:r>
              <a:rPr lang="en-US"/>
              <a:t>Presentation Title</a:t>
            </a:r>
          </a:p>
        </p:txBody>
      </p:sp>
    </p:spTree>
    <p:extLst>
      <p:ext uri="{BB962C8B-B14F-4D97-AF65-F5344CB8AC3E}">
        <p14:creationId xmlns:p14="http://schemas.microsoft.com/office/powerpoint/2010/main" val="3902369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851C0-5291-3D95-3EA8-8E8208A86D31}"/>
              </a:ext>
            </a:extLst>
          </p:cNvPr>
          <p:cNvSpPr>
            <a:spLocks noGrp="1"/>
          </p:cNvSpPr>
          <p:nvPr>
            <p:ph type="title"/>
          </p:nvPr>
        </p:nvSpPr>
        <p:spPr/>
        <p:txBody>
          <a:bodyPr/>
          <a:lstStyle/>
          <a:p>
            <a:r>
              <a:rPr lang="en-US"/>
              <a:t>Congenital Syphilis Website</a:t>
            </a:r>
          </a:p>
        </p:txBody>
      </p:sp>
      <p:pic>
        <p:nvPicPr>
          <p:cNvPr id="8" name="Picture 7">
            <a:extLst>
              <a:ext uri="{FF2B5EF4-FFF2-40B4-BE49-F238E27FC236}">
                <a16:creationId xmlns:a16="http://schemas.microsoft.com/office/drawing/2014/main" id="{D8EB10A0-70ED-8347-2F28-36CBEAB9247A}"/>
              </a:ext>
            </a:extLst>
          </p:cNvPr>
          <p:cNvPicPr>
            <a:picLocks noChangeAspect="1"/>
          </p:cNvPicPr>
          <p:nvPr/>
        </p:nvPicPr>
        <p:blipFill>
          <a:blip r:embed="rId3"/>
          <a:stretch>
            <a:fillRect/>
          </a:stretch>
        </p:blipFill>
        <p:spPr>
          <a:xfrm>
            <a:off x="2942785" y="1566863"/>
            <a:ext cx="6306430" cy="4791744"/>
          </a:xfrm>
          <a:prstGeom prst="rect">
            <a:avLst/>
          </a:prstGeom>
        </p:spPr>
      </p:pic>
    </p:spTree>
    <p:extLst>
      <p:ext uri="{BB962C8B-B14F-4D97-AF65-F5344CB8AC3E}">
        <p14:creationId xmlns:p14="http://schemas.microsoft.com/office/powerpoint/2010/main" val="1899142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AC6A-155C-452B-A591-5E0B91903EAC}"/>
              </a:ext>
            </a:extLst>
          </p:cNvPr>
          <p:cNvSpPr>
            <a:spLocks noGrp="1"/>
          </p:cNvSpPr>
          <p:nvPr>
            <p:ph type="title"/>
          </p:nvPr>
        </p:nvSpPr>
        <p:spPr/>
        <p:txBody>
          <a:bodyPr/>
          <a:lstStyle/>
          <a:p>
            <a:r>
              <a:rPr lang="en-US" sz="6000"/>
              <a:t>Respiratory Infectious Disease Vaccine Updates</a:t>
            </a:r>
          </a:p>
        </p:txBody>
      </p:sp>
      <p:sp>
        <p:nvSpPr>
          <p:cNvPr id="3" name="Text Placeholder 2">
            <a:extLst>
              <a:ext uri="{FF2B5EF4-FFF2-40B4-BE49-F238E27FC236}">
                <a16:creationId xmlns:a16="http://schemas.microsoft.com/office/drawing/2014/main" id="{75E2845A-EF74-496A-BB22-37F68516BA9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50967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1623D-D2DE-4050-AD21-6910961B8C2B}"/>
              </a:ext>
            </a:extLst>
          </p:cNvPr>
          <p:cNvSpPr>
            <a:spLocks noGrp="1"/>
          </p:cNvSpPr>
          <p:nvPr>
            <p:ph type="title"/>
          </p:nvPr>
        </p:nvSpPr>
        <p:spPr/>
        <p:txBody>
          <a:bodyPr/>
          <a:lstStyle/>
          <a:p>
            <a:r>
              <a:rPr lang="en-US"/>
              <a:t>Respiratory Infectious Diseases</a:t>
            </a:r>
          </a:p>
        </p:txBody>
      </p:sp>
      <p:sp>
        <p:nvSpPr>
          <p:cNvPr id="3" name="Content Placeholder 2">
            <a:extLst>
              <a:ext uri="{FF2B5EF4-FFF2-40B4-BE49-F238E27FC236}">
                <a16:creationId xmlns:a16="http://schemas.microsoft.com/office/drawing/2014/main" id="{B45967E1-D374-4663-A450-3D9CD484EA31}"/>
              </a:ext>
            </a:extLst>
          </p:cNvPr>
          <p:cNvSpPr>
            <a:spLocks noGrp="1"/>
          </p:cNvSpPr>
          <p:nvPr>
            <p:ph idx="1"/>
          </p:nvPr>
        </p:nvSpPr>
        <p:spPr>
          <a:xfrm>
            <a:off x="838200" y="1711325"/>
            <a:ext cx="10515600" cy="4351338"/>
          </a:xfrm>
        </p:spPr>
        <p:txBody>
          <a:bodyPr>
            <a:normAutofit/>
          </a:bodyPr>
          <a:lstStyle/>
          <a:p>
            <a:pPr marL="0" indent="0">
              <a:buNone/>
            </a:pPr>
            <a:endParaRPr lang="en-US" dirty="0"/>
          </a:p>
          <a:p>
            <a:r>
              <a:rPr lang="en-US" dirty="0"/>
              <a:t>Respiratory Syncytial Virus (RSV)</a:t>
            </a:r>
          </a:p>
          <a:p>
            <a:r>
              <a:rPr lang="en-US" dirty="0"/>
              <a:t>Updated (2024-2025) COVID-19 Vaccines</a:t>
            </a:r>
          </a:p>
          <a:p>
            <a:endParaRPr lang="en-US" sz="4000" dirty="0"/>
          </a:p>
          <a:p>
            <a:endParaRPr lang="en-US" sz="4000" dirty="0"/>
          </a:p>
          <a:p>
            <a:pPr marL="0" indent="0">
              <a:buNone/>
            </a:pPr>
            <a:endParaRPr lang="en-US" sz="4000" dirty="0"/>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3751452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AC6A-155C-452B-A591-5E0B91903EAC}"/>
              </a:ext>
            </a:extLst>
          </p:cNvPr>
          <p:cNvSpPr>
            <a:spLocks noGrp="1"/>
          </p:cNvSpPr>
          <p:nvPr>
            <p:ph type="title"/>
          </p:nvPr>
        </p:nvSpPr>
        <p:spPr/>
        <p:txBody>
          <a:bodyPr/>
          <a:lstStyle/>
          <a:p>
            <a:r>
              <a:rPr lang="en-US" sz="6000"/>
              <a:t>RSV Updates</a:t>
            </a:r>
          </a:p>
        </p:txBody>
      </p:sp>
      <p:sp>
        <p:nvSpPr>
          <p:cNvPr id="3" name="Text Placeholder 2">
            <a:extLst>
              <a:ext uri="{FF2B5EF4-FFF2-40B4-BE49-F238E27FC236}">
                <a16:creationId xmlns:a16="http://schemas.microsoft.com/office/drawing/2014/main" id="{75E2845A-EF74-496A-BB22-37F68516BA9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24009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851C0-5291-3D95-3EA8-8E8208A86D31}"/>
              </a:ext>
            </a:extLst>
          </p:cNvPr>
          <p:cNvSpPr>
            <a:spLocks noGrp="1"/>
          </p:cNvSpPr>
          <p:nvPr>
            <p:ph type="title"/>
          </p:nvPr>
        </p:nvSpPr>
        <p:spPr>
          <a:xfrm>
            <a:off x="839788" y="457200"/>
            <a:ext cx="7929074" cy="876300"/>
          </a:xfrm>
        </p:spPr>
        <p:txBody>
          <a:bodyPr anchor="b">
            <a:normAutofit/>
          </a:bodyPr>
          <a:lstStyle/>
          <a:p>
            <a:r>
              <a:rPr lang="en-US" sz="4400"/>
              <a:t>RSV Vaccine Supply</a:t>
            </a:r>
          </a:p>
        </p:txBody>
      </p:sp>
      <p:sp>
        <p:nvSpPr>
          <p:cNvPr id="9" name="Content Placeholder 2">
            <a:extLst>
              <a:ext uri="{FF2B5EF4-FFF2-40B4-BE49-F238E27FC236}">
                <a16:creationId xmlns:a16="http://schemas.microsoft.com/office/drawing/2014/main" id="{6A48DD6F-59AC-D7C5-494A-BE64359EBE3B}"/>
              </a:ext>
            </a:extLst>
          </p:cNvPr>
          <p:cNvSpPr txBox="1">
            <a:spLocks/>
          </p:cNvSpPr>
          <p:nvPr/>
        </p:nvSpPr>
        <p:spPr>
          <a:xfrm>
            <a:off x="425588" y="1665462"/>
            <a:ext cx="11340824" cy="496979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a:ea typeface="Verdana"/>
                <a:cs typeface="+mn-cs"/>
              </a:rPr>
              <a:t>Abrysvo</a:t>
            </a:r>
            <a:r>
              <a:rPr kumimoji="0" lang="en-US" sz="2800" b="1" i="0" u="none" strike="noStrike" kern="1200" cap="none" spc="0" normalizeH="0" baseline="30000" noProof="0" dirty="0" err="1">
                <a:ln>
                  <a:noFill/>
                </a:ln>
                <a:solidFill>
                  <a:prstClr val="black"/>
                </a:solidFill>
                <a:effectLst/>
                <a:uLnTx/>
                <a:uFillTx/>
                <a:latin typeface="Calibri" panose="020F0502020204030204"/>
                <a:ea typeface="Verdana"/>
                <a:cs typeface="Calibri"/>
              </a:rPr>
              <a:t>TM</a:t>
            </a:r>
            <a:r>
              <a:rPr kumimoji="0" lang="en-US" sz="2800" b="1" i="0" u="none" strike="noStrike" kern="1200" cap="none" spc="0" normalizeH="0" baseline="0" noProof="0" dirty="0">
                <a:ln>
                  <a:noFill/>
                </a:ln>
                <a:solidFill>
                  <a:prstClr val="black"/>
                </a:solidFill>
                <a:effectLst/>
                <a:uLnTx/>
                <a:uFillTx/>
                <a:latin typeface="Calibri" panose="020F0502020204030204"/>
                <a:ea typeface="Verdana"/>
                <a:cs typeface="+mn-cs"/>
              </a:rPr>
              <a:t> (</a:t>
            </a:r>
            <a:r>
              <a:rPr kumimoji="0" lang="en-US" sz="2800" b="1" i="0" u="none" strike="noStrike" kern="1200" cap="none" spc="0" normalizeH="0" baseline="0" noProof="0" dirty="0" err="1">
                <a:ln>
                  <a:noFill/>
                </a:ln>
                <a:solidFill>
                  <a:prstClr val="black"/>
                </a:solidFill>
                <a:effectLst/>
                <a:uLnTx/>
                <a:uFillTx/>
                <a:latin typeface="Calibri" panose="020F0502020204030204"/>
                <a:ea typeface="Verdana"/>
                <a:cs typeface="+mn-cs"/>
              </a:rPr>
              <a:t>RSVpreF</a:t>
            </a:r>
            <a:r>
              <a:rPr kumimoji="0" lang="en-US" sz="2800" b="1" i="0" u="none" strike="noStrike" kern="1200" cap="none" spc="0" normalizeH="0" baseline="0" noProof="0" dirty="0">
                <a:ln>
                  <a:noFill/>
                </a:ln>
                <a:solidFill>
                  <a:prstClr val="black"/>
                </a:solidFill>
                <a:effectLst/>
                <a:uLnTx/>
                <a:uFillTx/>
                <a:latin typeface="Calibri" panose="020F0502020204030204"/>
                <a:ea typeface="Verdan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Verdana"/>
                <a:cs typeface="+mn-cs"/>
              </a:rPr>
              <a:t>RSV vaccine for maternal patients:</a:t>
            </a:r>
            <a:endParaRPr kumimoji="0" lang="en-US" sz="2800" b="0" i="0" u="none" strike="noStrike" kern="1200" cap="none" spc="0" normalizeH="0" baseline="0" noProof="0" dirty="0">
              <a:ln>
                <a:noFill/>
              </a:ln>
              <a:solidFill>
                <a:srgbClr val="022167"/>
              </a:solidFill>
              <a:effectLst/>
              <a:uLnTx/>
              <a:uFillTx/>
              <a:latin typeface="Calibri" panose="020F0502020204030204"/>
              <a:ea typeface="Verdana"/>
              <a:cs typeface="+mn-cs"/>
            </a:endParaRPr>
          </a:p>
          <a:p>
            <a:pPr marL="685800" marR="0" lvl="2" indent="-283464"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Ordering made available on August 1, 2024.</a:t>
            </a:r>
          </a:p>
          <a:p>
            <a:pPr marL="685800" marR="0" lvl="2" indent="-283464"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Administration for 2024–2025 RSV season began in September 2024, through January 2025.</a:t>
            </a:r>
          </a:p>
          <a:p>
            <a:pPr marL="685800" marR="0" lvl="2" indent="-283464"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Unused inventory can be stored for use </a:t>
            </a:r>
            <a:r>
              <a:rPr lang="en-US" sz="2800" dirty="0">
                <a:solidFill>
                  <a:prstClr val="black"/>
                </a:solidFill>
                <a:latin typeface="Calibri" panose="020F0502020204030204"/>
              </a:rPr>
              <a:t>the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following RSV season.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a:ea typeface="Calibri"/>
                <a:cs typeface="Calibri"/>
              </a:rPr>
              <a:t>Beyfortus</a:t>
            </a:r>
            <a:r>
              <a:rPr kumimoji="0" lang="en-US" sz="2800" b="1" i="0" u="none" strike="noStrike" kern="1200" cap="none" spc="0" normalizeH="0" baseline="30000" noProof="0" dirty="0" err="1">
                <a:ln>
                  <a:noFill/>
                </a:ln>
                <a:solidFill>
                  <a:prstClr val="black"/>
                </a:solidFill>
                <a:effectLst/>
                <a:uLnTx/>
                <a:uFillTx/>
                <a:latin typeface="Calibri" panose="020F0502020204030204"/>
                <a:ea typeface="Calibri"/>
                <a:cs typeface="Calibri"/>
              </a:rPr>
              <a:t>TM</a:t>
            </a:r>
            <a:r>
              <a:rPr kumimoji="0" lang="en-US" sz="2800" b="1" i="0" u="none" strike="noStrike" kern="1200" cap="none" spc="0" normalizeH="0" baseline="30000" noProof="0" dirty="0">
                <a:ln>
                  <a:noFill/>
                </a:ln>
                <a:solidFill>
                  <a:prstClr val="black"/>
                </a:solidFill>
                <a:effectLst/>
                <a:uLnTx/>
                <a:uFillTx/>
                <a:latin typeface="Calibri" panose="020F0502020204030204"/>
                <a:ea typeface="Calibri"/>
                <a:cs typeface="Calibri"/>
              </a:rPr>
              <a:t> </a:t>
            </a:r>
            <a:r>
              <a:rPr kumimoji="0" lang="en-US" sz="2800" b="1" i="0" u="none" strike="noStrike" kern="1200" cap="none" spc="0" normalizeH="0" baseline="0" noProof="0" dirty="0">
                <a:ln>
                  <a:noFill/>
                </a:ln>
                <a:solidFill>
                  <a:prstClr val="black"/>
                </a:solidFill>
                <a:effectLst/>
                <a:uLnTx/>
                <a:uFillTx/>
                <a:latin typeface="Calibri" panose="020F0502020204030204"/>
                <a:ea typeface="Calibri"/>
                <a:cs typeface="Calibri"/>
              </a:rPr>
              <a:t>(Nirsevimab) </a:t>
            </a:r>
            <a:r>
              <a:rPr kumimoji="0" lang="en-US" sz="2800" i="0" u="none" strike="noStrike" kern="1200" cap="none" spc="0" normalizeH="0" baseline="0" noProof="0" dirty="0">
                <a:ln>
                  <a:noFill/>
                </a:ln>
                <a:solidFill>
                  <a:prstClr val="black"/>
                </a:solidFill>
                <a:effectLst/>
                <a:uLnTx/>
                <a:uFillTx/>
                <a:latin typeface="Calibri" panose="020F0502020204030204"/>
                <a:ea typeface="Calibri"/>
                <a:cs typeface="Calibri"/>
              </a:rPr>
              <a:t>I</a:t>
            </a:r>
            <a:r>
              <a:rPr kumimoji="0" lang="en-US" sz="2800" b="0" i="0" u="none" strike="noStrike" kern="1200" cap="none" spc="0" normalizeH="0" baseline="0" noProof="0" dirty="0">
                <a:ln>
                  <a:noFill/>
                </a:ln>
                <a:solidFill>
                  <a:prstClr val="black"/>
                </a:solidFill>
                <a:effectLst/>
                <a:uLnTx/>
                <a:uFillTx/>
                <a:latin typeface="Calibri" panose="020F0502020204030204"/>
                <a:ea typeface="Calibri"/>
                <a:cs typeface="Calibri"/>
              </a:rPr>
              <a:t>mmunization for newborns and infants:</a:t>
            </a:r>
            <a:endParaRPr kumimoji="0" lang="en-US" sz="2800" b="1"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685800" marR="0" lvl="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Ordering made available on September 1, 2024.</a:t>
            </a:r>
            <a:endParaRPr kumimoji="0" lang="en-US" sz="2800" b="0" i="0" u="none" strike="noStrike" kern="1200" cap="none" spc="0" normalizeH="0" baseline="0" noProof="0" dirty="0">
              <a:ln>
                <a:noFill/>
              </a:ln>
              <a:solidFill>
                <a:prstClr val="black"/>
              </a:solidFill>
              <a:effectLst/>
              <a:uLnTx/>
              <a:uFillTx/>
              <a:latin typeface="Calibri" panose="020F0502020204030204"/>
              <a:ea typeface="Verdana"/>
              <a:cs typeface="+mn-cs"/>
            </a:endParaRPr>
          </a:p>
          <a:p>
            <a:pPr marL="685800" marR="0" lvl="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Administration for 2024–2025 RSV season began on October 1, 2024, through March</a:t>
            </a:r>
            <a:r>
              <a:rPr lang="en-US" dirty="0">
                <a:solidFill>
                  <a:prstClr val="black"/>
                </a:solidFill>
                <a:latin typeface="Calibri" panose="020F0502020204030204"/>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31, 2025.</a:t>
            </a:r>
            <a:endParaRPr kumimoji="0" lang="en-US" sz="2800" b="0" i="0" u="none" strike="noStrike" kern="1200" cap="none" spc="0" normalizeH="0" baseline="0" noProof="0" dirty="0">
              <a:ln>
                <a:noFill/>
              </a:ln>
              <a:solidFill>
                <a:prstClr val="black"/>
              </a:solidFill>
              <a:effectLst/>
              <a:uLnTx/>
              <a:uFillTx/>
              <a:latin typeface="Calibri" panose="020F0502020204030204"/>
              <a:ea typeface="Verdana"/>
              <a:cs typeface="+mn-cs"/>
            </a:endParaRPr>
          </a:p>
          <a:p>
            <a:pPr marL="685800" marR="0" lvl="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Beyfortus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supply constraints impacted availability last season, but supply has significantly increased this year.</a:t>
            </a:r>
            <a:endParaRPr kumimoji="0" lang="en-US" sz="2800" b="0" i="0" u="none" strike="noStrike" kern="1200" cap="none" spc="0" normalizeH="0" baseline="0" noProof="0" dirty="0">
              <a:ln>
                <a:noFill/>
              </a:ln>
              <a:solidFill>
                <a:prstClr val="black"/>
              </a:solidFill>
              <a:effectLst/>
              <a:uLnTx/>
              <a:uFillTx/>
              <a:latin typeface="Calibri" panose="020F0502020204030204"/>
              <a:ea typeface="Verdana"/>
              <a:cs typeface="+mn-cs"/>
            </a:endParaRPr>
          </a:p>
        </p:txBody>
      </p:sp>
    </p:spTree>
    <p:extLst>
      <p:ext uri="{BB962C8B-B14F-4D97-AF65-F5344CB8AC3E}">
        <p14:creationId xmlns:p14="http://schemas.microsoft.com/office/powerpoint/2010/main" val="1419831128"/>
      </p:ext>
    </p:extLst>
  </p:cSld>
  <p:clrMapOvr>
    <a:masterClrMapping/>
  </p:clrMapOvr>
</p:sld>
</file>

<file path=ppt/theme/theme1.xml><?xml version="1.0" encoding="utf-8"?>
<a:theme xmlns:a="http://schemas.openxmlformats.org/drawingml/2006/main" name="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200" dirty="0">
            <a:solidFill>
              <a:srgbClr val="FF0000"/>
            </a:solidFill>
          </a:defRPr>
        </a:defPPr>
      </a:lstStyle>
    </a:txDef>
  </a:objectDefaults>
  <a:extraClrSchemeLst/>
  <a:extLst>
    <a:ext uri="{05A4C25C-085E-4340-85A3-A5531E510DB2}">
      <thm15:themeFamily xmlns:thm15="http://schemas.microsoft.com/office/thememl/2012/main" name="DSHS-Powerpoint-Template.pptx" id="{D06806D9-6FBE-4C3B-A49C-A9EB546EAC72}" vid="{9C2A1910-6637-40B3-9CC9-2635D29F48E7}"/>
    </a:ext>
  </a:extLst>
</a:theme>
</file>

<file path=ppt/theme/theme10.xml><?xml version="1.0" encoding="utf-8"?>
<a:theme xmlns:a="http://schemas.openxmlformats.org/drawingml/2006/main" name="5_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11.xml><?xml version="1.0" encoding="utf-8"?>
<a:theme xmlns:a="http://schemas.openxmlformats.org/drawingml/2006/main" name="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 (3)" id="{EF3AAB63-E8E5-4800-ACB0-203D7CA311D8}" vid="{8142AEB0-882C-4CC1-A6B8-ABE0D81CFD9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200" dirty="0">
            <a:solidFill>
              <a:srgbClr val="FF0000"/>
            </a:solidFill>
          </a:defRPr>
        </a:defPPr>
      </a:lstStyle>
    </a:txDef>
  </a:objectDefaults>
  <a:extraClrSchemeLst/>
  <a:extLst>
    <a:ext uri="{05A4C25C-085E-4340-85A3-A5531E510DB2}">
      <thm15:themeFamily xmlns:thm15="http://schemas.microsoft.com/office/thememl/2012/main" name="DSHS-Powerpoint-Template.pptx" id="{D06806D9-6FBE-4C3B-A49C-A9EB546EAC72}" vid="{5E4F93C3-6013-437E-A1BD-1295C5191B7C}"/>
    </a:ext>
  </a:extLst>
</a:theme>
</file>

<file path=ppt/theme/theme3.xml><?xml version="1.0" encoding="utf-8"?>
<a:theme xmlns:a="http://schemas.openxmlformats.org/drawingml/2006/main" name="1_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4.xml><?xml version="1.0" encoding="utf-8"?>
<a:theme xmlns:a="http://schemas.openxmlformats.org/drawingml/2006/main" name="2_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5.xml><?xml version="1.0" encoding="utf-8"?>
<a:theme xmlns:a="http://schemas.openxmlformats.org/drawingml/2006/main" name="1_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6.xml><?xml version="1.0" encoding="utf-8"?>
<a:theme xmlns:a="http://schemas.openxmlformats.org/drawingml/2006/main" name="2_DSHS Slide Layout 2">
  <a:themeElements>
    <a:clrScheme name="HHS Branding Palette">
      <a:dk1>
        <a:srgbClr val="022167"/>
      </a:dk1>
      <a:lt1>
        <a:srgbClr val="FFFFFF"/>
      </a:lt1>
      <a:dk2>
        <a:srgbClr val="000000"/>
      </a:dk2>
      <a:lt2>
        <a:srgbClr val="D1D3D3"/>
      </a:lt2>
      <a:accent1>
        <a:srgbClr val="6DABE4"/>
      </a:accent1>
      <a:accent2>
        <a:srgbClr val="AB2328"/>
      </a:accent2>
      <a:accent3>
        <a:srgbClr val="6CC04A"/>
      </a:accent3>
      <a:accent4>
        <a:srgbClr val="FFC600"/>
      </a:accent4>
      <a:accent5>
        <a:srgbClr val="00A19B"/>
      </a:accent5>
      <a:accent6>
        <a:srgbClr val="B47E00"/>
      </a:accent6>
      <a:hlink>
        <a:srgbClr val="00B3E3"/>
      </a:hlink>
      <a:folHlink>
        <a:srgbClr val="7D86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7.xml><?xml version="1.0" encoding="utf-8"?>
<a:theme xmlns:a="http://schemas.openxmlformats.org/drawingml/2006/main" name="3_DSHS Slide Layout 2">
  <a:themeElements>
    <a:clrScheme name="HHS Branding Palette">
      <a:dk1>
        <a:srgbClr val="022167"/>
      </a:dk1>
      <a:lt1>
        <a:srgbClr val="FFFFFF"/>
      </a:lt1>
      <a:dk2>
        <a:srgbClr val="000000"/>
      </a:dk2>
      <a:lt2>
        <a:srgbClr val="D1D3D3"/>
      </a:lt2>
      <a:accent1>
        <a:srgbClr val="6DABE4"/>
      </a:accent1>
      <a:accent2>
        <a:srgbClr val="AB2328"/>
      </a:accent2>
      <a:accent3>
        <a:srgbClr val="6CC04A"/>
      </a:accent3>
      <a:accent4>
        <a:srgbClr val="FFC600"/>
      </a:accent4>
      <a:accent5>
        <a:srgbClr val="00A19B"/>
      </a:accent5>
      <a:accent6>
        <a:srgbClr val="B47E00"/>
      </a:accent6>
      <a:hlink>
        <a:srgbClr val="00B3E3"/>
      </a:hlink>
      <a:folHlink>
        <a:srgbClr val="7D86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8.xml><?xml version="1.0" encoding="utf-8"?>
<a:theme xmlns:a="http://schemas.openxmlformats.org/drawingml/2006/main" name="4_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200" dirty="0">
            <a:solidFill>
              <a:srgbClr val="FF0000"/>
            </a:solidFill>
          </a:defRPr>
        </a:defPPr>
      </a:lstStyle>
    </a:txDef>
  </a:objectDefaults>
  <a:extraClrSchemeLst/>
  <a:extLst>
    <a:ext uri="{05A4C25C-085E-4340-85A3-A5531E510DB2}">
      <thm15:themeFamily xmlns:thm15="http://schemas.microsoft.com/office/thememl/2012/main" name="DSHS-Powerpoint-Template.pptx" id="{D06806D9-6FBE-4C3B-A49C-A9EB546EAC72}" vid="{9C2A1910-6637-40B3-9CC9-2635D29F48E7}"/>
    </a:ext>
  </a:extLst>
</a:theme>
</file>

<file path=ppt/theme/theme9.xml><?xml version="1.0" encoding="utf-8"?>
<a:theme xmlns:a="http://schemas.openxmlformats.org/drawingml/2006/main" name="4_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200" dirty="0">
            <a:solidFill>
              <a:srgbClr val="FF0000"/>
            </a:solidFill>
          </a:defRPr>
        </a:defPPr>
      </a:lstStyle>
    </a:txDef>
  </a:objectDefaults>
  <a:extraClrSchemeLst/>
  <a:extLst>
    <a:ext uri="{05A4C25C-085E-4340-85A3-A5531E510DB2}">
      <thm15:themeFamily xmlns:thm15="http://schemas.microsoft.com/office/thememl/2012/main" name="DSHS-Powerpoint-Template.pptx" id="{D06806D9-6FBE-4C3B-A49C-A9EB546EAC72}" vid="{5E4F93C3-6013-437E-A1BD-1295C5191B7C}"/>
    </a:ext>
  </a:extLst>
</a:theme>
</file>

<file path=docProps/app.xml><?xml version="1.0" encoding="utf-8"?>
<Properties xmlns="http://schemas.openxmlformats.org/officeDocument/2006/extended-properties" xmlns:vt="http://schemas.openxmlformats.org/officeDocument/2006/docPropsVTypes">
  <Template>blank</Template>
  <TotalTime>1050</TotalTime>
  <Words>2014</Words>
  <Application>Microsoft Office PowerPoint</Application>
  <PresentationFormat>Widescreen</PresentationFormat>
  <Paragraphs>251</Paragraphs>
  <Slides>36</Slides>
  <Notes>20</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36</vt:i4>
      </vt:variant>
    </vt:vector>
  </HeadingPairs>
  <TitlesOfParts>
    <vt:vector size="53" baseType="lpstr">
      <vt:lpstr>Arial</vt:lpstr>
      <vt:lpstr>Calibri</vt:lpstr>
      <vt:lpstr>Calibri Light</vt:lpstr>
      <vt:lpstr>Courier New</vt:lpstr>
      <vt:lpstr>Rockwell</vt:lpstr>
      <vt:lpstr>Verdana</vt:lpstr>
      <vt:lpstr>DSHS Slide Theme</vt:lpstr>
      <vt:lpstr>DSHS Slide Layout 2</vt:lpstr>
      <vt:lpstr>1_DSHS Slide Theme</vt:lpstr>
      <vt:lpstr>2_DSHS Slide Theme</vt:lpstr>
      <vt:lpstr>1_DSHS Slide Layout 2</vt:lpstr>
      <vt:lpstr>2_DSHS Slide Layout 2</vt:lpstr>
      <vt:lpstr>3_DSHS Slide Layout 2</vt:lpstr>
      <vt:lpstr>4_DSHS Slide Theme</vt:lpstr>
      <vt:lpstr>4_DSHS Slide Layout 2</vt:lpstr>
      <vt:lpstr>5_DSHS Slide Layout 2</vt:lpstr>
      <vt:lpstr>DSHS Slide Layout 3</vt:lpstr>
      <vt:lpstr>Texas Department of State Health Services Updates</vt:lpstr>
      <vt:lpstr>Agenda</vt:lpstr>
      <vt:lpstr>Infectious Disease Prevention</vt:lpstr>
      <vt:lpstr>Congenital Syphilis</vt:lpstr>
      <vt:lpstr>Congenital Syphilis Website</vt:lpstr>
      <vt:lpstr>Respiratory Infectious Disease Vaccine Updates</vt:lpstr>
      <vt:lpstr>Respiratory Infectious Diseases</vt:lpstr>
      <vt:lpstr>RSV Updates</vt:lpstr>
      <vt:lpstr>RSV Vaccine Supply</vt:lpstr>
      <vt:lpstr>Updated (2024-2025) COVID-19 Vaccines</vt:lpstr>
      <vt:lpstr>Bridge Access Program</vt:lpstr>
      <vt:lpstr>Updated (2024-2025) COVID-19 Vaccines Under EUA</vt:lpstr>
      <vt:lpstr>Updated (2024-2025) COVID-19 Vaccine Supply</vt:lpstr>
      <vt:lpstr>Public Health Data Sharing</vt:lpstr>
      <vt:lpstr>Public Health Data Sharing</vt:lpstr>
      <vt:lpstr>Public Health Data Sharing</vt:lpstr>
      <vt:lpstr>Data Modernization and Public Health Data Sharing</vt:lpstr>
      <vt:lpstr>NEDSS Provisional Data Sharing </vt:lpstr>
      <vt:lpstr>NEDSS Provisional Data Sharing</vt:lpstr>
      <vt:lpstr>NEDSS Provisional Data Sharing Roll-Out</vt:lpstr>
      <vt:lpstr>NIFI 4 Enhancements</vt:lpstr>
      <vt:lpstr>NIFI 4 &amp; STHARRS Epics &amp; Timeline-- Preliminary</vt:lpstr>
      <vt:lpstr>HTI-2 Proposed Rule Comments</vt:lpstr>
      <vt:lpstr>HTI-2 Proposed Rule</vt:lpstr>
      <vt:lpstr>Public Health Data Exchange – HTI-2 Proposed Rule</vt:lpstr>
      <vt:lpstr>Texas DSHS Comment Summary </vt:lpstr>
      <vt:lpstr>Data Visualization</vt:lpstr>
      <vt:lpstr>Dashboards Timeline</vt:lpstr>
      <vt:lpstr>Texas Health Data </vt:lpstr>
      <vt:lpstr>Maternal and Child Health Dashboards</vt:lpstr>
      <vt:lpstr>PowerPoint Presentation</vt:lpstr>
      <vt:lpstr>Congenital Syphilis Dashboard</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DelToro,Jessica (DSHS)</dc:creator>
  <cp:lastModifiedBy>Rai,Saroj (DSHS)</cp:lastModifiedBy>
  <cp:revision>45</cp:revision>
  <cp:lastPrinted>2024-09-19T17:05:53Z</cp:lastPrinted>
  <dcterms:created xsi:type="dcterms:W3CDTF">2024-08-07T14:00:42Z</dcterms:created>
  <dcterms:modified xsi:type="dcterms:W3CDTF">2024-10-15T20:25:41Z</dcterms:modified>
</cp:coreProperties>
</file>