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5" r:id="rId3"/>
    <p:sldMasterId id="2147483765" r:id="rId4"/>
    <p:sldMasterId id="2147483718" r:id="rId5"/>
    <p:sldMasterId id="2147483728" r:id="rId6"/>
    <p:sldMasterId id="2147483741" r:id="rId7"/>
  </p:sldMasterIdLst>
  <p:notesMasterIdLst>
    <p:notesMasterId r:id="rId43"/>
  </p:notesMasterIdLst>
  <p:sldIdLst>
    <p:sldId id="2145707206" r:id="rId8"/>
    <p:sldId id="2145707149" r:id="rId9"/>
    <p:sldId id="2145707227" r:id="rId10"/>
    <p:sldId id="2145707168" r:id="rId11"/>
    <p:sldId id="2147378088" r:id="rId12"/>
    <p:sldId id="2147378113" r:id="rId13"/>
    <p:sldId id="2147377977" r:id="rId14"/>
    <p:sldId id="2147378114" r:id="rId15"/>
    <p:sldId id="2147378116" r:id="rId16"/>
    <p:sldId id="2147378117" r:id="rId17"/>
    <p:sldId id="2147378118" r:id="rId18"/>
    <p:sldId id="2147378119" r:id="rId19"/>
    <p:sldId id="2147378120" r:id="rId20"/>
    <p:sldId id="2145707230" r:id="rId21"/>
    <p:sldId id="2145707234" r:id="rId22"/>
    <p:sldId id="2145707232" r:id="rId23"/>
    <p:sldId id="2147378016" r:id="rId24"/>
    <p:sldId id="2145707235" r:id="rId25"/>
    <p:sldId id="2145707231" r:id="rId26"/>
    <p:sldId id="2147378084" r:id="rId27"/>
    <p:sldId id="2147378085" r:id="rId28"/>
    <p:sldId id="2147378086" r:id="rId29"/>
    <p:sldId id="2147378077" r:id="rId30"/>
    <p:sldId id="2147378071" r:id="rId31"/>
    <p:sldId id="2147378048" r:id="rId32"/>
    <p:sldId id="2145707229" r:id="rId33"/>
    <p:sldId id="2147378094" r:id="rId34"/>
    <p:sldId id="2147378110" r:id="rId35"/>
    <p:sldId id="2147378096" r:id="rId36"/>
    <p:sldId id="2147378097" r:id="rId37"/>
    <p:sldId id="2147378104" r:id="rId38"/>
    <p:sldId id="2147378106" r:id="rId39"/>
    <p:sldId id="2147378111" r:id="rId40"/>
    <p:sldId id="2147378112" r:id="rId41"/>
    <p:sldId id="2147378109"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145707206"/>
            <p14:sldId id="2145707149"/>
            <p14:sldId id="2145707227"/>
            <p14:sldId id="2145707168"/>
            <p14:sldId id="2147378088"/>
            <p14:sldId id="2147378113"/>
            <p14:sldId id="2147377977"/>
            <p14:sldId id="2147378114"/>
            <p14:sldId id="2147378116"/>
            <p14:sldId id="2147378117"/>
            <p14:sldId id="2147378118"/>
            <p14:sldId id="2147378119"/>
            <p14:sldId id="2147378120"/>
            <p14:sldId id="2145707230"/>
            <p14:sldId id="2145707234"/>
            <p14:sldId id="2145707232"/>
            <p14:sldId id="2147378016"/>
            <p14:sldId id="2145707235"/>
            <p14:sldId id="2145707231"/>
            <p14:sldId id="2147378084"/>
            <p14:sldId id="2147378085"/>
            <p14:sldId id="2147378086"/>
            <p14:sldId id="2147378077"/>
            <p14:sldId id="2147378071"/>
            <p14:sldId id="2147378048"/>
            <p14:sldId id="2145707229"/>
            <p14:sldId id="2147378094"/>
            <p14:sldId id="2147378110"/>
            <p14:sldId id="2147378096"/>
            <p14:sldId id="2147378097"/>
            <p14:sldId id="2147378104"/>
            <p14:sldId id="2147378106"/>
            <p14:sldId id="2147378111"/>
            <p14:sldId id="2147378112"/>
            <p14:sldId id="214737810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B9E21-AC35-CE45-5F30-C64F87E40087}" name="Crisp,Carolyn  (DSHS)" initials="C(" userId="S::Carolyn.Crisp@dshs.texas.gov::c074eadb-a706-4c79-9f3f-582e95505034" providerId="AD"/>
  <p188:author id="{F8FE466E-780C-7071-55E4-F421D3D5E355}" name="Rai,Saroj (DSHS)" initials="R(" userId="S::Saroj.Rai@dshs.texas.gov::adbb6b3a-21dc-478e-a86f-ec66709cb0f7" providerId="AD"/>
  <p188:author id="{4468A0A3-3F96-40DD-B652-47052FC477FC}" name="Martinez,Diana (DSHS)" initials="M(" userId="S::diana.martinez@dshs.texas.gov::d98024be-f4d1-4d8f-8817-5b13f383b7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E3C7"/>
    <a:srgbClr val="003087"/>
    <a:srgbClr val="333333"/>
    <a:srgbClr val="556A7E"/>
    <a:srgbClr val="005CB9"/>
    <a:srgbClr val="1F4E79"/>
    <a:srgbClr val="264780"/>
    <a:srgbClr val="0058A3"/>
    <a:srgbClr val="FFC6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C159C-8931-4B80-9F98-1FAAE66F41C8}" v="4" dt="2024-12-10T15:51:13.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2697" autoAdjust="0"/>
  </p:normalViewPr>
  <p:slideViewPr>
    <p:cSldViewPr snapToGrid="0">
      <p:cViewPr varScale="1">
        <p:scale>
          <a:sx n="130" d="100"/>
          <a:sy n="130" d="100"/>
        </p:scale>
        <p:origin x="1302" y="114"/>
      </p:cViewPr>
      <p:guideLst/>
    </p:cSldViewPr>
  </p:slideViewPr>
  <p:notesTextViewPr>
    <p:cViewPr>
      <p:scale>
        <a:sx n="1" d="1"/>
        <a:sy n="1" d="1"/>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Saroj (DSHS)" userId="adbb6b3a-21dc-478e-a86f-ec66709cb0f7" providerId="ADAL" clId="{76BC159C-8931-4B80-9F98-1FAAE66F41C8}"/>
    <pc:docChg chg="undo custSel addSld modSld modSection">
      <pc:chgData name="Rai,Saroj (DSHS)" userId="adbb6b3a-21dc-478e-a86f-ec66709cb0f7" providerId="ADAL" clId="{76BC159C-8931-4B80-9F98-1FAAE66F41C8}" dt="2024-12-11T14:15:42.669" v="1466" actId="255"/>
      <pc:docMkLst>
        <pc:docMk/>
      </pc:docMkLst>
      <pc:sldChg chg="modSp mod">
        <pc:chgData name="Rai,Saroj (DSHS)" userId="adbb6b3a-21dc-478e-a86f-ec66709cb0f7" providerId="ADAL" clId="{76BC159C-8931-4B80-9F98-1FAAE66F41C8}" dt="2024-12-09T20:55:31.524" v="8" actId="20577"/>
        <pc:sldMkLst>
          <pc:docMk/>
          <pc:sldMk cId="2729903740" sldId="2145707149"/>
        </pc:sldMkLst>
        <pc:spChg chg="mod">
          <ac:chgData name="Rai,Saroj (DSHS)" userId="adbb6b3a-21dc-478e-a86f-ec66709cb0f7" providerId="ADAL" clId="{76BC159C-8931-4B80-9F98-1FAAE66F41C8}" dt="2024-12-09T20:55:31.524" v="8" actId="20577"/>
          <ac:spMkLst>
            <pc:docMk/>
            <pc:sldMk cId="2729903740" sldId="2145707149"/>
            <ac:spMk id="6" creationId="{215DF67A-B138-4E2A-B87C-BD8C9B4E52B7}"/>
          </ac:spMkLst>
        </pc:spChg>
      </pc:sldChg>
      <pc:sldChg chg="modSp mod">
        <pc:chgData name="Rai,Saroj (DSHS)" userId="adbb6b3a-21dc-478e-a86f-ec66709cb0f7" providerId="ADAL" clId="{76BC159C-8931-4B80-9F98-1FAAE66F41C8}" dt="2024-12-09T20:55:27.204" v="6" actId="20577"/>
        <pc:sldMkLst>
          <pc:docMk/>
          <pc:sldMk cId="2800183839" sldId="2145707206"/>
        </pc:sldMkLst>
        <pc:spChg chg="mod">
          <ac:chgData name="Rai,Saroj (DSHS)" userId="adbb6b3a-21dc-478e-a86f-ec66709cb0f7" providerId="ADAL" clId="{76BC159C-8931-4B80-9F98-1FAAE66F41C8}" dt="2024-12-09T20:55:23.124" v="4" actId="20577"/>
          <ac:spMkLst>
            <pc:docMk/>
            <pc:sldMk cId="2800183839" sldId="2145707206"/>
            <ac:spMk id="2" creationId="{B979FB2D-65D2-44DC-8838-45073EA02050}"/>
          </ac:spMkLst>
        </pc:spChg>
        <pc:spChg chg="mod">
          <ac:chgData name="Rai,Saroj (DSHS)" userId="adbb6b3a-21dc-478e-a86f-ec66709cb0f7" providerId="ADAL" clId="{76BC159C-8931-4B80-9F98-1FAAE66F41C8}" dt="2024-12-09T20:55:27.204" v="6" actId="20577"/>
          <ac:spMkLst>
            <pc:docMk/>
            <pc:sldMk cId="2800183839" sldId="2145707206"/>
            <ac:spMk id="7" creationId="{3DB586A0-F78E-4AF7-8975-40A913C93340}"/>
          </ac:spMkLst>
        </pc:spChg>
      </pc:sldChg>
      <pc:sldChg chg="modSp mod">
        <pc:chgData name="Rai,Saroj (DSHS)" userId="adbb6b3a-21dc-478e-a86f-ec66709cb0f7" providerId="ADAL" clId="{76BC159C-8931-4B80-9F98-1FAAE66F41C8}" dt="2024-12-10T16:16:10.144" v="302" actId="20577"/>
        <pc:sldMkLst>
          <pc:docMk/>
          <pc:sldMk cId="1070601570" sldId="2145707235"/>
        </pc:sldMkLst>
        <pc:spChg chg="mod">
          <ac:chgData name="Rai,Saroj (DSHS)" userId="adbb6b3a-21dc-478e-a86f-ec66709cb0f7" providerId="ADAL" clId="{76BC159C-8931-4B80-9F98-1FAAE66F41C8}" dt="2024-12-10T16:16:10.144" v="302" actId="20577"/>
          <ac:spMkLst>
            <pc:docMk/>
            <pc:sldMk cId="1070601570" sldId="2145707235"/>
            <ac:spMk id="6" creationId="{A18C2C2E-75D9-4D7C-DE84-8C4E51E87176}"/>
          </ac:spMkLst>
        </pc:spChg>
      </pc:sldChg>
      <pc:sldChg chg="modSp mod">
        <pc:chgData name="Rai,Saroj (DSHS)" userId="adbb6b3a-21dc-478e-a86f-ec66709cb0f7" providerId="ADAL" clId="{76BC159C-8931-4B80-9F98-1FAAE66F41C8}" dt="2024-12-10T16:01:47.099" v="300" actId="404"/>
        <pc:sldMkLst>
          <pc:docMk/>
          <pc:sldMk cId="2059015262" sldId="2147378016"/>
        </pc:sldMkLst>
        <pc:spChg chg="mod">
          <ac:chgData name="Rai,Saroj (DSHS)" userId="adbb6b3a-21dc-478e-a86f-ec66709cb0f7" providerId="ADAL" clId="{76BC159C-8931-4B80-9F98-1FAAE66F41C8}" dt="2024-12-10T16:01:47.099" v="300" actId="404"/>
          <ac:spMkLst>
            <pc:docMk/>
            <pc:sldMk cId="2059015262" sldId="2147378016"/>
            <ac:spMk id="2" creationId="{CE015170-F38D-4FF5-653E-8FA31CDD4066}"/>
          </ac:spMkLst>
        </pc:spChg>
        <pc:spChg chg="mod">
          <ac:chgData name="Rai,Saroj (DSHS)" userId="adbb6b3a-21dc-478e-a86f-ec66709cb0f7" providerId="ADAL" clId="{76BC159C-8931-4B80-9F98-1FAAE66F41C8}" dt="2024-12-10T15:58:31.185" v="117" actId="20577"/>
          <ac:spMkLst>
            <pc:docMk/>
            <pc:sldMk cId="2059015262" sldId="2147378016"/>
            <ac:spMk id="6" creationId="{AC58AD91-623B-B711-85E7-7D8EE452CFE1}"/>
          </ac:spMkLst>
        </pc:spChg>
        <pc:spChg chg="mod">
          <ac:chgData name="Rai,Saroj (DSHS)" userId="adbb6b3a-21dc-478e-a86f-ec66709cb0f7" providerId="ADAL" clId="{76BC159C-8931-4B80-9F98-1FAAE66F41C8}" dt="2024-12-10T15:58:13.217" v="116" actId="20577"/>
          <ac:spMkLst>
            <pc:docMk/>
            <pc:sldMk cId="2059015262" sldId="2147378016"/>
            <ac:spMk id="7" creationId="{B8FD1906-2AB5-92BC-6F8D-92BCB2D19803}"/>
          </ac:spMkLst>
        </pc:spChg>
      </pc:sldChg>
      <pc:sldChg chg="modSp mod modNotesTx">
        <pc:chgData name="Rai,Saroj (DSHS)" userId="adbb6b3a-21dc-478e-a86f-ec66709cb0f7" providerId="ADAL" clId="{76BC159C-8931-4B80-9F98-1FAAE66F41C8}" dt="2024-12-11T14:15:42.669" v="1466" actId="255"/>
        <pc:sldMkLst>
          <pc:docMk/>
          <pc:sldMk cId="500763891" sldId="2147378048"/>
        </pc:sldMkLst>
        <pc:spChg chg="mod">
          <ac:chgData name="Rai,Saroj (DSHS)" userId="adbb6b3a-21dc-478e-a86f-ec66709cb0f7" providerId="ADAL" clId="{76BC159C-8931-4B80-9F98-1FAAE66F41C8}" dt="2024-12-11T14:15:42.669" v="1466" actId="255"/>
          <ac:spMkLst>
            <pc:docMk/>
            <pc:sldMk cId="500763891" sldId="2147378048"/>
            <ac:spMk id="2" creationId="{7B6CAFA5-D95D-A150-28F8-BE7D57F83022}"/>
          </ac:spMkLst>
        </pc:spChg>
      </pc:sldChg>
      <pc:sldChg chg="addSp delSp modSp mod">
        <pc:chgData name="Rai,Saroj (DSHS)" userId="adbb6b3a-21dc-478e-a86f-ec66709cb0f7" providerId="ADAL" clId="{76BC159C-8931-4B80-9F98-1FAAE66F41C8}" dt="2024-12-10T16:34:28.703" v="342" actId="14100"/>
        <pc:sldMkLst>
          <pc:docMk/>
          <pc:sldMk cId="2078836657" sldId="2147378071"/>
        </pc:sldMkLst>
        <pc:spChg chg="mod">
          <ac:chgData name="Rai,Saroj (DSHS)" userId="adbb6b3a-21dc-478e-a86f-ec66709cb0f7" providerId="ADAL" clId="{76BC159C-8931-4B80-9F98-1FAAE66F41C8}" dt="2024-12-10T16:34:28.703" v="342" actId="14100"/>
          <ac:spMkLst>
            <pc:docMk/>
            <pc:sldMk cId="2078836657" sldId="2147378071"/>
            <ac:spMk id="4" creationId="{47500BE9-8F47-E9E2-2714-4358AFA52681}"/>
          </ac:spMkLst>
        </pc:spChg>
        <pc:spChg chg="mod">
          <ac:chgData name="Rai,Saroj (DSHS)" userId="adbb6b3a-21dc-478e-a86f-ec66709cb0f7" providerId="ADAL" clId="{76BC159C-8931-4B80-9F98-1FAAE66F41C8}" dt="2024-12-10T16:33:35.998" v="337" actId="20577"/>
          <ac:spMkLst>
            <pc:docMk/>
            <pc:sldMk cId="2078836657" sldId="2147378071"/>
            <ac:spMk id="14" creationId="{DF284338-294C-875F-522F-B23164AC048E}"/>
          </ac:spMkLst>
        </pc:spChg>
        <pc:spChg chg="mod">
          <ac:chgData name="Rai,Saroj (DSHS)" userId="adbb6b3a-21dc-478e-a86f-ec66709cb0f7" providerId="ADAL" clId="{76BC159C-8931-4B80-9F98-1FAAE66F41C8}" dt="2024-12-10T16:23:39.391" v="315" actId="20577"/>
          <ac:spMkLst>
            <pc:docMk/>
            <pc:sldMk cId="2078836657" sldId="2147378071"/>
            <ac:spMk id="23" creationId="{AA7795AE-01C6-5B89-EDE3-B91954AD6321}"/>
          </ac:spMkLst>
        </pc:spChg>
        <pc:grpChg chg="add mod">
          <ac:chgData name="Rai,Saroj (DSHS)" userId="adbb6b3a-21dc-478e-a86f-ec66709cb0f7" providerId="ADAL" clId="{76BC159C-8931-4B80-9F98-1FAAE66F41C8}" dt="2024-12-10T16:34:13.375" v="340" actId="164"/>
          <ac:grpSpMkLst>
            <pc:docMk/>
            <pc:sldMk cId="2078836657" sldId="2147378071"/>
            <ac:grpSpMk id="11" creationId="{7546126E-E7E4-1CB9-19CC-8F0CF0D48149}"/>
          </ac:grpSpMkLst>
        </pc:grpChg>
        <pc:grpChg chg="mod">
          <ac:chgData name="Rai,Saroj (DSHS)" userId="adbb6b3a-21dc-478e-a86f-ec66709cb0f7" providerId="ADAL" clId="{76BC159C-8931-4B80-9F98-1FAAE66F41C8}" dt="2024-12-10T16:33:58.334" v="338" actId="1076"/>
          <ac:grpSpMkLst>
            <pc:docMk/>
            <pc:sldMk cId="2078836657" sldId="2147378071"/>
            <ac:grpSpMk id="36" creationId="{EDD5255A-7D32-5BB2-C360-BD38D9EB3EF5}"/>
          </ac:grpSpMkLst>
        </pc:grpChg>
        <pc:picChg chg="add mod ord">
          <ac:chgData name="Rai,Saroj (DSHS)" userId="adbb6b3a-21dc-478e-a86f-ec66709cb0f7" providerId="ADAL" clId="{76BC159C-8931-4B80-9F98-1FAAE66F41C8}" dt="2024-12-10T16:34:13.375" v="340" actId="164"/>
          <ac:picMkLst>
            <pc:docMk/>
            <pc:sldMk cId="2078836657" sldId="2147378071"/>
            <ac:picMk id="3" creationId="{8B6018FF-D5CC-92AC-709A-817CC207A00F}"/>
          </ac:picMkLst>
        </pc:picChg>
        <pc:picChg chg="add mod">
          <ac:chgData name="Rai,Saroj (DSHS)" userId="adbb6b3a-21dc-478e-a86f-ec66709cb0f7" providerId="ADAL" clId="{76BC159C-8931-4B80-9F98-1FAAE66F41C8}" dt="2024-12-10T16:34:13.375" v="340" actId="164"/>
          <ac:picMkLst>
            <pc:docMk/>
            <pc:sldMk cId="2078836657" sldId="2147378071"/>
            <ac:picMk id="7" creationId="{5409B12E-28A3-0EC7-365D-9B46FF2D3E87}"/>
          </ac:picMkLst>
        </pc:picChg>
        <pc:picChg chg="del">
          <ac:chgData name="Rai,Saroj (DSHS)" userId="adbb6b3a-21dc-478e-a86f-ec66709cb0f7" providerId="ADAL" clId="{76BC159C-8931-4B80-9F98-1FAAE66F41C8}" dt="2024-12-10T16:25:42.766" v="324" actId="478"/>
          <ac:picMkLst>
            <pc:docMk/>
            <pc:sldMk cId="2078836657" sldId="2147378071"/>
            <ac:picMk id="9" creationId="{05C35319-C146-9306-91F2-A0FC8AFB04A5}"/>
          </ac:picMkLst>
        </pc:picChg>
        <pc:picChg chg="add mod ord">
          <ac:chgData name="Rai,Saroj (DSHS)" userId="adbb6b3a-21dc-478e-a86f-ec66709cb0f7" providerId="ADAL" clId="{76BC159C-8931-4B80-9F98-1FAAE66F41C8}" dt="2024-12-10T16:34:13.375" v="340" actId="164"/>
          <ac:picMkLst>
            <pc:docMk/>
            <pc:sldMk cId="2078836657" sldId="2147378071"/>
            <ac:picMk id="10" creationId="{11DFCBA0-50FB-346E-C611-559CEEDEE202}"/>
          </ac:picMkLst>
        </pc:picChg>
        <pc:picChg chg="del mod">
          <ac:chgData name="Rai,Saroj (DSHS)" userId="adbb6b3a-21dc-478e-a86f-ec66709cb0f7" providerId="ADAL" clId="{76BC159C-8931-4B80-9F98-1FAAE66F41C8}" dt="2024-12-10T16:24:03.487" v="318" actId="478"/>
          <ac:picMkLst>
            <pc:docMk/>
            <pc:sldMk cId="2078836657" sldId="2147378071"/>
            <ac:picMk id="15" creationId="{42536D4C-1F06-F9BF-90B2-62D8E398A1F4}"/>
          </ac:picMkLst>
        </pc:picChg>
        <pc:picChg chg="del">
          <ac:chgData name="Rai,Saroj (DSHS)" userId="adbb6b3a-21dc-478e-a86f-ec66709cb0f7" providerId="ADAL" clId="{76BC159C-8931-4B80-9F98-1FAAE66F41C8}" dt="2024-12-10T16:23:51.652" v="316" actId="478"/>
          <ac:picMkLst>
            <pc:docMk/>
            <pc:sldMk cId="2078836657" sldId="2147378071"/>
            <ac:picMk id="21" creationId="{2E44C90D-66EB-DB6E-8BC6-3A210E6F4D6A}"/>
          </ac:picMkLst>
        </pc:picChg>
      </pc:sldChg>
      <pc:sldChg chg="modSp mod">
        <pc:chgData name="Rai,Saroj (DSHS)" userId="adbb6b3a-21dc-478e-a86f-ec66709cb0f7" providerId="ADAL" clId="{76BC159C-8931-4B80-9F98-1FAAE66F41C8}" dt="2024-12-10T16:16:50.608" v="304" actId="20577"/>
        <pc:sldMkLst>
          <pc:docMk/>
          <pc:sldMk cId="1174864283" sldId="2147378084"/>
        </pc:sldMkLst>
        <pc:spChg chg="mod">
          <ac:chgData name="Rai,Saroj (DSHS)" userId="adbb6b3a-21dc-478e-a86f-ec66709cb0f7" providerId="ADAL" clId="{76BC159C-8931-4B80-9F98-1FAAE66F41C8}" dt="2024-12-10T16:16:50.608" v="304" actId="20577"/>
          <ac:spMkLst>
            <pc:docMk/>
            <pc:sldMk cId="1174864283" sldId="2147378084"/>
            <ac:spMk id="15" creationId="{7EE52259-0F0E-4BCE-23D6-0B3BBE35E7B7}"/>
          </ac:spMkLst>
        </pc:spChg>
      </pc:sldChg>
      <pc:sldChg chg="modSp mod">
        <pc:chgData name="Rai,Saroj (DSHS)" userId="adbb6b3a-21dc-478e-a86f-ec66709cb0f7" providerId="ADAL" clId="{76BC159C-8931-4B80-9F98-1FAAE66F41C8}" dt="2024-12-10T16:17:57.344" v="305" actId="20577"/>
        <pc:sldMkLst>
          <pc:docMk/>
          <pc:sldMk cId="1947566421" sldId="2147378085"/>
        </pc:sldMkLst>
        <pc:spChg chg="mod">
          <ac:chgData name="Rai,Saroj (DSHS)" userId="adbb6b3a-21dc-478e-a86f-ec66709cb0f7" providerId="ADAL" clId="{76BC159C-8931-4B80-9F98-1FAAE66F41C8}" dt="2024-12-10T16:17:57.344" v="305" actId="20577"/>
          <ac:spMkLst>
            <pc:docMk/>
            <pc:sldMk cId="1947566421" sldId="2147378085"/>
            <ac:spMk id="15" creationId="{7EE52259-0F0E-4BCE-23D6-0B3BBE35E7B7}"/>
          </ac:spMkLst>
        </pc:spChg>
      </pc:sldChg>
      <pc:sldChg chg="modSp mod">
        <pc:chgData name="Rai,Saroj (DSHS)" userId="adbb6b3a-21dc-478e-a86f-ec66709cb0f7" providerId="ADAL" clId="{76BC159C-8931-4B80-9F98-1FAAE66F41C8}" dt="2024-12-10T16:18:16.751" v="307" actId="20577"/>
        <pc:sldMkLst>
          <pc:docMk/>
          <pc:sldMk cId="3482126207" sldId="2147378086"/>
        </pc:sldMkLst>
        <pc:spChg chg="mod">
          <ac:chgData name="Rai,Saroj (DSHS)" userId="adbb6b3a-21dc-478e-a86f-ec66709cb0f7" providerId="ADAL" clId="{76BC159C-8931-4B80-9F98-1FAAE66F41C8}" dt="2024-12-10T16:18:16.751" v="307" actId="20577"/>
          <ac:spMkLst>
            <pc:docMk/>
            <pc:sldMk cId="3482126207" sldId="2147378086"/>
            <ac:spMk id="3" creationId="{5986CE58-FFBD-D823-FD54-B0EE41C8FD2E}"/>
          </ac:spMkLst>
        </pc:spChg>
      </pc:sldChg>
      <pc:sldChg chg="addSp modSp mod">
        <pc:chgData name="Rai,Saroj (DSHS)" userId="adbb6b3a-21dc-478e-a86f-ec66709cb0f7" providerId="ADAL" clId="{76BC159C-8931-4B80-9F98-1FAAE66F41C8}" dt="2024-12-11T13:55:08.164" v="1463" actId="20577"/>
        <pc:sldMkLst>
          <pc:docMk/>
          <pc:sldMk cId="3471780817" sldId="2147378088"/>
        </pc:sldMkLst>
        <pc:spChg chg="add mod">
          <ac:chgData name="Rai,Saroj (DSHS)" userId="adbb6b3a-21dc-478e-a86f-ec66709cb0f7" providerId="ADAL" clId="{76BC159C-8931-4B80-9F98-1FAAE66F41C8}" dt="2024-12-11T13:55:08.164" v="1463" actId="20577"/>
          <ac:spMkLst>
            <pc:docMk/>
            <pc:sldMk cId="3471780817" sldId="2147378088"/>
            <ac:spMk id="2" creationId="{49462DD4-F24D-4A4C-721F-7C5BBDDF3AC2}"/>
          </ac:spMkLst>
        </pc:spChg>
      </pc:sldChg>
      <pc:sldChg chg="modSp mod modNotesTx">
        <pc:chgData name="Rai,Saroj (DSHS)" userId="adbb6b3a-21dc-478e-a86f-ec66709cb0f7" providerId="ADAL" clId="{76BC159C-8931-4B80-9F98-1FAAE66F41C8}" dt="2024-12-11T13:33:20.117" v="381" actId="20577"/>
        <pc:sldMkLst>
          <pc:docMk/>
          <pc:sldMk cId="3986086145" sldId="2147378094"/>
        </pc:sldMkLst>
        <pc:spChg chg="mod">
          <ac:chgData name="Rai,Saroj (DSHS)" userId="adbb6b3a-21dc-478e-a86f-ec66709cb0f7" providerId="ADAL" clId="{76BC159C-8931-4B80-9F98-1FAAE66F41C8}" dt="2024-12-11T13:33:16.453" v="380" actId="20577"/>
          <ac:spMkLst>
            <pc:docMk/>
            <pc:sldMk cId="3986086145" sldId="2147378094"/>
            <ac:spMk id="4" creationId="{36006248-E602-ED80-1851-5A344CFD792E}"/>
          </ac:spMkLst>
        </pc:spChg>
        <pc:spChg chg="mod">
          <ac:chgData name="Rai,Saroj (DSHS)" userId="adbb6b3a-21dc-478e-a86f-ec66709cb0f7" providerId="ADAL" clId="{76BC159C-8931-4B80-9F98-1FAAE66F41C8}" dt="2024-12-11T13:33:20.117" v="381" actId="20577"/>
          <ac:spMkLst>
            <pc:docMk/>
            <pc:sldMk cId="3986086145" sldId="2147378094"/>
            <ac:spMk id="18" creationId="{D57C5D3D-7A13-6408-C739-FA63413C7B3C}"/>
          </ac:spMkLst>
        </pc:spChg>
      </pc:sldChg>
      <pc:sldChg chg="modSp mod">
        <pc:chgData name="Rai,Saroj (DSHS)" userId="adbb6b3a-21dc-478e-a86f-ec66709cb0f7" providerId="ADAL" clId="{76BC159C-8931-4B80-9F98-1FAAE66F41C8}" dt="2024-12-10T16:37:42.830" v="347" actId="1076"/>
        <pc:sldMkLst>
          <pc:docMk/>
          <pc:sldMk cId="298692042" sldId="2147378096"/>
        </pc:sldMkLst>
        <pc:spChg chg="mod">
          <ac:chgData name="Rai,Saroj (DSHS)" userId="adbb6b3a-21dc-478e-a86f-ec66709cb0f7" providerId="ADAL" clId="{76BC159C-8931-4B80-9F98-1FAAE66F41C8}" dt="2024-12-10T16:37:42.830" v="347" actId="1076"/>
          <ac:spMkLst>
            <pc:docMk/>
            <pc:sldMk cId="298692042" sldId="2147378096"/>
            <ac:spMk id="16" creationId="{6466185A-BCD7-0CC5-B17A-E4052F29FE58}"/>
          </ac:spMkLst>
        </pc:spChg>
      </pc:sldChg>
      <pc:sldChg chg="modSp mod">
        <pc:chgData name="Rai,Saroj (DSHS)" userId="adbb6b3a-21dc-478e-a86f-ec66709cb0f7" providerId="ADAL" clId="{76BC159C-8931-4B80-9F98-1FAAE66F41C8}" dt="2024-12-11T13:31:44.431" v="367" actId="20577"/>
        <pc:sldMkLst>
          <pc:docMk/>
          <pc:sldMk cId="4198938448" sldId="2147378110"/>
        </pc:sldMkLst>
        <pc:spChg chg="mod">
          <ac:chgData name="Rai,Saroj (DSHS)" userId="adbb6b3a-21dc-478e-a86f-ec66709cb0f7" providerId="ADAL" clId="{76BC159C-8931-4B80-9F98-1FAAE66F41C8}" dt="2024-12-10T16:30:03.985" v="335" actId="20577"/>
          <ac:spMkLst>
            <pc:docMk/>
            <pc:sldMk cId="4198938448" sldId="2147378110"/>
            <ac:spMk id="23" creationId="{74A5678D-2502-067D-AD1B-146183BD6827}"/>
          </ac:spMkLst>
        </pc:spChg>
        <pc:spChg chg="mod">
          <ac:chgData name="Rai,Saroj (DSHS)" userId="adbb6b3a-21dc-478e-a86f-ec66709cb0f7" providerId="ADAL" clId="{76BC159C-8931-4B80-9F98-1FAAE66F41C8}" dt="2024-12-11T13:31:44.431" v="367" actId="20577"/>
          <ac:spMkLst>
            <pc:docMk/>
            <pc:sldMk cId="4198938448" sldId="2147378110"/>
            <ac:spMk id="30" creationId="{F78B4D03-B3CD-3B51-3F7C-570C796C3165}"/>
          </ac:spMkLst>
        </pc:spChg>
        <pc:spChg chg="mod">
          <ac:chgData name="Rai,Saroj (DSHS)" userId="adbb6b3a-21dc-478e-a86f-ec66709cb0f7" providerId="ADAL" clId="{76BC159C-8931-4B80-9F98-1FAAE66F41C8}" dt="2024-12-11T13:30:33.509" v="349" actId="1582"/>
          <ac:spMkLst>
            <pc:docMk/>
            <pc:sldMk cId="4198938448" sldId="2147378110"/>
            <ac:spMk id="39" creationId="{F206E3A1-BC9C-BCE7-C12A-F6387967D09E}"/>
          </ac:spMkLst>
        </pc:spChg>
      </pc:sldChg>
      <pc:sldChg chg="modSp mod">
        <pc:chgData name="Rai,Saroj (DSHS)" userId="adbb6b3a-21dc-478e-a86f-ec66709cb0f7" providerId="ADAL" clId="{76BC159C-8931-4B80-9F98-1FAAE66F41C8}" dt="2024-12-10T15:45:37.555" v="22" actId="20577"/>
        <pc:sldMkLst>
          <pc:docMk/>
          <pc:sldMk cId="3581175779" sldId="2147378113"/>
        </pc:sldMkLst>
        <pc:spChg chg="mod">
          <ac:chgData name="Rai,Saroj (DSHS)" userId="adbb6b3a-21dc-478e-a86f-ec66709cb0f7" providerId="ADAL" clId="{76BC159C-8931-4B80-9F98-1FAAE66F41C8}" dt="2024-12-10T15:45:37.555" v="22" actId="20577"/>
          <ac:spMkLst>
            <pc:docMk/>
            <pc:sldMk cId="3581175779" sldId="2147378113"/>
            <ac:spMk id="6" creationId="{0801C52D-7B81-9FD1-F64D-8F7DFAA7BE6E}"/>
          </ac:spMkLst>
        </pc:spChg>
      </pc:sldChg>
      <pc:sldChg chg="modSp mod">
        <pc:chgData name="Rai,Saroj (DSHS)" userId="adbb6b3a-21dc-478e-a86f-ec66709cb0f7" providerId="ADAL" clId="{76BC159C-8931-4B80-9F98-1FAAE66F41C8}" dt="2024-12-10T15:46:00.066" v="24" actId="20577"/>
        <pc:sldMkLst>
          <pc:docMk/>
          <pc:sldMk cId="2664089443" sldId="2147378114"/>
        </pc:sldMkLst>
        <pc:spChg chg="mod">
          <ac:chgData name="Rai,Saroj (DSHS)" userId="adbb6b3a-21dc-478e-a86f-ec66709cb0f7" providerId="ADAL" clId="{76BC159C-8931-4B80-9F98-1FAAE66F41C8}" dt="2024-12-10T15:46:00.066" v="24" actId="20577"/>
          <ac:spMkLst>
            <pc:docMk/>
            <pc:sldMk cId="2664089443" sldId="2147378114"/>
            <ac:spMk id="7" creationId="{C717A338-9A46-0033-0F62-8A2ECEAF92E8}"/>
          </ac:spMkLst>
        </pc:spChg>
      </pc:sldChg>
      <pc:sldChg chg="addSp delSp modSp mod">
        <pc:chgData name="Rai,Saroj (DSHS)" userId="adbb6b3a-21dc-478e-a86f-ec66709cb0f7" providerId="ADAL" clId="{76BC159C-8931-4B80-9F98-1FAAE66F41C8}" dt="2024-12-10T15:49:00.795" v="48" actId="1076"/>
        <pc:sldMkLst>
          <pc:docMk/>
          <pc:sldMk cId="4161208025" sldId="2147378116"/>
        </pc:sldMkLst>
        <pc:spChg chg="mod">
          <ac:chgData name="Rai,Saroj (DSHS)" userId="adbb6b3a-21dc-478e-a86f-ec66709cb0f7" providerId="ADAL" clId="{76BC159C-8931-4B80-9F98-1FAAE66F41C8}" dt="2024-12-10T15:49:00.795" v="48" actId="1076"/>
          <ac:spMkLst>
            <pc:docMk/>
            <pc:sldMk cId="4161208025" sldId="2147378116"/>
            <ac:spMk id="7" creationId="{C717A338-9A46-0033-0F62-8A2ECEAF92E8}"/>
          </ac:spMkLst>
        </pc:spChg>
        <pc:grpChg chg="add mod ord">
          <ac:chgData name="Rai,Saroj (DSHS)" userId="adbb6b3a-21dc-478e-a86f-ec66709cb0f7" providerId="ADAL" clId="{76BC159C-8931-4B80-9F98-1FAAE66F41C8}" dt="2024-12-10T15:48:55.940" v="47" actId="1076"/>
          <ac:grpSpMkLst>
            <pc:docMk/>
            <pc:sldMk cId="4161208025" sldId="2147378116"/>
            <ac:grpSpMk id="8" creationId="{908312F1-9D5C-DACF-4AA7-401A4A581D91}"/>
          </ac:grpSpMkLst>
        </pc:grpChg>
        <pc:grpChg chg="add del mod">
          <ac:chgData name="Rai,Saroj (DSHS)" userId="adbb6b3a-21dc-478e-a86f-ec66709cb0f7" providerId="ADAL" clId="{76BC159C-8931-4B80-9F98-1FAAE66F41C8}" dt="2024-12-10T15:48:33.638" v="43" actId="164"/>
          <ac:grpSpMkLst>
            <pc:docMk/>
            <pc:sldMk cId="4161208025" sldId="2147378116"/>
            <ac:grpSpMk id="13" creationId="{E11C013D-8D82-ABF7-42D2-BC968187DC1A}"/>
          </ac:grpSpMkLst>
        </pc:grpChg>
        <pc:picChg chg="del">
          <ac:chgData name="Rai,Saroj (DSHS)" userId="adbb6b3a-21dc-478e-a86f-ec66709cb0f7" providerId="ADAL" clId="{76BC159C-8931-4B80-9F98-1FAAE66F41C8}" dt="2024-12-10T15:47:15.635" v="27" actId="478"/>
          <ac:picMkLst>
            <pc:docMk/>
            <pc:sldMk cId="4161208025" sldId="2147378116"/>
            <ac:picMk id="4" creationId="{75F5C78D-C5C2-8CE3-D91B-72B4415B5AC3}"/>
          </ac:picMkLst>
        </pc:picChg>
        <pc:picChg chg="add mod ord">
          <ac:chgData name="Rai,Saroj (DSHS)" userId="adbb6b3a-21dc-478e-a86f-ec66709cb0f7" providerId="ADAL" clId="{76BC159C-8931-4B80-9F98-1FAAE66F41C8}" dt="2024-12-10T15:48:33.638" v="43" actId="164"/>
          <ac:picMkLst>
            <pc:docMk/>
            <pc:sldMk cId="4161208025" sldId="2147378116"/>
            <ac:picMk id="6" creationId="{EBFF3F91-B4CF-DBBA-2DF6-EA5216C44843}"/>
          </ac:picMkLst>
        </pc:picChg>
      </pc:sldChg>
      <pc:sldChg chg="addSp delSp modSp mod">
        <pc:chgData name="Rai,Saroj (DSHS)" userId="adbb6b3a-21dc-478e-a86f-ec66709cb0f7" providerId="ADAL" clId="{76BC159C-8931-4B80-9F98-1FAAE66F41C8}" dt="2024-12-10T15:52:44.738" v="76" actId="1076"/>
        <pc:sldMkLst>
          <pc:docMk/>
          <pc:sldMk cId="3386056849" sldId="2147378117"/>
        </pc:sldMkLst>
        <pc:spChg chg="mod">
          <ac:chgData name="Rai,Saroj (DSHS)" userId="adbb6b3a-21dc-478e-a86f-ec66709cb0f7" providerId="ADAL" clId="{76BC159C-8931-4B80-9F98-1FAAE66F41C8}" dt="2024-12-10T15:52:19.595" v="74" actId="1076"/>
          <ac:spMkLst>
            <pc:docMk/>
            <pc:sldMk cId="3386056849" sldId="2147378117"/>
            <ac:spMk id="5" creationId="{09774B4C-E57A-5593-11C8-5D62E487D25A}"/>
          </ac:spMkLst>
        </pc:spChg>
        <pc:spChg chg="mod">
          <ac:chgData name="Rai,Saroj (DSHS)" userId="adbb6b3a-21dc-478e-a86f-ec66709cb0f7" providerId="ADAL" clId="{76BC159C-8931-4B80-9F98-1FAAE66F41C8}" dt="2024-12-10T15:52:13.762" v="73" actId="1076"/>
          <ac:spMkLst>
            <pc:docMk/>
            <pc:sldMk cId="3386056849" sldId="2147378117"/>
            <ac:spMk id="7" creationId="{C717A338-9A46-0033-0F62-8A2ECEAF92E8}"/>
          </ac:spMkLst>
        </pc:spChg>
        <pc:spChg chg="mod">
          <ac:chgData name="Rai,Saroj (DSHS)" userId="adbb6b3a-21dc-478e-a86f-ec66709cb0f7" providerId="ADAL" clId="{76BC159C-8931-4B80-9F98-1FAAE66F41C8}" dt="2024-12-10T15:52:44.738" v="76" actId="1076"/>
          <ac:spMkLst>
            <pc:docMk/>
            <pc:sldMk cId="3386056849" sldId="2147378117"/>
            <ac:spMk id="12" creationId="{41B5F52A-BBC2-F5C5-4718-F727A7E4C518}"/>
          </ac:spMkLst>
        </pc:spChg>
        <pc:grpChg chg="mod">
          <ac:chgData name="Rai,Saroj (DSHS)" userId="adbb6b3a-21dc-478e-a86f-ec66709cb0f7" providerId="ADAL" clId="{76BC159C-8931-4B80-9F98-1FAAE66F41C8}" dt="2024-12-10T15:51:13.411" v="62" actId="164"/>
          <ac:grpSpMkLst>
            <pc:docMk/>
            <pc:sldMk cId="3386056849" sldId="2147378117"/>
            <ac:grpSpMk id="6" creationId="{B6EB5D64-4C13-3C08-27C2-703BE3C4FE91}"/>
          </ac:grpSpMkLst>
        </pc:grpChg>
        <pc:grpChg chg="add mod ord">
          <ac:chgData name="Rai,Saroj (DSHS)" userId="adbb6b3a-21dc-478e-a86f-ec66709cb0f7" providerId="ADAL" clId="{76BC159C-8931-4B80-9F98-1FAAE66F41C8}" dt="2024-12-10T15:52:09.162" v="72" actId="1076"/>
          <ac:grpSpMkLst>
            <pc:docMk/>
            <pc:sldMk cId="3386056849" sldId="2147378117"/>
            <ac:grpSpMk id="9" creationId="{D8878B47-A376-D974-C2BC-567947AB6420}"/>
          </ac:grpSpMkLst>
        </pc:grpChg>
        <pc:picChg chg="del">
          <ac:chgData name="Rai,Saroj (DSHS)" userId="adbb6b3a-21dc-478e-a86f-ec66709cb0f7" providerId="ADAL" clId="{76BC159C-8931-4B80-9F98-1FAAE66F41C8}" dt="2024-12-10T15:50:17.922" v="49" actId="478"/>
          <ac:picMkLst>
            <pc:docMk/>
            <pc:sldMk cId="3386056849" sldId="2147378117"/>
            <ac:picMk id="4" creationId="{0CF97EBB-3C32-6F18-1981-97EB67832E79}"/>
          </ac:picMkLst>
        </pc:picChg>
        <pc:picChg chg="add mod ord">
          <ac:chgData name="Rai,Saroj (DSHS)" userId="adbb6b3a-21dc-478e-a86f-ec66709cb0f7" providerId="ADAL" clId="{76BC159C-8931-4B80-9F98-1FAAE66F41C8}" dt="2024-12-10T15:51:32.210" v="65" actId="1076"/>
          <ac:picMkLst>
            <pc:docMk/>
            <pc:sldMk cId="3386056849" sldId="2147378117"/>
            <ac:picMk id="8" creationId="{2328E24F-0ED1-1859-568A-B24782FAC13D}"/>
          </ac:picMkLst>
        </pc:picChg>
      </pc:sldChg>
      <pc:sldChg chg="addSp delSp modSp mod">
        <pc:chgData name="Rai,Saroj (DSHS)" userId="adbb6b3a-21dc-478e-a86f-ec66709cb0f7" providerId="ADAL" clId="{76BC159C-8931-4B80-9F98-1FAAE66F41C8}" dt="2024-12-10T15:54:50.883" v="90" actId="164"/>
        <pc:sldMkLst>
          <pc:docMk/>
          <pc:sldMk cId="3895737783" sldId="2147378118"/>
        </pc:sldMkLst>
        <pc:spChg chg="mod">
          <ac:chgData name="Rai,Saroj (DSHS)" userId="adbb6b3a-21dc-478e-a86f-ec66709cb0f7" providerId="ADAL" clId="{76BC159C-8931-4B80-9F98-1FAAE66F41C8}" dt="2024-12-10T15:53:56.929" v="78" actId="20577"/>
          <ac:spMkLst>
            <pc:docMk/>
            <pc:sldMk cId="3895737783" sldId="2147378118"/>
            <ac:spMk id="7" creationId="{C717A338-9A46-0033-0F62-8A2ECEAF92E8}"/>
          </ac:spMkLst>
        </pc:spChg>
        <pc:spChg chg="mod">
          <ac:chgData name="Rai,Saroj (DSHS)" userId="adbb6b3a-21dc-478e-a86f-ec66709cb0f7" providerId="ADAL" clId="{76BC159C-8931-4B80-9F98-1FAAE66F41C8}" dt="2024-12-10T15:54:47.257" v="89" actId="14100"/>
          <ac:spMkLst>
            <pc:docMk/>
            <pc:sldMk cId="3895737783" sldId="2147378118"/>
            <ac:spMk id="12" creationId="{41B5F52A-BBC2-F5C5-4718-F727A7E4C518}"/>
          </ac:spMkLst>
        </pc:spChg>
        <pc:grpChg chg="mod">
          <ac:chgData name="Rai,Saroj (DSHS)" userId="adbb6b3a-21dc-478e-a86f-ec66709cb0f7" providerId="ADAL" clId="{76BC159C-8931-4B80-9F98-1FAAE66F41C8}" dt="2024-12-10T15:54:50.883" v="90" actId="164"/>
          <ac:grpSpMkLst>
            <pc:docMk/>
            <pc:sldMk cId="3895737783" sldId="2147378118"/>
            <ac:grpSpMk id="6" creationId="{B6EB5D64-4C13-3C08-27C2-703BE3C4FE91}"/>
          </ac:grpSpMkLst>
        </pc:grpChg>
        <pc:grpChg chg="add mod">
          <ac:chgData name="Rai,Saroj (DSHS)" userId="adbb6b3a-21dc-478e-a86f-ec66709cb0f7" providerId="ADAL" clId="{76BC159C-8931-4B80-9F98-1FAAE66F41C8}" dt="2024-12-10T15:54:50.883" v="90" actId="164"/>
          <ac:grpSpMkLst>
            <pc:docMk/>
            <pc:sldMk cId="3895737783" sldId="2147378118"/>
            <ac:grpSpMk id="9" creationId="{E46C4858-A1EE-4E59-C72B-8D5867547557}"/>
          </ac:grpSpMkLst>
        </pc:grpChg>
        <pc:picChg chg="add mod ord">
          <ac:chgData name="Rai,Saroj (DSHS)" userId="adbb6b3a-21dc-478e-a86f-ec66709cb0f7" providerId="ADAL" clId="{76BC159C-8931-4B80-9F98-1FAAE66F41C8}" dt="2024-12-10T15:54:50.883" v="90" actId="164"/>
          <ac:picMkLst>
            <pc:docMk/>
            <pc:sldMk cId="3895737783" sldId="2147378118"/>
            <ac:picMk id="4" creationId="{B6343F9B-0FEE-5ECA-3D2C-B8089776A7F4}"/>
          </ac:picMkLst>
        </pc:picChg>
        <pc:picChg chg="del">
          <ac:chgData name="Rai,Saroj (DSHS)" userId="adbb6b3a-21dc-478e-a86f-ec66709cb0f7" providerId="ADAL" clId="{76BC159C-8931-4B80-9F98-1FAAE66F41C8}" dt="2024-12-10T15:54:00.626" v="79" actId="478"/>
          <ac:picMkLst>
            <pc:docMk/>
            <pc:sldMk cId="3895737783" sldId="2147378118"/>
            <ac:picMk id="8" creationId="{77484959-2D89-E872-0FF5-46D693868EE9}"/>
          </ac:picMkLst>
        </pc:picChg>
      </pc:sldChg>
      <pc:sldChg chg="addSp delSp modSp mod">
        <pc:chgData name="Rai,Saroj (DSHS)" userId="adbb6b3a-21dc-478e-a86f-ec66709cb0f7" providerId="ADAL" clId="{76BC159C-8931-4B80-9F98-1FAAE66F41C8}" dt="2024-12-10T15:56:52.034" v="106" actId="164"/>
        <pc:sldMkLst>
          <pc:docMk/>
          <pc:sldMk cId="1846985131" sldId="2147378119"/>
        </pc:sldMkLst>
        <pc:spChg chg="mod">
          <ac:chgData name="Rai,Saroj (DSHS)" userId="adbb6b3a-21dc-478e-a86f-ec66709cb0f7" providerId="ADAL" clId="{76BC159C-8931-4B80-9F98-1FAAE66F41C8}" dt="2024-12-10T15:56:47.659" v="105" actId="1076"/>
          <ac:spMkLst>
            <pc:docMk/>
            <pc:sldMk cId="1846985131" sldId="2147378119"/>
            <ac:spMk id="5" creationId="{09774B4C-E57A-5593-11C8-5D62E487D25A}"/>
          </ac:spMkLst>
        </pc:spChg>
        <pc:spChg chg="mod">
          <ac:chgData name="Rai,Saroj (DSHS)" userId="adbb6b3a-21dc-478e-a86f-ec66709cb0f7" providerId="ADAL" clId="{76BC159C-8931-4B80-9F98-1FAAE66F41C8}" dt="2024-12-10T15:56:00.834" v="96" actId="20577"/>
          <ac:spMkLst>
            <pc:docMk/>
            <pc:sldMk cId="1846985131" sldId="2147378119"/>
            <ac:spMk id="7" creationId="{C717A338-9A46-0033-0F62-8A2ECEAF92E8}"/>
          </ac:spMkLst>
        </pc:spChg>
        <pc:spChg chg="mod">
          <ac:chgData name="Rai,Saroj (DSHS)" userId="adbb6b3a-21dc-478e-a86f-ec66709cb0f7" providerId="ADAL" clId="{76BC159C-8931-4B80-9F98-1FAAE66F41C8}" dt="2024-12-10T15:56:33.497" v="104" actId="14100"/>
          <ac:spMkLst>
            <pc:docMk/>
            <pc:sldMk cId="1846985131" sldId="2147378119"/>
            <ac:spMk id="12" creationId="{41B5F52A-BBC2-F5C5-4718-F727A7E4C518}"/>
          </ac:spMkLst>
        </pc:spChg>
        <pc:grpChg chg="mod">
          <ac:chgData name="Rai,Saroj (DSHS)" userId="adbb6b3a-21dc-478e-a86f-ec66709cb0f7" providerId="ADAL" clId="{76BC159C-8931-4B80-9F98-1FAAE66F41C8}" dt="2024-12-10T15:56:52.034" v="106" actId="164"/>
          <ac:grpSpMkLst>
            <pc:docMk/>
            <pc:sldMk cId="1846985131" sldId="2147378119"/>
            <ac:grpSpMk id="6" creationId="{B6EB5D64-4C13-3C08-27C2-703BE3C4FE91}"/>
          </ac:grpSpMkLst>
        </pc:grpChg>
        <pc:grpChg chg="add mod">
          <ac:chgData name="Rai,Saroj (DSHS)" userId="adbb6b3a-21dc-478e-a86f-ec66709cb0f7" providerId="ADAL" clId="{76BC159C-8931-4B80-9F98-1FAAE66F41C8}" dt="2024-12-10T15:56:52.034" v="106" actId="164"/>
          <ac:grpSpMkLst>
            <pc:docMk/>
            <pc:sldMk cId="1846985131" sldId="2147378119"/>
            <ac:grpSpMk id="9" creationId="{EB044083-80EF-8DC3-93EC-1DF443CFF05C}"/>
          </ac:grpSpMkLst>
        </pc:grpChg>
        <pc:picChg chg="del">
          <ac:chgData name="Rai,Saroj (DSHS)" userId="adbb6b3a-21dc-478e-a86f-ec66709cb0f7" providerId="ADAL" clId="{76BC159C-8931-4B80-9F98-1FAAE66F41C8}" dt="2024-12-10T15:55:50.097" v="91" actId="478"/>
          <ac:picMkLst>
            <pc:docMk/>
            <pc:sldMk cId="1846985131" sldId="2147378119"/>
            <ac:picMk id="4" creationId="{2323416E-7684-FF13-74AF-6E7285749925}"/>
          </ac:picMkLst>
        </pc:picChg>
        <pc:picChg chg="add mod ord">
          <ac:chgData name="Rai,Saroj (DSHS)" userId="adbb6b3a-21dc-478e-a86f-ec66709cb0f7" providerId="ADAL" clId="{76BC159C-8931-4B80-9F98-1FAAE66F41C8}" dt="2024-12-10T15:56:52.034" v="106" actId="164"/>
          <ac:picMkLst>
            <pc:docMk/>
            <pc:sldMk cId="1846985131" sldId="2147378119"/>
            <ac:picMk id="8" creationId="{75B24AC1-4897-58EE-1062-D526C6207D5B}"/>
          </ac:picMkLst>
        </pc:picChg>
      </pc:sldChg>
      <pc:sldChg chg="addSp delSp modSp new mod modClrScheme chgLayout">
        <pc:chgData name="Rai,Saroj (DSHS)" userId="adbb6b3a-21dc-478e-a86f-ec66709cb0f7" providerId="ADAL" clId="{76BC159C-8931-4B80-9F98-1FAAE66F41C8}" dt="2024-12-10T15:57:26.897" v="114" actId="1076"/>
        <pc:sldMkLst>
          <pc:docMk/>
          <pc:sldMk cId="462834441" sldId="2147378120"/>
        </pc:sldMkLst>
        <pc:spChg chg="del">
          <ac:chgData name="Rai,Saroj (DSHS)" userId="adbb6b3a-21dc-478e-a86f-ec66709cb0f7" providerId="ADAL" clId="{76BC159C-8931-4B80-9F98-1FAAE66F41C8}" dt="2024-12-10T15:40:37.750" v="14" actId="700"/>
          <ac:spMkLst>
            <pc:docMk/>
            <pc:sldMk cId="462834441" sldId="2147378120"/>
            <ac:spMk id="2" creationId="{24EEC8FB-2C5A-6240-AF17-45B4E9FD1BD7}"/>
          </ac:spMkLst>
        </pc:spChg>
        <pc:spChg chg="del">
          <ac:chgData name="Rai,Saroj (DSHS)" userId="adbb6b3a-21dc-478e-a86f-ec66709cb0f7" providerId="ADAL" clId="{76BC159C-8931-4B80-9F98-1FAAE66F41C8}" dt="2024-12-10T15:40:37.750" v="14" actId="700"/>
          <ac:spMkLst>
            <pc:docMk/>
            <pc:sldMk cId="462834441" sldId="2147378120"/>
            <ac:spMk id="3" creationId="{51A2EC7A-9D77-1000-5273-7D474E3568CA}"/>
          </ac:spMkLst>
        </pc:spChg>
        <pc:spChg chg="del">
          <ac:chgData name="Rai,Saroj (DSHS)" userId="adbb6b3a-21dc-478e-a86f-ec66709cb0f7" providerId="ADAL" clId="{76BC159C-8931-4B80-9F98-1FAAE66F41C8}" dt="2024-12-10T15:40:37.750" v="14" actId="700"/>
          <ac:spMkLst>
            <pc:docMk/>
            <pc:sldMk cId="462834441" sldId="2147378120"/>
            <ac:spMk id="4" creationId="{CA8785B5-0D62-11F0-696F-4286F19EB6EE}"/>
          </ac:spMkLst>
        </pc:spChg>
        <pc:spChg chg="add mod">
          <ac:chgData name="Rai,Saroj (DSHS)" userId="adbb6b3a-21dc-478e-a86f-ec66709cb0f7" providerId="ADAL" clId="{76BC159C-8931-4B80-9F98-1FAAE66F41C8}" dt="2024-12-10T15:57:26.897" v="114" actId="1076"/>
          <ac:spMkLst>
            <pc:docMk/>
            <pc:sldMk cId="462834441" sldId="2147378120"/>
            <ac:spMk id="7" creationId="{4E44F458-CCBA-02B7-FD4E-8D42CBC68F38}"/>
          </ac:spMkLst>
        </pc:spChg>
        <pc:picChg chg="add mod">
          <ac:chgData name="Rai,Saroj (DSHS)" userId="adbb6b3a-21dc-478e-a86f-ec66709cb0f7" providerId="ADAL" clId="{76BC159C-8931-4B80-9F98-1FAAE66F41C8}" dt="2024-12-10T15:57:23.194" v="113" actId="1076"/>
          <ac:picMkLst>
            <pc:docMk/>
            <pc:sldMk cId="462834441" sldId="2147378120"/>
            <ac:picMk id="6" creationId="{A3C9AADB-09E1-990B-8BC7-2BD03B12FA4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F7E61CA-8929-4FCA-B62D-C0DABB8811A3}" type="datetimeFigureOut">
              <a:rPr lang="en-US" smtClean="0"/>
              <a:t>12/9/2024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16609DB-1307-4DF0-8CB2-F66A65711F4D}" type="slidenum">
              <a:rPr lang="en-US" smtClean="0"/>
              <a:t>‹#›</a:t>
            </a:fld>
            <a:endParaRPr lang="en-US"/>
          </a:p>
        </p:txBody>
      </p:sp>
    </p:spTree>
    <p:extLst>
      <p:ext uri="{BB962C8B-B14F-4D97-AF65-F5344CB8AC3E}">
        <p14:creationId xmlns:p14="http://schemas.microsoft.com/office/powerpoint/2010/main" val="201431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uidance/confirmed-cases-of-mpox-clade-ib-in-united-kingd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dn.ymaws.com/www.cste.org/resource/resmgr/position_statements_files_2023/24-ID-09_Novel_Influenza_A.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fld id="{8C1A72E7-8657-4441-A78C-EAF325B7E749}" type="slidenum">
              <a:rPr lang="en-US">
                <a:solidFill>
                  <a:prstClr val="black"/>
                </a:solidFill>
                <a:latin typeface="Calibri" panose="020F0502020204030204"/>
              </a:rPr>
              <a:pPr defTabSz="933237"/>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08928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10</a:t>
            </a:fld>
            <a:endParaRPr lang="en-US"/>
          </a:p>
        </p:txBody>
      </p:sp>
    </p:spTree>
    <p:extLst>
      <p:ext uri="{BB962C8B-B14F-4D97-AF65-F5344CB8AC3E}">
        <p14:creationId xmlns:p14="http://schemas.microsoft.com/office/powerpoint/2010/main" val="416963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11</a:t>
            </a:fld>
            <a:endParaRPr lang="en-US"/>
          </a:p>
        </p:txBody>
      </p:sp>
    </p:spTree>
    <p:extLst>
      <p:ext uri="{BB962C8B-B14F-4D97-AF65-F5344CB8AC3E}">
        <p14:creationId xmlns:p14="http://schemas.microsoft.com/office/powerpoint/2010/main" val="239128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12</a:t>
            </a:fld>
            <a:endParaRPr lang="en-US"/>
          </a:p>
        </p:txBody>
      </p:sp>
    </p:spTree>
    <p:extLst>
      <p:ext uri="{BB962C8B-B14F-4D97-AF65-F5344CB8AC3E}">
        <p14:creationId xmlns:p14="http://schemas.microsoft.com/office/powerpoint/2010/main" val="190668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13</a:t>
            </a:fld>
            <a:endParaRPr lang="en-US"/>
          </a:p>
        </p:txBody>
      </p:sp>
    </p:spTree>
    <p:extLst>
      <p:ext uri="{BB962C8B-B14F-4D97-AF65-F5344CB8AC3E}">
        <p14:creationId xmlns:p14="http://schemas.microsoft.com/office/powerpoint/2010/main" val="9087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14</a:t>
            </a:fld>
            <a:endParaRPr lang="en-US"/>
          </a:p>
        </p:txBody>
      </p:sp>
    </p:spTree>
    <p:extLst>
      <p:ext uri="{BB962C8B-B14F-4D97-AF65-F5344CB8AC3E}">
        <p14:creationId xmlns:p14="http://schemas.microsoft.com/office/powerpoint/2010/main" val="3592688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15</a:t>
            </a:fld>
            <a:endParaRPr lang="en-US"/>
          </a:p>
        </p:txBody>
      </p:sp>
    </p:spTree>
    <p:extLst>
      <p:ext uri="{BB962C8B-B14F-4D97-AF65-F5344CB8AC3E}">
        <p14:creationId xmlns:p14="http://schemas.microsoft.com/office/powerpoint/2010/main" val="3707386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16</a:t>
            </a:fld>
            <a:endParaRPr lang="en-US"/>
          </a:p>
        </p:txBody>
      </p:sp>
    </p:spTree>
    <p:extLst>
      <p:ext uri="{BB962C8B-B14F-4D97-AF65-F5344CB8AC3E}">
        <p14:creationId xmlns:p14="http://schemas.microsoft.com/office/powerpoint/2010/main" val="1206387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1C3640"/>
                </a:solidFill>
                <a:latin typeface="Open Sans"/>
                <a:ea typeface="Open Sans"/>
                <a:cs typeface="Open Sans"/>
              </a:rPr>
              <a:t>As of last week, there have been 28 days without a new Marburg virus disease case reported in Rwanda and 22 days since the last patient was discharged from the hospital. </a:t>
            </a:r>
            <a:endParaRPr lang="en-US" b="0" i="0">
              <a:solidFill>
                <a:srgbClr val="1C364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22995" rtl="0" eaLnBrk="1" fontAlgn="auto" latinLnBrk="0" hangingPunct="1">
              <a:lnSpc>
                <a:spcPct val="100000"/>
              </a:lnSpc>
              <a:spcBef>
                <a:spcPts val="0"/>
              </a:spcBef>
              <a:spcAft>
                <a:spcPts val="0"/>
              </a:spcAft>
              <a:buClrTx/>
              <a:buSzTx/>
              <a:buFontTx/>
              <a:buNone/>
              <a:tabLst/>
              <a:defRPr/>
            </a:pPr>
            <a:fld id="{E0544E7C-964C-426F-91E2-7D86A8A0A0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99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455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18</a:t>
            </a:fld>
            <a:endParaRPr lang="en-US"/>
          </a:p>
        </p:txBody>
      </p:sp>
    </p:spTree>
    <p:extLst>
      <p:ext uri="{BB962C8B-B14F-4D97-AF65-F5344CB8AC3E}">
        <p14:creationId xmlns:p14="http://schemas.microsoft.com/office/powerpoint/2010/main" val="1077044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19</a:t>
            </a:fld>
            <a:endParaRPr lang="en-US"/>
          </a:p>
        </p:txBody>
      </p:sp>
    </p:spTree>
    <p:extLst>
      <p:ext uri="{BB962C8B-B14F-4D97-AF65-F5344CB8AC3E}">
        <p14:creationId xmlns:p14="http://schemas.microsoft.com/office/powerpoint/2010/main" val="62169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7063" y="862013"/>
            <a:ext cx="4910137" cy="2762250"/>
          </a:xfrm>
        </p:spPr>
      </p:sp>
      <p:sp>
        <p:nvSpPr>
          <p:cNvPr id="4" name="Slide Number Placeholder 3"/>
          <p:cNvSpPr>
            <a:spLocks noGrp="1"/>
          </p:cNvSpPr>
          <p:nvPr>
            <p:ph type="sldNum" sz="quarter" idx="5"/>
          </p:nvPr>
        </p:nvSpPr>
        <p:spPr/>
        <p:txBody>
          <a:bodyPr/>
          <a:lstStyle/>
          <a:p>
            <a:pPr defTabSz="924449">
              <a:defRPr/>
            </a:pPr>
            <a:fld id="{37EA4796-2FEE-4DDE-8A29-DEA0CCE962CE}" type="slidenum">
              <a:rPr lang="en-US">
                <a:solidFill>
                  <a:prstClr val="black"/>
                </a:solidFill>
                <a:latin typeface="Calibri" panose="020F0502020204030204"/>
              </a:rPr>
              <a:pPr defTabSz="92444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510960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The disease has spread to neighboring countries, including Burundi, Central Africa Republic, Republic of Control, Rwanda, and Uganda</a:t>
            </a:r>
            <a:r>
              <a:rPr lang="en-US">
                <a:solidFill>
                  <a:srgbClr val="1C1D1F"/>
                </a:solidFill>
              </a:rPr>
              <a:t>, that are not known to be endemic for the virus.</a:t>
            </a:r>
          </a:p>
          <a:p>
            <a:pPr defTabSz="922995">
              <a:defRPr/>
            </a:pPr>
            <a:endParaRPr lang="en-US">
              <a:solidFill>
                <a:srgbClr val="1C1D1F"/>
              </a:solidFill>
            </a:endParaRPr>
          </a:p>
          <a:p>
            <a:pPr marL="285231" lvl="1" indent="-285231">
              <a:spcBef>
                <a:spcPts val="606"/>
              </a:spcBef>
            </a:pPr>
            <a:r>
              <a:rPr lang="en-US" sz="1800"/>
              <a:t>On November 29, 2024, the UK Health Security Agency has </a:t>
            </a:r>
            <a:r>
              <a:rPr lang="en-US" sz="1800">
                <a:hlinkClick r:id="rId3"/>
              </a:rPr>
              <a:t>confirmed</a:t>
            </a:r>
            <a:r>
              <a:rPr lang="en-US" sz="1800"/>
              <a:t> 5 cases of clade 1b </a:t>
            </a:r>
            <a:r>
              <a:rPr lang="en-US" sz="1800" err="1"/>
              <a:t>mpox</a:t>
            </a:r>
            <a:r>
              <a:rPr lang="en-US" sz="1800"/>
              <a:t> in the UK. </a:t>
            </a:r>
          </a:p>
          <a:p>
            <a:pPr marL="746729" lvl="2" indent="-285231">
              <a:spcBef>
                <a:spcPts val="606"/>
              </a:spcBef>
            </a:pPr>
            <a:r>
              <a:rPr lang="en-US" sz="1600">
                <a:solidFill>
                  <a:srgbClr val="0B0C0C"/>
                </a:solidFill>
                <a:latin typeface="GDS Transport"/>
              </a:rPr>
              <a:t>The first case was reported on 30 October 2024 with 3 further household contact cases confirmed. The latest confirmed case is a new and unrelated case.</a:t>
            </a:r>
          </a:p>
          <a:p>
            <a:pPr marL="746729" lvl="2" indent="-285231">
              <a:spcBef>
                <a:spcPts val="606"/>
              </a:spcBef>
            </a:pPr>
            <a:endParaRPr lang="en-US" sz="1600">
              <a:solidFill>
                <a:srgbClr val="0B0C0C"/>
              </a:solidFill>
              <a:latin typeface="GDS Transport"/>
            </a:endParaRPr>
          </a:p>
          <a:p>
            <a:pPr marL="746729" lvl="2" indent="-285231">
              <a:spcBef>
                <a:spcPts val="606"/>
              </a:spcBef>
            </a:pPr>
            <a:r>
              <a:rPr lang="en-US" sz="1600">
                <a:solidFill>
                  <a:srgbClr val="0B0C0C"/>
                </a:solidFill>
                <a:latin typeface="GDS Transport"/>
              </a:rPr>
              <a:t>Nov 28 note from Saroj-</a:t>
            </a:r>
            <a:r>
              <a:rPr lang="en-US" sz="1800">
                <a:latin typeface="Segoe UI" panose="020B0502040204020203" pitchFamily="34" charset="0"/>
              </a:rPr>
              <a:t>Flagging this as WHO is continuing with this as a PHEIC</a:t>
            </a:r>
            <a:endParaRPr lang="en-US" sz="1600">
              <a:solidFill>
                <a:srgbClr val="0B0C0C"/>
              </a:solidFill>
              <a:latin typeface="GDS Transport"/>
            </a:endParaRPr>
          </a:p>
          <a:p>
            <a:pPr defTabSz="922995">
              <a:defRPr/>
            </a:pPr>
            <a:endParaRPr lang="en-US">
              <a:solidFill>
                <a:srgbClr val="1C1D1F"/>
              </a:solidFill>
            </a:endParaRPr>
          </a:p>
          <a:p>
            <a:endParaRPr lang="en-US"/>
          </a:p>
        </p:txBody>
      </p:sp>
      <p:sp>
        <p:nvSpPr>
          <p:cNvPr id="4" name="Slide Number Placeholder 3"/>
          <p:cNvSpPr>
            <a:spLocks noGrp="1"/>
          </p:cNvSpPr>
          <p:nvPr>
            <p:ph type="sldNum" sz="quarter" idx="5"/>
          </p:nvPr>
        </p:nvSpPr>
        <p:spPr/>
        <p:txBody>
          <a:bodyPr/>
          <a:lstStyle/>
          <a:p>
            <a:pPr marL="0" marR="0" lvl="0" indent="0" algn="r" defTabSz="922995" rtl="0" eaLnBrk="1" fontAlgn="auto" latinLnBrk="0" hangingPunct="1">
              <a:lnSpc>
                <a:spcPct val="100000"/>
              </a:lnSpc>
              <a:spcBef>
                <a:spcPts val="0"/>
              </a:spcBef>
              <a:spcAft>
                <a:spcPts val="0"/>
              </a:spcAft>
              <a:buClrTx/>
              <a:buSzTx/>
              <a:buFontTx/>
              <a:buNone/>
              <a:tabLst/>
              <a:defRPr/>
            </a:pPr>
            <a:fld id="{E0544E7C-964C-426F-91E2-7D86A8A0A0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99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770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solidFill>
                  <a:srgbClr val="1C1D1F"/>
                </a:solidFill>
                <a:latin typeface="Nunito"/>
              </a:rPr>
              <a:t>                                                                                               </a:t>
            </a:r>
            <a:endParaRPr lang="en-US" b="0" i="0">
              <a:solidFill>
                <a:srgbClr val="1C1D1F"/>
              </a:solidFill>
              <a:effectLst/>
              <a:latin typeface="Nunito" pitchFamily="2"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22995" rtl="0" eaLnBrk="1" fontAlgn="auto" latinLnBrk="0" hangingPunct="1">
              <a:lnSpc>
                <a:spcPct val="100000"/>
              </a:lnSpc>
              <a:spcBef>
                <a:spcPts val="0"/>
              </a:spcBef>
              <a:spcAft>
                <a:spcPts val="0"/>
              </a:spcAft>
              <a:buClrTx/>
              <a:buSzTx/>
              <a:buFontTx/>
              <a:buNone/>
              <a:tabLst/>
              <a:defRPr/>
            </a:pPr>
            <a:fld id="{E0544E7C-964C-426F-91E2-7D86A8A0A0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99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517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2995" rtl="0" eaLnBrk="1" fontAlgn="auto" latinLnBrk="0" hangingPunct="1">
              <a:lnSpc>
                <a:spcPct val="100000"/>
              </a:lnSpc>
              <a:spcBef>
                <a:spcPts val="0"/>
              </a:spcBef>
              <a:spcAft>
                <a:spcPts val="0"/>
              </a:spcAft>
              <a:buClrTx/>
              <a:buSzTx/>
              <a:buFontTx/>
              <a:buNone/>
              <a:tabLst/>
              <a:defRPr/>
            </a:pPr>
            <a:fld id="{E0544E7C-964C-426F-91E2-7D86A8A0A0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99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166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November 18, CDC issued a Health Alert advising about the first case of clade I </a:t>
            </a:r>
            <a:r>
              <a:rPr lang="en-US" err="1"/>
              <a:t>Mpox</a:t>
            </a:r>
            <a:r>
              <a:rPr lang="en-US"/>
              <a:t> case diagnosed in the United States. </a:t>
            </a:r>
            <a:endParaRPr lang="en-US">
              <a:ea typeface="Calibri"/>
              <a:cs typeface="Calibri"/>
            </a:endParaRPr>
          </a:p>
          <a:p>
            <a:endParaRPr lang="en-US"/>
          </a:p>
          <a:p>
            <a:r>
              <a:rPr lang="en-US"/>
              <a:t>To provide context, most </a:t>
            </a:r>
            <a:r>
              <a:rPr lang="en-US" err="1"/>
              <a:t>Mpox</a:t>
            </a:r>
            <a:r>
              <a:rPr lang="en-US"/>
              <a:t> cases in Texas were reported in 2022, with 2,970 cases reported. Since then Texas continues to experience ongoing transmission of monkeypox virus clade II. With less then 200 cases reported in 2023 and about 295 cases reported so far this year. </a:t>
            </a:r>
            <a:endParaRPr lang="en-US">
              <a:ea typeface="Calibri"/>
              <a:cs typeface="Calibri"/>
            </a:endParaRPr>
          </a:p>
          <a:p>
            <a:r>
              <a:rPr lang="en-US"/>
              <a:t> </a:t>
            </a:r>
          </a:p>
          <a:p>
            <a:r>
              <a:rPr lang="en-US"/>
              <a:t>We saw a slight increase in cases this past summer compared to the previous year and released a Health Alert in July to remind providers of the availability of vaccine, recommend continued community outreach efforts and remind Texans to take precautions to protect themselves from the disease. </a:t>
            </a: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74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24</a:t>
            </a:fld>
            <a:endParaRPr lang="en-US"/>
          </a:p>
        </p:txBody>
      </p:sp>
    </p:spTree>
    <p:extLst>
      <p:ext uri="{BB962C8B-B14F-4D97-AF65-F5344CB8AC3E}">
        <p14:creationId xmlns:p14="http://schemas.microsoft.com/office/powerpoint/2010/main" val="16989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00000"/>
                </a:solidFill>
                <a:effectLst/>
                <a:latin typeface="Nunito" pitchFamily="2" charset="0"/>
              </a:rPr>
              <a:t>EA-IND (Expanded Access – Investigational New Drug)</a:t>
            </a:r>
          </a:p>
          <a:p>
            <a:pPr algn="l">
              <a:buFont typeface="Arial" panose="020B0604020202020204" pitchFamily="34" charset="0"/>
              <a:buNone/>
            </a:pPr>
            <a:endParaRPr lang="en-US" b="0" i="0" dirty="0">
              <a:solidFill>
                <a:srgbClr val="000000"/>
              </a:solidFill>
              <a:effectLst/>
              <a:latin typeface="Nunito" pitchFamily="2" charset="0"/>
            </a:endParaRPr>
          </a:p>
          <a:p>
            <a:pPr algn="l">
              <a:buFont typeface="Arial" panose="020B0604020202020204" pitchFamily="34" charset="0"/>
              <a:buNone/>
            </a:pPr>
            <a:r>
              <a:rPr lang="en-US" b="0" i="0" dirty="0">
                <a:solidFill>
                  <a:srgbClr val="000000"/>
                </a:solidFill>
                <a:effectLst/>
                <a:latin typeface="Nunito" pitchFamily="2" charset="0"/>
              </a:rPr>
              <a:t>TPOXX eligibility criteria</a:t>
            </a:r>
          </a:p>
          <a:p>
            <a:pPr algn="l">
              <a:buFont typeface="Arial" panose="020B0604020202020204" pitchFamily="34" charset="0"/>
              <a:buNone/>
            </a:pPr>
            <a:endParaRPr lang="en-US" b="0" i="0" dirty="0">
              <a:solidFill>
                <a:srgbClr val="000000"/>
              </a:solidFill>
              <a:effectLst/>
              <a:latin typeface="Nunito" pitchFamily="2" charset="0"/>
            </a:endParaRPr>
          </a:p>
          <a:p>
            <a:pPr algn="l">
              <a:buFont typeface="Arial" panose="020B0604020202020204" pitchFamily="34" charset="0"/>
              <a:buNone/>
            </a:pPr>
            <a:r>
              <a:rPr lang="en-US" b="0" i="0" dirty="0">
                <a:solidFill>
                  <a:srgbClr val="000000"/>
                </a:solidFill>
                <a:effectLst/>
                <a:latin typeface="Nunito" pitchFamily="2" charset="0"/>
              </a:rPr>
              <a:t>Severely Immunocompromised</a:t>
            </a:r>
          </a:p>
          <a:p>
            <a:pPr algn="l">
              <a:buFont typeface="Arial" panose="020B0604020202020204" pitchFamily="34" charset="0"/>
              <a:buNone/>
            </a:pPr>
            <a:endParaRPr lang="en-US" b="0" i="0" dirty="0">
              <a:solidFill>
                <a:srgbClr val="000000"/>
              </a:solidFill>
              <a:effectLst/>
              <a:latin typeface="Nunito" pitchFamily="2" charset="0"/>
            </a:endParaRPr>
          </a:p>
          <a:p>
            <a:pPr algn="l">
              <a:buFont typeface="Arial" panose="020B0604020202020204" pitchFamily="34" charset="0"/>
              <a:buNone/>
            </a:pPr>
            <a:r>
              <a:rPr lang="en-US" b="0" i="0" dirty="0">
                <a:solidFill>
                  <a:srgbClr val="000000"/>
                </a:solidFill>
                <a:effectLst/>
                <a:latin typeface="Nunito" pitchFamily="2" charset="0"/>
              </a:rPr>
              <a:t>Patients with protracted or life-threatening manifestations of mpox at presentations </a:t>
            </a:r>
          </a:p>
          <a:p>
            <a:pPr algn="l">
              <a:buFont typeface="Arial" panose="020B0604020202020204" pitchFamily="34" charset="0"/>
              <a:buNone/>
            </a:pPr>
            <a:r>
              <a:rPr lang="en-US" b="0" i="0" dirty="0">
                <a:solidFill>
                  <a:srgbClr val="000000"/>
                </a:solidFill>
                <a:effectLst/>
                <a:latin typeface="Nunito" pitchFamily="2" charset="0"/>
              </a:rPr>
              <a:t>  - lesions affecting 25% or more of the body surface</a:t>
            </a:r>
          </a:p>
          <a:p>
            <a:pPr algn="l">
              <a:buFont typeface="Arial" panose="020B0604020202020204" pitchFamily="34" charset="0"/>
              <a:buNone/>
            </a:pPr>
            <a:r>
              <a:rPr lang="en-US" b="0" i="0" dirty="0">
                <a:solidFill>
                  <a:srgbClr val="000000"/>
                </a:solidFill>
                <a:effectLst/>
                <a:latin typeface="Nunito" pitchFamily="2" charset="0"/>
              </a:rPr>
              <a:t>  - airway compromised or affecting nervous system</a:t>
            </a:r>
          </a:p>
          <a:p>
            <a:pPr algn="l">
              <a:buFont typeface="Arial" panose="020B0604020202020204" pitchFamily="34" charset="0"/>
              <a:buNone/>
            </a:pPr>
            <a:r>
              <a:rPr lang="en-US" b="0" i="0" dirty="0">
                <a:solidFill>
                  <a:srgbClr val="000000"/>
                </a:solidFill>
                <a:effectLst/>
                <a:latin typeface="Nunito" pitchFamily="2" charset="0"/>
              </a:rPr>
              <a:t> - </a:t>
            </a:r>
            <a:r>
              <a:rPr lang="en-US" b="0" i="0" dirty="0" err="1">
                <a:solidFill>
                  <a:srgbClr val="000000"/>
                </a:solidFill>
                <a:effectLst/>
                <a:latin typeface="Nunito" pitchFamily="2" charset="0"/>
              </a:rPr>
              <a:t>amonth</a:t>
            </a:r>
            <a:r>
              <a:rPr lang="en-US" b="0" i="0" dirty="0">
                <a:solidFill>
                  <a:srgbClr val="000000"/>
                </a:solidFill>
                <a:effectLst/>
                <a:latin typeface="Nunito" pitchFamily="2" charset="0"/>
              </a:rPr>
              <a:t> others</a:t>
            </a:r>
          </a:p>
          <a:p>
            <a:endParaRPr lang="en-US" dirty="0"/>
          </a:p>
        </p:txBody>
      </p:sp>
      <p:sp>
        <p:nvSpPr>
          <p:cNvPr id="4" name="Slide Number Placeholder 3"/>
          <p:cNvSpPr>
            <a:spLocks noGrp="1"/>
          </p:cNvSpPr>
          <p:nvPr>
            <p:ph type="sldNum" sz="quarter" idx="5"/>
          </p:nvPr>
        </p:nvSpPr>
        <p:spPr/>
        <p:txBody>
          <a:bodyPr/>
          <a:lstStyle/>
          <a:p>
            <a:pPr marL="0" marR="0" lvl="0" indent="0" algn="r" defTabSz="922995" rtl="0" eaLnBrk="1" fontAlgn="auto" latinLnBrk="0" hangingPunct="1">
              <a:lnSpc>
                <a:spcPct val="100000"/>
              </a:lnSpc>
              <a:spcBef>
                <a:spcPts val="0"/>
              </a:spcBef>
              <a:spcAft>
                <a:spcPts val="0"/>
              </a:spcAft>
              <a:buClrTx/>
              <a:buSzTx/>
              <a:buFontTx/>
              <a:buNone/>
              <a:tabLst/>
              <a:defRPr/>
            </a:pPr>
            <a:fld id="{E0544E7C-964C-426F-91E2-7D86A8A0A0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995"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476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26</a:t>
            </a:fld>
            <a:endParaRPr lang="en-US"/>
          </a:p>
        </p:txBody>
      </p:sp>
    </p:spTree>
    <p:extLst>
      <p:ext uri="{BB962C8B-B14F-4D97-AF65-F5344CB8AC3E}">
        <p14:creationId xmlns:p14="http://schemas.microsoft.com/office/powerpoint/2010/main" val="1619600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5" indent="-171435">
              <a:buFont typeface="Arial" panose="020B0604020202020204" pitchFamily="34" charset="0"/>
              <a:buChar char="•"/>
            </a:pPr>
            <a:r>
              <a:rPr lang="en-US" b="0" i="0" dirty="0">
                <a:solidFill>
                  <a:srgbClr val="1C1D1F"/>
                </a:solidFill>
                <a:effectLst/>
                <a:latin typeface="Nunito" pitchFamily="2" charset="0"/>
              </a:rPr>
              <a:t>Additional cases meeting the </a:t>
            </a:r>
            <a:r>
              <a:rPr lang="en-US" b="0" i="0" u="sng" dirty="0">
                <a:effectLst/>
                <a:latin typeface="Nunito" pitchFamily="2" charset="0"/>
                <a:hlinkClick r:id="rId3"/>
              </a:rPr>
              <a:t>Council of State and Territorial Epidemiologists (CSTE) probable case definition</a:t>
            </a:r>
            <a:r>
              <a:rPr lang="en-US" b="0" i="0" dirty="0">
                <a:solidFill>
                  <a:srgbClr val="1C1D1F"/>
                </a:solidFill>
                <a:effectLst/>
                <a:latin typeface="Nunito" pitchFamily="2" charset="0"/>
              </a:rPr>
              <a:t> have been reported by states: </a:t>
            </a:r>
          </a:p>
          <a:p>
            <a:pPr marL="171435" indent="-171435">
              <a:buFont typeface="Arial" panose="020B0604020202020204" pitchFamily="34" charset="0"/>
              <a:buChar char="•"/>
            </a:pPr>
            <a:endParaRPr lang="en-US" b="0" i="0" dirty="0">
              <a:solidFill>
                <a:srgbClr val="1C1D1F"/>
              </a:solidFill>
              <a:effectLst/>
              <a:latin typeface="Nunito" pitchFamily="2" charset="0"/>
            </a:endParaRPr>
          </a:p>
          <a:p>
            <a:pPr marL="171435" indent="-171435">
              <a:buFont typeface="Arial" panose="020B0604020202020204" pitchFamily="34" charset="0"/>
              <a:buChar char="•"/>
            </a:pPr>
            <a:r>
              <a:rPr lang="en-US" b="0" i="0" dirty="0">
                <a:solidFill>
                  <a:srgbClr val="1C1D1F"/>
                </a:solidFill>
                <a:effectLst/>
                <a:latin typeface="Nunito" pitchFamily="2" charset="0"/>
              </a:rPr>
              <a:t>1 case with dairy cow exposure (CA), </a:t>
            </a:r>
          </a:p>
          <a:p>
            <a:pPr marL="171435" indent="-171435">
              <a:buFont typeface="Arial" panose="020B0604020202020204" pitchFamily="34" charset="0"/>
              <a:buChar char="•"/>
            </a:pPr>
            <a:endParaRPr lang="en-US" b="0" i="0" dirty="0">
              <a:solidFill>
                <a:srgbClr val="1C1D1F"/>
              </a:solidFill>
              <a:effectLst/>
              <a:latin typeface="Nunito" pitchFamily="2" charset="0"/>
            </a:endParaRPr>
          </a:p>
          <a:p>
            <a:pPr marL="171435" indent="-171435">
              <a:buFont typeface="Arial" panose="020B0604020202020204" pitchFamily="34" charset="0"/>
              <a:buChar char="•"/>
            </a:pPr>
            <a:r>
              <a:rPr lang="en-US" b="0" i="0" dirty="0">
                <a:solidFill>
                  <a:srgbClr val="1C1D1F"/>
                </a:solidFill>
                <a:effectLst/>
                <a:latin typeface="Nunito" pitchFamily="2" charset="0"/>
              </a:rPr>
              <a:t>3 cases with poultry exposure (WA), and </a:t>
            </a:r>
          </a:p>
          <a:p>
            <a:pPr marL="171435" indent="-171435">
              <a:buFont typeface="Arial" panose="020B0604020202020204" pitchFamily="34" charset="0"/>
              <a:buChar char="•"/>
            </a:pPr>
            <a:endParaRPr lang="en-US" b="0" i="0" dirty="0">
              <a:solidFill>
                <a:srgbClr val="1C1D1F"/>
              </a:solidFill>
              <a:effectLst/>
              <a:latin typeface="Nunito" pitchFamily="2" charset="0"/>
            </a:endParaRPr>
          </a:p>
          <a:p>
            <a:pPr marL="171435" indent="-171435">
              <a:buFont typeface="Arial" panose="020B0604020202020204" pitchFamily="34" charset="0"/>
              <a:buChar char="•"/>
            </a:pPr>
            <a:r>
              <a:rPr lang="en-US" b="0" i="0" dirty="0">
                <a:solidFill>
                  <a:srgbClr val="1C1D1F"/>
                </a:solidFill>
                <a:effectLst/>
                <a:latin typeface="Nunito" pitchFamily="2" charset="0"/>
              </a:rPr>
              <a:t>2 cases with poultry exposure (AZ). </a:t>
            </a:r>
          </a:p>
          <a:p>
            <a:pPr marL="171435" indent="-171435">
              <a:buFont typeface="Arial" panose="020B0604020202020204" pitchFamily="34" charset="0"/>
              <a:buChar char="•"/>
            </a:pPr>
            <a:endParaRPr lang="en-US" b="0" i="0" dirty="0">
              <a:solidFill>
                <a:srgbClr val="1C1D1F"/>
              </a:solidFill>
              <a:effectLst/>
              <a:latin typeface="Nunito" pitchFamily="2" charset="0"/>
            </a:endParaRPr>
          </a:p>
          <a:p>
            <a:pPr marL="171435" indent="-171435">
              <a:buFont typeface="Arial" panose="020B0604020202020204" pitchFamily="34" charset="0"/>
              <a:buChar char="•"/>
            </a:pPr>
            <a:r>
              <a:rPr lang="en-US" b="0" i="0" dirty="0">
                <a:solidFill>
                  <a:srgbClr val="1C1D1F"/>
                </a:solidFill>
                <a:effectLst/>
                <a:latin typeface="Nunito" pitchFamily="2" charset="0"/>
              </a:rPr>
              <a:t>Confirmatory testing at CDC for these cases </a:t>
            </a:r>
            <a:r>
              <a:rPr lang="en-US" b="1" i="0" dirty="0">
                <a:solidFill>
                  <a:srgbClr val="FF0000"/>
                </a:solidFill>
                <a:effectLst/>
                <a:latin typeface="Nunito" pitchFamily="2" charset="0"/>
              </a:rPr>
              <a:t>was </a:t>
            </a:r>
            <a:r>
              <a:rPr lang="en-US" b="1" i="0" dirty="0">
                <a:solidFill>
                  <a:srgbClr val="FF0000"/>
                </a:solidFill>
                <a:effectLst/>
                <a:highlight>
                  <a:srgbClr val="FFFF00"/>
                </a:highlight>
                <a:latin typeface="Nunito" pitchFamily="2" charset="0"/>
              </a:rPr>
              <a:t>negative.</a:t>
            </a:r>
            <a:endParaRPr lang="en-US" b="1"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pPr defTabSz="914319">
              <a:defRPr/>
            </a:pPr>
            <a:fld id="{05C409FC-9755-4F9B-8479-4381727C917B}" type="slidenum">
              <a:rPr lang="en-US">
                <a:solidFill>
                  <a:prstClr val="black"/>
                </a:solidFill>
                <a:latin typeface="Calibri" panose="020F0502020204030204"/>
              </a:rPr>
              <a:pPr defTabSz="914319">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301094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28</a:t>
            </a:fld>
            <a:endParaRPr lang="en-US"/>
          </a:p>
        </p:txBody>
      </p:sp>
    </p:spTree>
    <p:extLst>
      <p:ext uri="{BB962C8B-B14F-4D97-AF65-F5344CB8AC3E}">
        <p14:creationId xmlns:p14="http://schemas.microsoft.com/office/powerpoint/2010/main" val="3886175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29</a:t>
            </a:fld>
            <a:endParaRPr lang="en-US"/>
          </a:p>
        </p:txBody>
      </p:sp>
    </p:spTree>
    <p:extLst>
      <p:ext uri="{BB962C8B-B14F-4D97-AF65-F5344CB8AC3E}">
        <p14:creationId xmlns:p14="http://schemas.microsoft.com/office/powerpoint/2010/main" val="11696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3</a:t>
            </a:fld>
            <a:endParaRPr lang="en-US"/>
          </a:p>
        </p:txBody>
      </p:sp>
    </p:spTree>
    <p:extLst>
      <p:ext uri="{BB962C8B-B14F-4D97-AF65-F5344CB8AC3E}">
        <p14:creationId xmlns:p14="http://schemas.microsoft.com/office/powerpoint/2010/main" val="1016507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30</a:t>
            </a:fld>
            <a:endParaRPr lang="en-US"/>
          </a:p>
        </p:txBody>
      </p:sp>
    </p:spTree>
    <p:extLst>
      <p:ext uri="{BB962C8B-B14F-4D97-AF65-F5344CB8AC3E}">
        <p14:creationId xmlns:p14="http://schemas.microsoft.com/office/powerpoint/2010/main" val="315264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409FC-9755-4F9B-8479-4381727C917B}" type="slidenum">
              <a:rPr lang="en-US" smtClean="0"/>
              <a:t>31</a:t>
            </a:fld>
            <a:endParaRPr lang="en-US"/>
          </a:p>
        </p:txBody>
      </p:sp>
    </p:spTree>
    <p:extLst>
      <p:ext uri="{BB962C8B-B14F-4D97-AF65-F5344CB8AC3E}">
        <p14:creationId xmlns:p14="http://schemas.microsoft.com/office/powerpoint/2010/main" val="3072504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32</a:t>
            </a:fld>
            <a:endParaRPr lang="en-US"/>
          </a:p>
        </p:txBody>
      </p:sp>
    </p:spTree>
    <p:extLst>
      <p:ext uri="{BB962C8B-B14F-4D97-AF65-F5344CB8AC3E}">
        <p14:creationId xmlns:p14="http://schemas.microsoft.com/office/powerpoint/2010/main" val="1931122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798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053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35</a:t>
            </a:fld>
            <a:endParaRPr lang="en-US"/>
          </a:p>
        </p:txBody>
      </p:sp>
    </p:spTree>
    <p:extLst>
      <p:ext uri="{BB962C8B-B14F-4D97-AF65-F5344CB8AC3E}">
        <p14:creationId xmlns:p14="http://schemas.microsoft.com/office/powerpoint/2010/main" val="348507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4</a:t>
            </a:fld>
            <a:endParaRPr lang="en-US"/>
          </a:p>
        </p:txBody>
      </p:sp>
    </p:spTree>
    <p:extLst>
      <p:ext uri="{BB962C8B-B14F-4D97-AF65-F5344CB8AC3E}">
        <p14:creationId xmlns:p14="http://schemas.microsoft.com/office/powerpoint/2010/main" val="81091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5</a:t>
            </a:fld>
            <a:endParaRPr lang="en-US"/>
          </a:p>
        </p:txBody>
      </p:sp>
    </p:spTree>
    <p:extLst>
      <p:ext uri="{BB962C8B-B14F-4D97-AF65-F5344CB8AC3E}">
        <p14:creationId xmlns:p14="http://schemas.microsoft.com/office/powerpoint/2010/main" val="300865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6</a:t>
            </a:fld>
            <a:endParaRPr lang="en-US"/>
          </a:p>
        </p:txBody>
      </p:sp>
    </p:spTree>
    <p:extLst>
      <p:ext uri="{BB962C8B-B14F-4D97-AF65-F5344CB8AC3E}">
        <p14:creationId xmlns:p14="http://schemas.microsoft.com/office/powerpoint/2010/main" val="292284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00"/>
                </a:highlight>
              </a:rPr>
              <a:t>* </a:t>
            </a:r>
            <a:r>
              <a:rPr lang="en-US"/>
              <a:t>(ON THIRD BULLET</a:t>
            </a:r>
            <a:r>
              <a:rPr lang="en-US">
                <a:highlight>
                  <a:srgbClr val="FFFF00"/>
                </a:highlight>
              </a:rPr>
              <a:t>) ARE WE SURE THAT IT WILL BE WEEKLY REPORTING? I SEE THAT THE HHS SECRETARY IS SUPPOSED TO NAME THE INTERVAL, BUT I DON’T SEE WHERE HE HAS SAID IT WILL BE WEEKLY.” - </a:t>
            </a:r>
          </a:p>
          <a:p>
            <a:endParaRPr lang="en-US"/>
          </a:p>
          <a:p>
            <a:r>
              <a:rPr lang="en-US"/>
              <a:t>CMS is requiring that, beginning on November 1, 2024, hospitals and CAHs electronically report information about flu, COVID-19, and RSV on a schedule specified by the Secretary of Health and Human Services (HHS). These include:</a:t>
            </a:r>
          </a:p>
          <a:p>
            <a:endParaRPr lang="en-US"/>
          </a:p>
          <a:p>
            <a:r>
              <a:rPr lang="en-US"/>
              <a:t>- Beginning on November 1, 2024, CMS specified the required reporting to include the following to NHSN </a:t>
            </a:r>
            <a:r>
              <a:rPr lang="en-US" b="1">
                <a:solidFill>
                  <a:srgbClr val="FF0000"/>
                </a:solidFill>
              </a:rPr>
              <a:t>on a weekly basis</a:t>
            </a:r>
            <a:r>
              <a:rPr lang="en-US"/>
              <a:t>: 2 1. Hospital bed capacity and occupancy information, overall and by bed type (inpatient, ICU) and designation (adult, pediatric) 2. Number of patients hospitalized with laboratory-confirmed COVID-19, influenza, and RSV, by age group 3. Number of new hospital admissions of patients with laboratory-confirmed COVID-19, influenza, and RSV, by age group Additionally, hospital personal protective equipment (PPE) and supply data are available for voluntary reporting to NHSN in conjunction with the required data with hospitals to provide training and technical assistance to ensure they are ready and able to meet these updated reporting requirements this fall.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00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8</a:t>
            </a:fld>
            <a:endParaRPr lang="en-US"/>
          </a:p>
        </p:txBody>
      </p:sp>
    </p:spTree>
    <p:extLst>
      <p:ext uri="{BB962C8B-B14F-4D97-AF65-F5344CB8AC3E}">
        <p14:creationId xmlns:p14="http://schemas.microsoft.com/office/powerpoint/2010/main" val="317826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609DB-1307-4DF0-8CB2-F66A65711F4D}" type="slidenum">
              <a:rPr lang="en-US" smtClean="0"/>
              <a:t>9</a:t>
            </a:fld>
            <a:endParaRPr lang="en-US"/>
          </a:p>
        </p:txBody>
      </p:sp>
    </p:spTree>
    <p:extLst>
      <p:ext uri="{BB962C8B-B14F-4D97-AF65-F5344CB8AC3E}">
        <p14:creationId xmlns:p14="http://schemas.microsoft.com/office/powerpoint/2010/main" val="366094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12/9/2024</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12/9/2024</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2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BDA843-853F-F81E-8333-07228B4FD47B}"/>
              </a:ext>
            </a:extLst>
          </p:cNvPr>
          <p:cNvSpPr>
            <a:spLocks noGrp="1"/>
          </p:cNvSpPr>
          <p:nvPr>
            <p:ph type="title" hasCustomPrompt="1"/>
          </p:nvPr>
        </p:nvSpPr>
        <p:spPr>
          <a:xfrm>
            <a:off x="357538" y="365126"/>
            <a:ext cx="11476923" cy="817632"/>
          </a:xfrm>
          <a:prstGeom prst="rect">
            <a:avLst/>
          </a:prstGeom>
        </p:spPr>
        <p:txBody>
          <a:bodyPr/>
          <a:lstStyle>
            <a:lvl1pPr>
              <a:defRPr sz="4000" b="1" cap="none" spc="0" baseline="0">
                <a:solidFill>
                  <a:schemeClr val="tx1"/>
                </a:solidFill>
                <a:latin typeface="Avenir Next LT Pro" panose="020B0504020202020204" pitchFamily="34" charset="77"/>
              </a:defRPr>
            </a:lvl1pPr>
          </a:lstStyle>
          <a:p>
            <a:r>
              <a:rPr lang="en-US"/>
              <a:t>Click to add title</a:t>
            </a:r>
          </a:p>
        </p:txBody>
      </p:sp>
      <p:sp>
        <p:nvSpPr>
          <p:cNvPr id="5" name="Slide Number Placeholder 4">
            <a:extLst>
              <a:ext uri="{FF2B5EF4-FFF2-40B4-BE49-F238E27FC236}">
                <a16:creationId xmlns:a16="http://schemas.microsoft.com/office/drawing/2014/main" id="{9FB67F24-403E-D703-60E0-41F4E4FE4C80}"/>
              </a:ext>
            </a:extLst>
          </p:cNvPr>
          <p:cNvSpPr>
            <a:spLocks noGrp="1"/>
          </p:cNvSpPr>
          <p:nvPr>
            <p:ph type="sldNum" sz="quarter" idx="12"/>
          </p:nvPr>
        </p:nvSpPr>
        <p:spPr/>
        <p:txBody>
          <a:bodyPr/>
          <a:lstStyle>
            <a:lvl1pPr>
              <a:defRPr sz="1200">
                <a:latin typeface="Avenir Next LT Pro" panose="020B0504020202020204" pitchFamily="34" charset="77"/>
              </a:defRPr>
            </a:lvl1pPr>
          </a:lstStyle>
          <a:p>
            <a:fld id="{DA6F5E16-64ED-4F9C-9E57-6E563BE0F24F}" type="slidenum">
              <a:rPr lang="en-US" smtClean="0"/>
              <a:pPr/>
              <a:t>‹#›</a:t>
            </a:fld>
            <a:endParaRPr lang="en-US"/>
          </a:p>
        </p:txBody>
      </p:sp>
      <p:sp>
        <p:nvSpPr>
          <p:cNvPr id="8" name="Content Placeholder 2">
            <a:extLst>
              <a:ext uri="{FF2B5EF4-FFF2-40B4-BE49-F238E27FC236}">
                <a16:creationId xmlns:a16="http://schemas.microsoft.com/office/drawing/2014/main" id="{3FBC03A9-85DA-EDDD-950D-736F61874D51}"/>
              </a:ext>
            </a:extLst>
          </p:cNvPr>
          <p:cNvSpPr>
            <a:spLocks noGrp="1"/>
          </p:cNvSpPr>
          <p:nvPr>
            <p:ph idx="1"/>
          </p:nvPr>
        </p:nvSpPr>
        <p:spPr>
          <a:xfrm>
            <a:off x="357538" y="1437999"/>
            <a:ext cx="11476923" cy="4351338"/>
          </a:xfrm>
          <a:prstGeom prst="rect">
            <a:avLst/>
          </a:prstGeom>
        </p:spPr>
        <p:txBody>
          <a:bodyPr/>
          <a:lstStyle>
            <a:lvl1pPr>
              <a:defRPr>
                <a:latin typeface="Avenir Next LT Pro" panose="020B0504020202020204" pitchFamily="34" charset="77"/>
              </a:defRPr>
            </a:lvl1pPr>
            <a:lvl2pPr>
              <a:defRPr>
                <a:latin typeface="Avenir Next LT Pro" panose="020B0504020202020204" pitchFamily="34" charset="77"/>
              </a:defRPr>
            </a:lvl2pPr>
            <a:lvl3pPr>
              <a:defRPr>
                <a:latin typeface="Avenir Next LT Pro" panose="020B0504020202020204" pitchFamily="34" charset="77"/>
              </a:defRPr>
            </a:lvl3pPr>
            <a:lvl4pPr>
              <a:defRPr>
                <a:latin typeface="Avenir Next LT Pro" panose="020B0504020202020204" pitchFamily="34" charset="77"/>
              </a:defRPr>
            </a:lvl4pPr>
            <a:lvl5pPr>
              <a:defRPr>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06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12/9/2024</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885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633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809308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lgn="ctr">
              <a:defRPr/>
            </a:lvl1pPr>
          </a:lstStyle>
          <a:p>
            <a:fld id="{523972C8-722D-45F6-B4D9-99B5D0CE429E}" type="datetimeFigureOut">
              <a:rPr lang="en-US" smtClean="0"/>
              <a:pPr/>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220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3199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4684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866381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760169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52497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523972C8-722D-45F6-B4D9-99B5D0CE429E}"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163504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Click to edit Master text styles</a:t>
            </a:r>
          </a:p>
        </p:txBody>
      </p:sp>
      <p:sp>
        <p:nvSpPr>
          <p:cNvPr id="3" name="Date Placeholder 2"/>
          <p:cNvSpPr>
            <a:spLocks noGrp="1"/>
          </p:cNvSpPr>
          <p:nvPr>
            <p:ph type="dt" sz="half" idx="10"/>
          </p:nvPr>
        </p:nvSpPr>
        <p:spPr/>
        <p:txBody>
          <a:bodyPr/>
          <a:lstStyle/>
          <a:p>
            <a:fld id="{523972C8-722D-45F6-B4D9-99B5D0CE429E}" type="datetimeFigureOut">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402868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670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156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3478250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3714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816649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2227334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462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237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232404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394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486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4834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110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473084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3797279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072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60445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08490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12/9/2024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500548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00998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923163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1717929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1471772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6667155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0240560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170138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26809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18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12/9/2024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2112886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62227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69309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12/9/2024</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pn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3.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png"/><Relationship Id="rId5" Type="http://schemas.openxmlformats.org/officeDocument/2006/relationships/slideLayout" Target="../slideLayouts/slideLayout68.xml"/><Relationship Id="rId10" Type="http://schemas.openxmlformats.org/officeDocument/2006/relationships/theme" Target="../theme/theme7.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12/9/2024</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52" r:id="rId3"/>
    <p:sldLayoutId id="2147483672" r:id="rId4"/>
    <p:sldLayoutId id="2147483673" r:id="rId5"/>
    <p:sldLayoutId id="2147483653" r:id="rId6"/>
    <p:sldLayoutId id="2147483697" r:id="rId7"/>
    <p:sldLayoutId id="2147483674" r:id="rId8"/>
    <p:sldLayoutId id="2147483702" r:id="rId9"/>
    <p:sldLayoutId id="2147483655" r:id="rId10"/>
    <p:sldLayoutId id="2147483658" r:id="rId11"/>
    <p:sldLayoutId id="2147483662" r:id="rId12"/>
    <p:sldLayoutId id="2147483705" r:id="rId13"/>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12/9/2024</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 id="2147483706" r:id="rId9"/>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28421DA6-6369-427E-8D82-C0360F0C47ED}" type="datetimeFigureOut">
              <a:rPr lang="en-US" smtClean="0"/>
              <a:pPr/>
              <a:t>12/9/2024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965235255"/>
      </p:ext>
    </p:extLst>
  </p:cSld>
  <p:clrMap bg1="lt1" tx1="dk1" bg2="lt2" tx2="dk2" accent1="accent1" accent2="accent2" accent3="accent3" accent4="accent4" accent5="accent5" accent6="accent6" hlink="hlink" folHlink="folHlink"/>
  <p:sldLayoutIdLst>
    <p:sldLayoutId id="214748376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6974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38049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181556420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hyperlink" Target="https://texas-respiratory-illness-dashboard-txdshsea.hub.arcgis.com/pages/texas-statewide-hospitalization-data-for-covid19-influenza-rs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exas-respiratory-illness-dashboard-txdshsea.hub.arcgis.com/pages/texas-statewide-hospitalization-data-for-covid19-influenza-rsv" TargetMode="External"/><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texas-respiratory-illness-dashboard-txdshsea.hub.arcgis.com/pages/texas-statewide-hospitalization-data-for-covid19-influenza-rsv" TargetMode="External"/><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www.cdc.gov/respiratory-viruses/prevention/immunizations.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shs.texas.gov/news-alerts/health-alert-increase-pertussis-cases"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cdc.gov/pertussis/vaccines/index.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marburg/situation-summary/travel-to-the-us.html" TargetMode="External"/><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image" Target="../media/image18.png"/><Relationship Id="rId5" Type="http://schemas.openxmlformats.org/officeDocument/2006/relationships/hyperlink" Target="https://www.cdc.gov/marburg/situation-summary/index.html" TargetMode="External"/><Relationship Id="rId4" Type="http://schemas.openxmlformats.org/officeDocument/2006/relationships/hyperlink" Target="https://wwwnc.cdc.gov/travel/images/marburg-rwanda.p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bc.gov.rw/marburg/"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mpox/outbreaks/2023/index.html" TargetMode="External"/><Relationship Id="rId2" Type="http://schemas.openxmlformats.org/officeDocument/2006/relationships/notesSlide" Target="../notesSlides/notesSlide20.xml"/><Relationship Id="rId1" Type="http://schemas.openxmlformats.org/officeDocument/2006/relationships/slideLayout" Target="../slideLayouts/slideLayout43.xml"/><Relationship Id="rId5" Type="http://schemas.openxmlformats.org/officeDocument/2006/relationships/image" Target="../media/image21.jpeg"/><Relationship Id="rId4" Type="http://schemas.openxmlformats.org/officeDocument/2006/relationships/hyperlink" Target="https://www.who.int/news/item/28-11-2024-second-meeting-of-the-international-health-regulations-(2005)-emergency-committee-regarding-the-upsurge-of-mpox-2024"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mpox/outbreaks/2023/index.html"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ph.ca.gov/Programs/OPA/Pages/NR24-036.aspx" TargetMode="External"/><Relationship Id="rId2" Type="http://schemas.openxmlformats.org/officeDocument/2006/relationships/notesSlide" Target="../notesSlides/notesSlide22.xml"/><Relationship Id="rId1" Type="http://schemas.openxmlformats.org/officeDocument/2006/relationships/slideLayout" Target="../slideLayouts/slideLayout43.xml"/><Relationship Id="rId6" Type="http://schemas.openxmlformats.org/officeDocument/2006/relationships/hyperlink" Target="https://www.cdc.gov/cfa-qualitative-assessments/php/data-research/mpox-risk-assessment-november-update.html?CDC_AA_refVal=https%3A%2F%2Fwww.cdc.gov%2Fcfa-qualitative-assessments%2Fphp%2Fdata-research%2Fmpox-risk-assessment%2Findex.html" TargetMode="External"/><Relationship Id="rId5" Type="http://schemas.openxmlformats.org/officeDocument/2006/relationships/image" Target="../media/image22.png"/><Relationship Id="rId4" Type="http://schemas.openxmlformats.org/officeDocument/2006/relationships/hyperlink" Target="https://www.cdc.gov/mpox/situation-summary/index.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2.xml"/><Relationship Id="rId5" Type="http://schemas.openxmlformats.org/officeDocument/2006/relationships/hyperlink" Target="https://www.dshs.texas.gov/news-alerts/health-advisory-ongoing-transmission-mpox-texas-and-recommendations-preparedness" TargetMode="External"/><Relationship Id="rId4" Type="http://schemas.openxmlformats.org/officeDocument/2006/relationships/hyperlink" Target="https://emergency.cdc.gov/han/2024/han00519.asp"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cdc.gov/nwss/wastewater-surveillance/mpox-data.html" TargetMode="Externa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s://wwwnc.cdc.gov/travel/notices/level2/clade-1-mpox-central-eastern-africa" TargetMode="External"/><Relationship Id="rId7" Type="http://schemas.openxmlformats.org/officeDocument/2006/relationships/hyperlink" Target="https://www.cdc.gov/mpox/media/pdfs/2024/08/Tecovirimat-IND-Protocol-CDC-IRB.pdf" TargetMode="External"/><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openxmlformats.org/officeDocument/2006/relationships/hyperlink" Target="https://www.cdc.gov/mpox/hcp/clinical-care/tecovirimat.html" TargetMode="External"/><Relationship Id="rId5" Type="http://schemas.openxmlformats.org/officeDocument/2006/relationships/hyperlink" Target="https://www.cdc.gov/mpox/outbreaks/2023/index.html" TargetMode="External"/><Relationship Id="rId4" Type="http://schemas.openxmlformats.org/officeDocument/2006/relationships/hyperlink" Target="https://emergency.cdc.gov/han/2024/han00516.as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cdc.gov/bird-flu/situation-summary/index.html" TargetMode="External"/><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hyperlink" Target="https://gis.cdc.gov/grasp/fluview/Novel_Influenza.html" TargetMode="Externa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hyperlink" Target="https://www.cdc.gov/bird-flu/spotlights/h5n1-response-11012024.html" TargetMode="External"/><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png"/><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fluview/surveillance/2024-week-47.html"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www.dshs.texas.gov/sites/default/files/IDCU/disease/respiratory_virus_surveillance/2024/2024Week47TRVS-Final-pubDec03b.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hyperlink" Target="https://www.dshs.texas.gov/sites/default/files/IDCU/disease/respiratory_virus_surveillance/2024/2024Week47TRVS-Final-pubDec03b.pdf" TargetMode="External"/><Relationship Id="rId4" Type="http://schemas.openxmlformats.org/officeDocument/2006/relationships/hyperlink" Target="https://www.cdc.gov/fluview/surveillance/2024-week-47.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hyperlink" Target="https://www.cdc.gov/bird-flu/media/pdfs/2024/11/how-bird-flu-can-spread-dairy-farm-spanish-handout.pdf" TargetMode="Externa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shs.texas.gov/news-alerts/health-officials-update-features-and-content-respiratory-illness-dashboard"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texas-respiratory-illness-dashboard-txdshsea.hub.arcgis.com/"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nhsn/pdfs/covid19/COVID-Hospital-Data-Reporting-Guidance-Post-PHE-FINAL.pdf" TargetMode="External"/><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hyperlink" Target="https://www.cdc.gov/nhsn/pdfs/pscmanual/HRD-Protocol-Final.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exas-respiratory-illness-dashboard-txdshsea.hub.arcgis.com/pages/texas-statewide-hospitalization-data-for-covid19-influenza-rsv"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hyperlink" Target="https://texas-respiratory-illness-dashboard-txdshsea.hub.arcgis.com/pages/texas-statewide-hospitalization-data-for-covid19-influenza-rs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FB2D-65D2-44DC-8838-45073EA02050}"/>
              </a:ext>
            </a:extLst>
          </p:cNvPr>
          <p:cNvSpPr>
            <a:spLocks noGrp="1"/>
          </p:cNvSpPr>
          <p:nvPr>
            <p:ph type="title"/>
          </p:nvPr>
        </p:nvSpPr>
        <p:spPr/>
        <p:txBody>
          <a:bodyPr>
            <a:normAutofit/>
          </a:bodyPr>
          <a:lstStyle/>
          <a:p>
            <a:r>
              <a:rPr lang="en-US" dirty="0"/>
              <a:t>Emerging Infectious Diseases</a:t>
            </a:r>
            <a:br>
              <a:rPr lang="en-US" dirty="0"/>
            </a:br>
            <a:r>
              <a:rPr lang="en-US" dirty="0"/>
              <a:t>PHFPC Briefing</a:t>
            </a:r>
          </a:p>
        </p:txBody>
      </p:sp>
      <p:sp>
        <p:nvSpPr>
          <p:cNvPr id="7" name="Text Placeholder 6">
            <a:extLst>
              <a:ext uri="{FF2B5EF4-FFF2-40B4-BE49-F238E27FC236}">
                <a16:creationId xmlns:a16="http://schemas.microsoft.com/office/drawing/2014/main" id="{3DB586A0-F78E-4AF7-8975-40A913C93340}"/>
              </a:ext>
            </a:extLst>
          </p:cNvPr>
          <p:cNvSpPr>
            <a:spLocks noGrp="1"/>
          </p:cNvSpPr>
          <p:nvPr>
            <p:ph type="body" sz="quarter" idx="10"/>
          </p:nvPr>
        </p:nvSpPr>
        <p:spPr>
          <a:xfrm>
            <a:off x="979895" y="3866242"/>
            <a:ext cx="10509250" cy="1971503"/>
          </a:xfrm>
        </p:spPr>
        <p:txBody>
          <a:bodyPr>
            <a:no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Varun Shetty, MD, MBA, MS</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Chief State Epidemiologist</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Office of the Chief State Epidemiologist</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Texas Department of State Health Services</a:t>
            </a:r>
          </a:p>
          <a:p>
            <a:pPr marL="0" marR="0" lvl="0" indent="0" defTabSz="914400" rtl="0" eaLnBrk="1" fontAlgn="auto" latinLnBrk="0" hangingPunct="1">
              <a:lnSpc>
                <a:spcPct val="100000"/>
              </a:lnSpc>
              <a:spcBef>
                <a:spcPts val="600"/>
              </a:spcBef>
              <a:spcAft>
                <a:spcPts val="0"/>
              </a:spcAft>
              <a:buClrTx/>
              <a:buSzTx/>
              <a:buFontTx/>
              <a:buNone/>
              <a:tabLst/>
              <a:defRPr/>
            </a:pPr>
            <a:r>
              <a:rPr lang="en-US" sz="2000" dirty="0"/>
              <a:t>December 11, 2024</a:t>
            </a:r>
            <a:endParaRPr kumimoji="0" lang="en-US" sz="2000" i="0" u="none" strike="noStrike" kern="1200" cap="none" spc="0" normalizeH="0" baseline="0" noProof="0" dirty="0">
              <a:ln>
                <a:noFill/>
              </a:ln>
              <a:effectLst/>
              <a:uLnTx/>
              <a:uFillTx/>
              <a:ea typeface="+mn-ea"/>
              <a:cs typeface="+mn-cs"/>
            </a:endParaRPr>
          </a:p>
          <a:p>
            <a:endParaRPr lang="en-US" dirty="0"/>
          </a:p>
        </p:txBody>
      </p:sp>
    </p:spTree>
    <p:extLst>
      <p:ext uri="{BB962C8B-B14F-4D97-AF65-F5344CB8AC3E}">
        <p14:creationId xmlns:p14="http://schemas.microsoft.com/office/powerpoint/2010/main" val="280018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8878B47-A376-D974-C2BC-567947AB6420}"/>
              </a:ext>
            </a:extLst>
          </p:cNvPr>
          <p:cNvGrpSpPr/>
          <p:nvPr/>
        </p:nvGrpSpPr>
        <p:grpSpPr>
          <a:xfrm>
            <a:off x="259188" y="1543498"/>
            <a:ext cx="11483445" cy="5073202"/>
            <a:chOff x="154858" y="1326985"/>
            <a:chExt cx="11483445" cy="5073202"/>
          </a:xfrm>
        </p:grpSpPr>
        <p:pic>
          <p:nvPicPr>
            <p:cNvPr id="8" name="Picture 7">
              <a:extLst>
                <a:ext uri="{FF2B5EF4-FFF2-40B4-BE49-F238E27FC236}">
                  <a16:creationId xmlns:a16="http://schemas.microsoft.com/office/drawing/2014/main" id="{2328E24F-0ED1-1859-568A-B24782FAC13D}"/>
                </a:ext>
              </a:extLst>
            </p:cNvPr>
            <p:cNvPicPr>
              <a:picLocks noChangeAspect="1"/>
            </p:cNvPicPr>
            <p:nvPr/>
          </p:nvPicPr>
          <p:blipFill>
            <a:blip r:embed="rId3"/>
            <a:stretch>
              <a:fillRect/>
            </a:stretch>
          </p:blipFill>
          <p:spPr>
            <a:xfrm>
              <a:off x="154858" y="1326985"/>
              <a:ext cx="11483445" cy="5073202"/>
            </a:xfrm>
            <a:prstGeom prst="rect">
              <a:avLst/>
            </a:prstGeom>
          </p:spPr>
        </p:pic>
        <p:grpSp>
          <p:nvGrpSpPr>
            <p:cNvPr id="6" name="Group 5">
              <a:extLst>
                <a:ext uri="{FF2B5EF4-FFF2-40B4-BE49-F238E27FC236}">
                  <a16:creationId xmlns:a16="http://schemas.microsoft.com/office/drawing/2014/main" id="{B6EB5D64-4C13-3C08-27C2-703BE3C4FE91}"/>
                </a:ext>
              </a:extLst>
            </p:cNvPr>
            <p:cNvGrpSpPr/>
            <p:nvPr/>
          </p:nvGrpSpPr>
          <p:grpSpPr>
            <a:xfrm>
              <a:off x="293418" y="1546124"/>
              <a:ext cx="11133577" cy="4690041"/>
              <a:chOff x="293418" y="1546124"/>
              <a:chExt cx="11133577" cy="4690041"/>
            </a:xfrm>
          </p:grpSpPr>
          <p:sp>
            <p:nvSpPr>
              <p:cNvPr id="12" name="Rectangle 11">
                <a:extLst>
                  <a:ext uri="{FF2B5EF4-FFF2-40B4-BE49-F238E27FC236}">
                    <a16:creationId xmlns:a16="http://schemas.microsoft.com/office/drawing/2014/main" id="{41B5F52A-BBC2-F5C5-4718-F727A7E4C518}"/>
                  </a:ext>
                </a:extLst>
              </p:cNvPr>
              <p:cNvSpPr/>
              <p:nvPr/>
            </p:nvSpPr>
            <p:spPr>
              <a:xfrm>
                <a:off x="293418" y="1546124"/>
                <a:ext cx="2199967" cy="29005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774B4C-E57A-5593-11C8-5D62E487D25A}"/>
                  </a:ext>
                </a:extLst>
              </p:cNvPr>
              <p:cNvSpPr/>
              <p:nvPr/>
            </p:nvSpPr>
            <p:spPr>
              <a:xfrm>
                <a:off x="9227028" y="5853321"/>
                <a:ext cx="2199967" cy="38284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20AEB4C2-B1D0-CAE9-AEE2-7FA25128A22B}"/>
              </a:ext>
            </a:extLst>
          </p:cNvPr>
          <p:cNvSpPr>
            <a:spLocks noGrp="1"/>
          </p:cNvSpPr>
          <p:nvPr>
            <p:ph type="title"/>
          </p:nvPr>
        </p:nvSpPr>
        <p:spPr>
          <a:xfrm>
            <a:off x="154858" y="241300"/>
            <a:ext cx="11198942" cy="1325563"/>
          </a:xfrm>
        </p:spPr>
        <p:txBody>
          <a:bodyPr>
            <a:normAutofit/>
          </a:bodyPr>
          <a:lstStyle/>
          <a:p>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Texas Respiratory Illness Interactive Dashboard</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200" b="1" i="1" u="none" strike="noStrike" kern="1200" cap="none" spc="0" normalizeH="0" baseline="0" noProof="0" dirty="0">
                <a:ln>
                  <a:noFill/>
                </a:ln>
                <a:solidFill>
                  <a:srgbClr val="FF0000"/>
                </a:solidFill>
                <a:effectLst/>
                <a:uLnTx/>
                <a:uFillTx/>
                <a:latin typeface="Calibri" panose="020F0502020204030204"/>
                <a:ea typeface="+mn-ea"/>
                <a:cs typeface="+mn-cs"/>
              </a:rPr>
              <a:t>New:</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RSV-Associated </a:t>
            </a:r>
            <a:r>
              <a:rPr kumimoji="0" lang="en-US" sz="3200" b="1" i="1" u="none" strike="noStrike" kern="1200" cap="none" spc="0" normalizeH="0" baseline="0" noProof="0" dirty="0">
                <a:ln>
                  <a:noFill/>
                </a:ln>
                <a:solidFill>
                  <a:prstClr val="white"/>
                </a:solidFill>
                <a:effectLst/>
                <a:uLnTx/>
                <a:uFillTx/>
                <a:latin typeface="Calibri" panose="020F0502020204030204"/>
                <a:ea typeface="+mn-ea"/>
                <a:cs typeface="+mn-cs"/>
              </a:rPr>
              <a:t>Hospitalizations</a:t>
            </a:r>
            <a:endParaRPr lang="en-US" sz="3200" i="1" dirty="0"/>
          </a:p>
        </p:txBody>
      </p:sp>
      <p:sp>
        <p:nvSpPr>
          <p:cNvPr id="7" name="TextBox 6">
            <a:extLst>
              <a:ext uri="{FF2B5EF4-FFF2-40B4-BE49-F238E27FC236}">
                <a16:creationId xmlns:a16="http://schemas.microsoft.com/office/drawing/2014/main" id="{C717A338-9A46-0033-0F62-8A2ECEAF92E8}"/>
              </a:ext>
            </a:extLst>
          </p:cNvPr>
          <p:cNvSpPr txBox="1"/>
          <p:nvPr/>
        </p:nvSpPr>
        <p:spPr>
          <a:xfrm rot="10800000" flipV="1">
            <a:off x="3093080" y="6425278"/>
            <a:ext cx="623827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Available: </a:t>
            </a:r>
            <a:r>
              <a:rPr lang="en-US" sz="1000" dirty="0">
                <a:hlinkClick r:id="rId4"/>
              </a:rPr>
              <a:t>Current Hospitalizations Data | Texas Respiratory Illnesses Dashboard</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accessed 12/10/2024</a:t>
            </a:r>
          </a:p>
        </p:txBody>
      </p:sp>
    </p:spTree>
    <p:extLst>
      <p:ext uri="{BB962C8B-B14F-4D97-AF65-F5344CB8AC3E}">
        <p14:creationId xmlns:p14="http://schemas.microsoft.com/office/powerpoint/2010/main" val="338605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B4C2-B1D0-CAE9-AEE2-7FA25128A22B}"/>
              </a:ext>
            </a:extLst>
          </p:cNvPr>
          <p:cNvSpPr>
            <a:spLocks noGrp="1"/>
          </p:cNvSpPr>
          <p:nvPr>
            <p:ph type="title"/>
          </p:nvPr>
        </p:nvSpPr>
        <p:spPr>
          <a:xfrm>
            <a:off x="154858" y="241300"/>
            <a:ext cx="11198942" cy="1325563"/>
          </a:xfrm>
        </p:spPr>
        <p:txBody>
          <a:bodyPr>
            <a:normAutofit/>
          </a:bodyPr>
          <a:lstStyle/>
          <a:p>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Texas Respiratory Illness Interactive Dashboard</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lang="en-US" sz="3600" dirty="0">
                <a:solidFill>
                  <a:prstClr val="white"/>
                </a:solidFill>
                <a:latin typeface="Calibri" panose="020F0502020204030204"/>
                <a:ea typeface="+mn-ea"/>
                <a:cs typeface="+mn-cs"/>
              </a:rPr>
              <a:t>Emergency Department Visits</a:t>
            </a:r>
            <a:endParaRPr lang="en-US" sz="3200" i="1" dirty="0"/>
          </a:p>
        </p:txBody>
      </p:sp>
      <p:sp>
        <p:nvSpPr>
          <p:cNvPr id="7" name="TextBox 6">
            <a:extLst>
              <a:ext uri="{FF2B5EF4-FFF2-40B4-BE49-F238E27FC236}">
                <a16:creationId xmlns:a16="http://schemas.microsoft.com/office/drawing/2014/main" id="{C717A338-9A46-0033-0F62-8A2ECEAF92E8}"/>
              </a:ext>
            </a:extLst>
          </p:cNvPr>
          <p:cNvSpPr txBox="1"/>
          <p:nvPr/>
        </p:nvSpPr>
        <p:spPr>
          <a:xfrm rot="10800000" flipV="1">
            <a:off x="2691581" y="6422100"/>
            <a:ext cx="623827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Available: </a:t>
            </a:r>
            <a:r>
              <a:rPr lang="en-US" sz="1000" dirty="0">
                <a:hlinkClick r:id="rId3"/>
              </a:rPr>
              <a:t>Current Hospitalizations Data | Texas Respiratory Illnesses Dashboard</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accessed 12/10/2024</a:t>
            </a:r>
          </a:p>
        </p:txBody>
      </p:sp>
      <p:grpSp>
        <p:nvGrpSpPr>
          <p:cNvPr id="9" name="Group 8">
            <a:extLst>
              <a:ext uri="{FF2B5EF4-FFF2-40B4-BE49-F238E27FC236}">
                <a16:creationId xmlns:a16="http://schemas.microsoft.com/office/drawing/2014/main" id="{E46C4858-A1EE-4E59-C72B-8D5867547557}"/>
              </a:ext>
            </a:extLst>
          </p:cNvPr>
          <p:cNvGrpSpPr/>
          <p:nvPr/>
        </p:nvGrpSpPr>
        <p:grpSpPr>
          <a:xfrm>
            <a:off x="154858" y="1515729"/>
            <a:ext cx="11428631" cy="4957505"/>
            <a:chOff x="154858" y="1515729"/>
            <a:chExt cx="11428631" cy="4957505"/>
          </a:xfrm>
        </p:grpSpPr>
        <p:pic>
          <p:nvPicPr>
            <p:cNvPr id="4" name="Picture 3">
              <a:extLst>
                <a:ext uri="{FF2B5EF4-FFF2-40B4-BE49-F238E27FC236}">
                  <a16:creationId xmlns:a16="http://schemas.microsoft.com/office/drawing/2014/main" id="{B6343F9B-0FEE-5ECA-3D2C-B8089776A7F4}"/>
                </a:ext>
              </a:extLst>
            </p:cNvPr>
            <p:cNvPicPr>
              <a:picLocks noChangeAspect="1"/>
            </p:cNvPicPr>
            <p:nvPr/>
          </p:nvPicPr>
          <p:blipFill>
            <a:blip r:embed="rId4"/>
            <a:stretch>
              <a:fillRect/>
            </a:stretch>
          </p:blipFill>
          <p:spPr>
            <a:xfrm>
              <a:off x="154858" y="1515729"/>
              <a:ext cx="11428631" cy="4957505"/>
            </a:xfrm>
            <a:prstGeom prst="rect">
              <a:avLst/>
            </a:prstGeom>
          </p:spPr>
        </p:pic>
        <p:grpSp>
          <p:nvGrpSpPr>
            <p:cNvPr id="6" name="Group 5">
              <a:extLst>
                <a:ext uri="{FF2B5EF4-FFF2-40B4-BE49-F238E27FC236}">
                  <a16:creationId xmlns:a16="http://schemas.microsoft.com/office/drawing/2014/main" id="{B6EB5D64-4C13-3C08-27C2-703BE3C4FE91}"/>
                </a:ext>
              </a:extLst>
            </p:cNvPr>
            <p:cNvGrpSpPr/>
            <p:nvPr/>
          </p:nvGrpSpPr>
          <p:grpSpPr>
            <a:xfrm>
              <a:off x="387000" y="1752601"/>
              <a:ext cx="11020877" cy="4566470"/>
              <a:chOff x="469490" y="1752601"/>
              <a:chExt cx="11020877" cy="4566470"/>
            </a:xfrm>
          </p:grpSpPr>
          <p:sp>
            <p:nvSpPr>
              <p:cNvPr id="12" name="Rectangle 11">
                <a:extLst>
                  <a:ext uri="{FF2B5EF4-FFF2-40B4-BE49-F238E27FC236}">
                    <a16:creationId xmlns:a16="http://schemas.microsoft.com/office/drawing/2014/main" id="{41B5F52A-BBC2-F5C5-4718-F727A7E4C518}"/>
                  </a:ext>
                </a:extLst>
              </p:cNvPr>
              <p:cNvSpPr/>
              <p:nvPr/>
            </p:nvSpPr>
            <p:spPr>
              <a:xfrm>
                <a:off x="469490" y="1752601"/>
                <a:ext cx="1965368" cy="29005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774B4C-E57A-5593-11C8-5D62E487D25A}"/>
                  </a:ext>
                </a:extLst>
              </p:cNvPr>
              <p:cNvSpPr/>
              <p:nvPr/>
            </p:nvSpPr>
            <p:spPr>
              <a:xfrm>
                <a:off x="9236323" y="5936227"/>
                <a:ext cx="2254044" cy="38284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9573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B4C2-B1D0-CAE9-AEE2-7FA25128A22B}"/>
              </a:ext>
            </a:extLst>
          </p:cNvPr>
          <p:cNvSpPr>
            <a:spLocks noGrp="1"/>
          </p:cNvSpPr>
          <p:nvPr>
            <p:ph type="title"/>
          </p:nvPr>
        </p:nvSpPr>
        <p:spPr>
          <a:xfrm>
            <a:off x="154858" y="241300"/>
            <a:ext cx="11198942" cy="1325563"/>
          </a:xfrm>
        </p:spPr>
        <p:txBody>
          <a:bodyPr>
            <a:normAutofit/>
          </a:bodyPr>
          <a:lstStyle/>
          <a:p>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Texas Respiratory Illness Interactive Dashboard</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Viral Respiratory </a:t>
            </a:r>
            <a:r>
              <a:rPr lang="en-US" sz="3600" dirty="0">
                <a:solidFill>
                  <a:prstClr val="white"/>
                </a:solidFill>
                <a:latin typeface="Calibri" panose="020F0502020204030204"/>
                <a:ea typeface="+mn-ea"/>
                <a:cs typeface="+mn-cs"/>
              </a:rPr>
              <a:t>Deaths</a:t>
            </a:r>
            <a:endParaRPr lang="en-US" sz="3200" i="1" dirty="0"/>
          </a:p>
        </p:txBody>
      </p:sp>
      <p:sp>
        <p:nvSpPr>
          <p:cNvPr id="7" name="TextBox 6">
            <a:extLst>
              <a:ext uri="{FF2B5EF4-FFF2-40B4-BE49-F238E27FC236}">
                <a16:creationId xmlns:a16="http://schemas.microsoft.com/office/drawing/2014/main" id="{C717A338-9A46-0033-0F62-8A2ECEAF92E8}"/>
              </a:ext>
            </a:extLst>
          </p:cNvPr>
          <p:cNvSpPr txBox="1"/>
          <p:nvPr/>
        </p:nvSpPr>
        <p:spPr>
          <a:xfrm rot="10800000" flipV="1">
            <a:off x="2691581" y="6422100"/>
            <a:ext cx="623827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Available: </a:t>
            </a:r>
            <a:r>
              <a:rPr lang="en-US" sz="1000" dirty="0">
                <a:hlinkClick r:id="rId3"/>
              </a:rPr>
              <a:t>Current Hospitalizations Data | Texas Respiratory Illnesses Dashboard</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accessed 12/10/2024</a:t>
            </a:r>
          </a:p>
        </p:txBody>
      </p:sp>
      <p:grpSp>
        <p:nvGrpSpPr>
          <p:cNvPr id="9" name="Group 8">
            <a:extLst>
              <a:ext uri="{FF2B5EF4-FFF2-40B4-BE49-F238E27FC236}">
                <a16:creationId xmlns:a16="http://schemas.microsoft.com/office/drawing/2014/main" id="{EB044083-80EF-8DC3-93EC-1DF443CFF05C}"/>
              </a:ext>
            </a:extLst>
          </p:cNvPr>
          <p:cNvGrpSpPr/>
          <p:nvPr/>
        </p:nvGrpSpPr>
        <p:grpSpPr>
          <a:xfrm>
            <a:off x="154858" y="1393723"/>
            <a:ext cx="11198942" cy="5028377"/>
            <a:chOff x="154858" y="1393723"/>
            <a:chExt cx="11198942" cy="5028377"/>
          </a:xfrm>
        </p:grpSpPr>
        <p:pic>
          <p:nvPicPr>
            <p:cNvPr id="8" name="Picture 7">
              <a:extLst>
                <a:ext uri="{FF2B5EF4-FFF2-40B4-BE49-F238E27FC236}">
                  <a16:creationId xmlns:a16="http://schemas.microsoft.com/office/drawing/2014/main" id="{75B24AC1-4897-58EE-1062-D526C6207D5B}"/>
                </a:ext>
              </a:extLst>
            </p:cNvPr>
            <p:cNvPicPr>
              <a:picLocks noChangeAspect="1"/>
            </p:cNvPicPr>
            <p:nvPr/>
          </p:nvPicPr>
          <p:blipFill>
            <a:blip r:embed="rId4"/>
            <a:stretch>
              <a:fillRect/>
            </a:stretch>
          </p:blipFill>
          <p:spPr>
            <a:xfrm>
              <a:off x="154858" y="1393723"/>
              <a:ext cx="11198942" cy="5028377"/>
            </a:xfrm>
            <a:prstGeom prst="rect">
              <a:avLst/>
            </a:prstGeom>
          </p:spPr>
        </p:pic>
        <p:grpSp>
          <p:nvGrpSpPr>
            <p:cNvPr id="6" name="Group 5">
              <a:extLst>
                <a:ext uri="{FF2B5EF4-FFF2-40B4-BE49-F238E27FC236}">
                  <a16:creationId xmlns:a16="http://schemas.microsoft.com/office/drawing/2014/main" id="{B6EB5D64-4C13-3C08-27C2-703BE3C4FE91}"/>
                </a:ext>
              </a:extLst>
            </p:cNvPr>
            <p:cNvGrpSpPr/>
            <p:nvPr/>
          </p:nvGrpSpPr>
          <p:grpSpPr>
            <a:xfrm>
              <a:off x="394373" y="1617991"/>
              <a:ext cx="10789530" cy="4642368"/>
              <a:chOff x="447368" y="1531375"/>
              <a:chExt cx="10789530" cy="4642368"/>
            </a:xfrm>
          </p:grpSpPr>
          <p:sp>
            <p:nvSpPr>
              <p:cNvPr id="12" name="Rectangle 11">
                <a:extLst>
                  <a:ext uri="{FF2B5EF4-FFF2-40B4-BE49-F238E27FC236}">
                    <a16:creationId xmlns:a16="http://schemas.microsoft.com/office/drawing/2014/main" id="{41B5F52A-BBC2-F5C5-4718-F727A7E4C518}"/>
                  </a:ext>
                </a:extLst>
              </p:cNvPr>
              <p:cNvSpPr/>
              <p:nvPr/>
            </p:nvSpPr>
            <p:spPr>
              <a:xfrm>
                <a:off x="447368" y="1531375"/>
                <a:ext cx="2120228" cy="29005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774B4C-E57A-5593-11C8-5D62E487D25A}"/>
                  </a:ext>
                </a:extLst>
              </p:cNvPr>
              <p:cNvSpPr/>
              <p:nvPr/>
            </p:nvSpPr>
            <p:spPr>
              <a:xfrm>
                <a:off x="8982854" y="5790899"/>
                <a:ext cx="2254044" cy="38284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84698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C9AADB-09E1-990B-8BC7-2BD03B12FA4C}"/>
              </a:ext>
            </a:extLst>
          </p:cNvPr>
          <p:cNvPicPr>
            <a:picLocks noChangeAspect="1"/>
          </p:cNvPicPr>
          <p:nvPr/>
        </p:nvPicPr>
        <p:blipFill>
          <a:blip r:embed="rId3"/>
          <a:stretch>
            <a:fillRect/>
          </a:stretch>
        </p:blipFill>
        <p:spPr>
          <a:xfrm>
            <a:off x="1031841" y="256045"/>
            <a:ext cx="10265680" cy="59857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a:extLst>
              <a:ext uri="{FF2B5EF4-FFF2-40B4-BE49-F238E27FC236}">
                <a16:creationId xmlns:a16="http://schemas.microsoft.com/office/drawing/2014/main" id="{4E44F458-CCBA-02B7-FD4E-8D42CBC68F38}"/>
              </a:ext>
            </a:extLst>
          </p:cNvPr>
          <p:cNvSpPr txBox="1"/>
          <p:nvPr/>
        </p:nvSpPr>
        <p:spPr>
          <a:xfrm rot="10800000" flipV="1">
            <a:off x="3237271" y="6304114"/>
            <a:ext cx="623827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Available: </a:t>
            </a:r>
            <a:r>
              <a:rPr lang="en-US" sz="1000" dirty="0">
                <a:hlinkClick r:id="rId4"/>
              </a:rPr>
              <a:t>Immunizations for Respiratory Viruses Prevention | Respiratory Illnesses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accessed 12/10/2024</a:t>
            </a:r>
          </a:p>
        </p:txBody>
      </p:sp>
    </p:spTree>
    <p:extLst>
      <p:ext uri="{BB962C8B-B14F-4D97-AF65-F5344CB8AC3E}">
        <p14:creationId xmlns:p14="http://schemas.microsoft.com/office/powerpoint/2010/main" val="46283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35D9-9902-2C1E-2EA3-196BC38631A7}"/>
              </a:ext>
            </a:extLst>
          </p:cNvPr>
          <p:cNvSpPr>
            <a:spLocks noGrp="1"/>
          </p:cNvSpPr>
          <p:nvPr>
            <p:ph type="title"/>
          </p:nvPr>
        </p:nvSpPr>
        <p:spPr>
          <a:xfrm>
            <a:off x="831849" y="860611"/>
            <a:ext cx="11035895" cy="2873190"/>
          </a:xfrm>
        </p:spPr>
        <p:txBody>
          <a:bodyPr>
            <a:normAutofit/>
          </a:bodyPr>
          <a:lstStyle/>
          <a:p>
            <a:r>
              <a:rPr lang="en-US" sz="5400" dirty="0"/>
              <a:t>Pertussis</a:t>
            </a:r>
          </a:p>
        </p:txBody>
      </p:sp>
    </p:spTree>
    <p:extLst>
      <p:ext uri="{BB962C8B-B14F-4D97-AF65-F5344CB8AC3E}">
        <p14:creationId xmlns:p14="http://schemas.microsoft.com/office/powerpoint/2010/main" val="406417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0ADC-38BB-2E1C-5FA6-E7145E82B62A}"/>
              </a:ext>
            </a:extLst>
          </p:cNvPr>
          <p:cNvSpPr>
            <a:spLocks noGrp="1"/>
          </p:cNvSpPr>
          <p:nvPr>
            <p:ph type="title"/>
          </p:nvPr>
        </p:nvSpPr>
        <p:spPr/>
        <p:txBody>
          <a:bodyPr/>
          <a:lstStyle/>
          <a:p>
            <a:r>
              <a:rPr lang="en-US" sz="4000" dirty="0"/>
              <a:t>DSHS Health Alert: </a:t>
            </a:r>
            <a:br>
              <a:rPr lang="en-US" dirty="0"/>
            </a:br>
            <a:r>
              <a:rPr lang="en-US" sz="3600" dirty="0"/>
              <a:t>Increase in Pertussis Cases</a:t>
            </a:r>
            <a:endParaRPr lang="en-US" dirty="0"/>
          </a:p>
        </p:txBody>
      </p:sp>
      <p:sp>
        <p:nvSpPr>
          <p:cNvPr id="7" name="Content Placeholder 6">
            <a:extLst>
              <a:ext uri="{FF2B5EF4-FFF2-40B4-BE49-F238E27FC236}">
                <a16:creationId xmlns:a16="http://schemas.microsoft.com/office/drawing/2014/main" id="{88A7615C-2BB7-AFAE-C136-FE033FA1E92D}"/>
              </a:ext>
            </a:extLst>
          </p:cNvPr>
          <p:cNvSpPr>
            <a:spLocks noGrp="1"/>
          </p:cNvSpPr>
          <p:nvPr>
            <p:ph idx="1"/>
          </p:nvPr>
        </p:nvSpPr>
        <p:spPr>
          <a:xfrm>
            <a:off x="86031" y="1432343"/>
            <a:ext cx="6506498" cy="5171391"/>
          </a:xfrm>
        </p:spPr>
        <p:txBody>
          <a:bodyPr>
            <a:noAutofit/>
          </a:bodyPr>
          <a:lstStyle/>
          <a:p>
            <a:r>
              <a:rPr lang="en-US" sz="1800" dirty="0"/>
              <a:t>On Nov. 12, 2024, Texas Department of Health Services (DSHS) issued a </a:t>
            </a:r>
            <a:r>
              <a:rPr lang="en-US" sz="1800" dirty="0">
                <a:hlinkClick r:id="rId3"/>
              </a:rPr>
              <a:t>Health Alert: Increase in Pertussis Cases | Texas DSHS</a:t>
            </a:r>
            <a:endParaRPr lang="en-US" sz="1800" dirty="0"/>
          </a:p>
          <a:p>
            <a:pPr lvl="1">
              <a:lnSpc>
                <a:spcPct val="100000"/>
              </a:lnSpc>
              <a:spcBef>
                <a:spcPts val="600"/>
              </a:spcBef>
            </a:pPr>
            <a:r>
              <a:rPr lang="en-US" sz="1600" b="0" i="0" dirty="0">
                <a:solidFill>
                  <a:srgbClr val="FF0000"/>
                </a:solidFill>
                <a:effectLst/>
              </a:rPr>
              <a:t>Texas pertussis cases in 2024 with about triple the number </a:t>
            </a:r>
            <a:r>
              <a:rPr lang="en-US" sz="1600" b="0" i="0" dirty="0">
                <a:solidFill>
                  <a:srgbClr val="20294F"/>
                </a:solidFill>
                <a:effectLst/>
              </a:rPr>
              <a:t>of cases reported so far this year compared with the same period in 2023. </a:t>
            </a:r>
          </a:p>
          <a:p>
            <a:pPr lvl="1">
              <a:lnSpc>
                <a:spcPct val="100000"/>
              </a:lnSpc>
              <a:spcBef>
                <a:spcPts val="600"/>
              </a:spcBef>
            </a:pPr>
            <a:r>
              <a:rPr lang="en-US" sz="1600" b="0" i="0" dirty="0">
                <a:solidFill>
                  <a:srgbClr val="20294F"/>
                </a:solidFill>
                <a:effectLst/>
              </a:rPr>
              <a:t>This follows a national trend, which has seen a more than fivefold increase in 2024 cases based on preliminary data.</a:t>
            </a:r>
          </a:p>
          <a:p>
            <a:pPr lvl="1">
              <a:lnSpc>
                <a:spcPct val="100000"/>
              </a:lnSpc>
              <a:spcBef>
                <a:spcPts val="600"/>
              </a:spcBef>
            </a:pPr>
            <a:r>
              <a:rPr lang="en-US" sz="1600" b="0" i="0" dirty="0">
                <a:solidFill>
                  <a:srgbClr val="20294F"/>
                </a:solidFill>
                <a:effectLst/>
              </a:rPr>
              <a:t>The best way to protect against pertussis is vaccination. Centers for Disease Control and Prevention </a:t>
            </a:r>
            <a:r>
              <a:rPr lang="en-US" sz="1600" b="0" i="0" u="sng" dirty="0">
                <a:solidFill>
                  <a:srgbClr val="0D6EFD"/>
                </a:solidFill>
                <a:effectLst/>
                <a:hlinkClick r:id="rId4"/>
              </a:rPr>
              <a:t>recommends pertussis vaccines for people of all ages.</a:t>
            </a:r>
            <a:endParaRPr lang="en-US" sz="1600" b="0" i="0" dirty="0">
              <a:solidFill>
                <a:srgbClr val="20294F"/>
              </a:solidFill>
              <a:effectLst/>
            </a:endParaRPr>
          </a:p>
          <a:p>
            <a:pPr lvl="1"/>
            <a:endParaRPr lang="en-US" dirty="0"/>
          </a:p>
          <a:p>
            <a:pPr lvl="1"/>
            <a:endParaRPr lang="en-US" dirty="0"/>
          </a:p>
        </p:txBody>
      </p:sp>
      <p:pic>
        <p:nvPicPr>
          <p:cNvPr id="11" name="Picture 10">
            <a:extLst>
              <a:ext uri="{FF2B5EF4-FFF2-40B4-BE49-F238E27FC236}">
                <a16:creationId xmlns:a16="http://schemas.microsoft.com/office/drawing/2014/main" id="{F09B8BCD-FD39-4C94-8784-7D713EFF7930}"/>
              </a:ext>
            </a:extLst>
          </p:cNvPr>
          <p:cNvPicPr>
            <a:picLocks noChangeAspect="1"/>
          </p:cNvPicPr>
          <p:nvPr/>
        </p:nvPicPr>
        <p:blipFill>
          <a:blip r:embed="rId5"/>
          <a:stretch>
            <a:fillRect/>
          </a:stretch>
        </p:blipFill>
        <p:spPr>
          <a:xfrm>
            <a:off x="6592529" y="353961"/>
            <a:ext cx="5599470" cy="6249774"/>
          </a:xfrm>
          <a:prstGeom prst="rect">
            <a:avLst/>
          </a:prstGeom>
        </p:spPr>
      </p:pic>
      <p:pic>
        <p:nvPicPr>
          <p:cNvPr id="13" name="Picture 12">
            <a:extLst>
              <a:ext uri="{FF2B5EF4-FFF2-40B4-BE49-F238E27FC236}">
                <a16:creationId xmlns:a16="http://schemas.microsoft.com/office/drawing/2014/main" id="{F569FF61-A145-4BB5-49CA-D16F923339A2}"/>
              </a:ext>
            </a:extLst>
          </p:cNvPr>
          <p:cNvPicPr>
            <a:picLocks noChangeAspect="1"/>
          </p:cNvPicPr>
          <p:nvPr/>
        </p:nvPicPr>
        <p:blipFill>
          <a:blip r:embed="rId6"/>
          <a:stretch>
            <a:fillRect/>
          </a:stretch>
        </p:blipFill>
        <p:spPr>
          <a:xfrm>
            <a:off x="883157" y="4018037"/>
            <a:ext cx="4430554" cy="2486001"/>
          </a:xfrm>
          <a:prstGeom prst="rect">
            <a:avLst/>
          </a:prstGeom>
        </p:spPr>
      </p:pic>
    </p:spTree>
    <p:extLst>
      <p:ext uri="{BB962C8B-B14F-4D97-AF65-F5344CB8AC3E}">
        <p14:creationId xmlns:p14="http://schemas.microsoft.com/office/powerpoint/2010/main" val="129822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35D9-9902-2C1E-2EA3-196BC38631A7}"/>
              </a:ext>
            </a:extLst>
          </p:cNvPr>
          <p:cNvSpPr>
            <a:spLocks noGrp="1"/>
          </p:cNvSpPr>
          <p:nvPr>
            <p:ph type="title"/>
          </p:nvPr>
        </p:nvSpPr>
        <p:spPr>
          <a:xfrm>
            <a:off x="831849" y="860611"/>
            <a:ext cx="11035895" cy="2873190"/>
          </a:xfrm>
        </p:spPr>
        <p:txBody>
          <a:bodyPr>
            <a:normAutofit/>
          </a:bodyPr>
          <a:lstStyle/>
          <a:p>
            <a:r>
              <a:rPr lang="en-US" sz="5400" dirty="0"/>
              <a:t>Marburg Virus</a:t>
            </a:r>
          </a:p>
        </p:txBody>
      </p:sp>
    </p:spTree>
    <p:extLst>
      <p:ext uri="{BB962C8B-B14F-4D97-AF65-F5344CB8AC3E}">
        <p14:creationId xmlns:p14="http://schemas.microsoft.com/office/powerpoint/2010/main" val="350837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405A79-69FD-8ACF-5DEB-10221B15658A}"/>
              </a:ext>
            </a:extLst>
          </p:cNvPr>
          <p:cNvSpPr>
            <a:spLocks noGrp="1"/>
          </p:cNvSpPr>
          <p:nvPr>
            <p:ph type="title"/>
          </p:nvPr>
        </p:nvSpPr>
        <p:spPr>
          <a:xfrm>
            <a:off x="304800" y="375395"/>
            <a:ext cx="10515600" cy="1070141"/>
          </a:xfrm>
        </p:spPr>
        <p:txBody>
          <a:bodyPr/>
          <a:lstStyle/>
          <a:p>
            <a:r>
              <a:rPr lang="en-US"/>
              <a:t>Republic of Rwanda</a:t>
            </a:r>
          </a:p>
        </p:txBody>
      </p:sp>
      <p:sp>
        <p:nvSpPr>
          <p:cNvPr id="2" name="Content Placeholder 1">
            <a:extLst>
              <a:ext uri="{FF2B5EF4-FFF2-40B4-BE49-F238E27FC236}">
                <a16:creationId xmlns:a16="http://schemas.microsoft.com/office/drawing/2014/main" id="{CE015170-F38D-4FF5-653E-8FA31CDD4066}"/>
              </a:ext>
            </a:extLst>
          </p:cNvPr>
          <p:cNvSpPr>
            <a:spLocks noGrp="1"/>
          </p:cNvSpPr>
          <p:nvPr>
            <p:ph type="body" sz="quarter" idx="10"/>
          </p:nvPr>
        </p:nvSpPr>
        <p:spPr>
          <a:xfrm>
            <a:off x="209790" y="1479118"/>
            <a:ext cx="5886210" cy="4898372"/>
          </a:xfrm>
        </p:spPr>
        <p:txBody>
          <a:bodyPr>
            <a:noAutofit/>
          </a:bodyPr>
          <a:lstStyle/>
          <a:p>
            <a:pPr>
              <a:lnSpc>
                <a:spcPct val="100000"/>
              </a:lnSpc>
              <a:spcBef>
                <a:spcPts val="600"/>
              </a:spcBef>
            </a:pPr>
            <a:r>
              <a:rPr lang="en-US" sz="1800" dirty="0"/>
              <a:t>On September 27, 2024, the Ministry of Health in Rwanda reported cases of Marburg virus disease.</a:t>
            </a:r>
          </a:p>
          <a:p>
            <a:pPr>
              <a:lnSpc>
                <a:spcPct val="100000"/>
              </a:lnSpc>
              <a:spcBef>
                <a:spcPts val="600"/>
              </a:spcBef>
            </a:pPr>
            <a:r>
              <a:rPr lang="en-US" sz="1800" dirty="0"/>
              <a:t>As of Nov. 29, 2024, Rwanda has reported :</a:t>
            </a:r>
          </a:p>
          <a:p>
            <a:pPr lvl="1">
              <a:lnSpc>
                <a:spcPct val="100000"/>
              </a:lnSpc>
              <a:spcBef>
                <a:spcPts val="600"/>
              </a:spcBef>
            </a:pPr>
            <a:r>
              <a:rPr lang="en-US" sz="1600" dirty="0"/>
              <a:t>66 cases</a:t>
            </a:r>
          </a:p>
          <a:p>
            <a:pPr lvl="1">
              <a:lnSpc>
                <a:spcPct val="100000"/>
              </a:lnSpc>
              <a:spcBef>
                <a:spcPts val="600"/>
              </a:spcBef>
            </a:pPr>
            <a:r>
              <a:rPr lang="en-US" sz="1600" dirty="0"/>
              <a:t>15 deaths </a:t>
            </a:r>
          </a:p>
          <a:p>
            <a:pPr lvl="1">
              <a:lnSpc>
                <a:spcPct val="100000"/>
              </a:lnSpc>
              <a:spcBef>
                <a:spcPts val="600"/>
              </a:spcBef>
            </a:pPr>
            <a:r>
              <a:rPr lang="en-US" sz="1600" dirty="0"/>
              <a:t>~75% of patients have recovered.</a:t>
            </a:r>
          </a:p>
          <a:p>
            <a:pPr lvl="1">
              <a:lnSpc>
                <a:spcPct val="100000"/>
              </a:lnSpc>
              <a:spcBef>
                <a:spcPts val="600"/>
              </a:spcBef>
            </a:pPr>
            <a:r>
              <a:rPr lang="en-US" sz="1600" dirty="0">
                <a:solidFill>
                  <a:srgbClr val="FF0000"/>
                </a:solidFill>
              </a:rPr>
              <a:t>No new cases identified since October 30, 2024.</a:t>
            </a:r>
          </a:p>
          <a:p>
            <a:pPr lvl="1">
              <a:lnSpc>
                <a:spcPct val="100000"/>
              </a:lnSpc>
              <a:spcBef>
                <a:spcPts val="600"/>
              </a:spcBef>
            </a:pPr>
            <a:r>
              <a:rPr lang="en-US" sz="1600" dirty="0">
                <a:solidFill>
                  <a:srgbClr val="FF0000"/>
                </a:solidFill>
              </a:rPr>
              <a:t>Rwanda Ministry of Health has begun the 42-day countdown. If no new cases occur, WHO and Rwandan health authorities could declare the outbreak officially over on December 22, 2024.</a:t>
            </a:r>
          </a:p>
          <a:p>
            <a:pPr>
              <a:lnSpc>
                <a:spcPct val="100000"/>
              </a:lnSpc>
              <a:spcBef>
                <a:spcPts val="600"/>
              </a:spcBef>
            </a:pPr>
            <a:r>
              <a:rPr lang="en-US" sz="1800" dirty="0"/>
              <a:t>There were no reported cases outside of Rwanda, including the United States.</a:t>
            </a:r>
          </a:p>
          <a:p>
            <a:pPr>
              <a:lnSpc>
                <a:spcPct val="100000"/>
              </a:lnSpc>
              <a:spcBef>
                <a:spcPts val="600"/>
              </a:spcBef>
            </a:pPr>
            <a:r>
              <a:rPr lang="en-US" sz="1800" dirty="0"/>
              <a:t>On December 4, 2024, </a:t>
            </a:r>
            <a:r>
              <a:rPr lang="en-US" sz="1800" dirty="0">
                <a:hlinkClick r:id="rId3"/>
              </a:rPr>
              <a:t>CDC</a:t>
            </a:r>
            <a:r>
              <a:rPr lang="en-US" sz="1800" dirty="0"/>
              <a:t> ended the U.S. airports and public health entry screening of travelers to the U.S. who have been in Rwanda.</a:t>
            </a:r>
          </a:p>
        </p:txBody>
      </p:sp>
      <p:sp>
        <p:nvSpPr>
          <p:cNvPr id="6" name="TextBox 5">
            <a:extLst>
              <a:ext uri="{FF2B5EF4-FFF2-40B4-BE49-F238E27FC236}">
                <a16:creationId xmlns:a16="http://schemas.microsoft.com/office/drawing/2014/main" id="{AC58AD91-623B-B711-85E7-7D8EE452CFE1}"/>
              </a:ext>
            </a:extLst>
          </p:cNvPr>
          <p:cNvSpPr txBox="1"/>
          <p:nvPr/>
        </p:nvSpPr>
        <p:spPr>
          <a:xfrm>
            <a:off x="6348726" y="6325127"/>
            <a:ext cx="58432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https://wwwnc.cdc.gov/travel/images/marburg-rwanda.png</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 accessed 12/10/2024.</a:t>
            </a:r>
          </a:p>
        </p:txBody>
      </p:sp>
      <p:sp>
        <p:nvSpPr>
          <p:cNvPr id="7" name="TextBox 6">
            <a:extLst>
              <a:ext uri="{FF2B5EF4-FFF2-40B4-BE49-F238E27FC236}">
                <a16:creationId xmlns:a16="http://schemas.microsoft.com/office/drawing/2014/main" id="{B8FD1906-2AB5-92BC-6F8D-92BCB2D19803}"/>
              </a:ext>
            </a:extLst>
          </p:cNvPr>
          <p:cNvSpPr txBox="1"/>
          <p:nvPr/>
        </p:nvSpPr>
        <p:spPr>
          <a:xfrm>
            <a:off x="400321" y="6292691"/>
            <a:ext cx="588621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https://www.cdc.gov/marburg/situation-summary/index.html</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12/10/2024.</a:t>
            </a:r>
          </a:p>
        </p:txBody>
      </p:sp>
      <p:pic>
        <p:nvPicPr>
          <p:cNvPr id="8" name="Picture Placeholder 7">
            <a:extLst>
              <a:ext uri="{FF2B5EF4-FFF2-40B4-BE49-F238E27FC236}">
                <a16:creationId xmlns:a16="http://schemas.microsoft.com/office/drawing/2014/main" id="{2B96C11B-927E-A79E-74EA-BB73745F725D}"/>
              </a:ext>
            </a:extLst>
          </p:cNvPr>
          <p:cNvPicPr>
            <a:picLocks noGrp="1" noChangeAspect="1"/>
          </p:cNvPicPr>
          <p:nvPr>
            <p:ph type="pic" sz="quarter" idx="11"/>
          </p:nvPr>
        </p:nvPicPr>
        <p:blipFill>
          <a:blip r:embed="rId6"/>
          <a:srcRect l="5212" r="5212"/>
          <a:stretch/>
        </p:blipFill>
        <p:spPr>
          <a:xfrm>
            <a:off x="6205203" y="1479118"/>
            <a:ext cx="5582199" cy="4641658"/>
          </a:xfrm>
        </p:spPr>
      </p:pic>
    </p:spTree>
    <p:extLst>
      <p:ext uri="{BB962C8B-B14F-4D97-AF65-F5344CB8AC3E}">
        <p14:creationId xmlns:p14="http://schemas.microsoft.com/office/powerpoint/2010/main" val="205901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8C2C2E-75D9-4D7C-DE84-8C4E51E87176}"/>
              </a:ext>
            </a:extLst>
          </p:cNvPr>
          <p:cNvSpPr txBox="1"/>
          <p:nvPr/>
        </p:nvSpPr>
        <p:spPr>
          <a:xfrm>
            <a:off x="4148132" y="6294166"/>
            <a:ext cx="588621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lang="en-US" sz="1000" dirty="0">
                <a:hlinkClick r:id="rId3"/>
              </a:rPr>
              <a:t>MARBURG Virus Information - Rwanda Biomedical Centre</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12/10/2024.</a:t>
            </a:r>
          </a:p>
        </p:txBody>
      </p:sp>
      <p:pic>
        <p:nvPicPr>
          <p:cNvPr id="12" name="Picture 11">
            <a:extLst>
              <a:ext uri="{FF2B5EF4-FFF2-40B4-BE49-F238E27FC236}">
                <a16:creationId xmlns:a16="http://schemas.microsoft.com/office/drawing/2014/main" id="{3C0DDC26-EAF7-F1B2-6DC8-CF671C89E6B4}"/>
              </a:ext>
            </a:extLst>
          </p:cNvPr>
          <p:cNvPicPr>
            <a:picLocks noChangeAspect="1"/>
          </p:cNvPicPr>
          <p:nvPr/>
        </p:nvPicPr>
        <p:blipFill>
          <a:blip r:embed="rId4"/>
          <a:stretch>
            <a:fillRect/>
          </a:stretch>
        </p:blipFill>
        <p:spPr>
          <a:xfrm>
            <a:off x="6096000" y="718169"/>
            <a:ext cx="5758390" cy="4996831"/>
          </a:xfrm>
          <a:prstGeom prst="rect">
            <a:avLst/>
          </a:prstGeom>
        </p:spPr>
      </p:pic>
      <p:pic>
        <p:nvPicPr>
          <p:cNvPr id="3" name="Picture 2">
            <a:extLst>
              <a:ext uri="{FF2B5EF4-FFF2-40B4-BE49-F238E27FC236}">
                <a16:creationId xmlns:a16="http://schemas.microsoft.com/office/drawing/2014/main" id="{D6E81546-EF3D-3356-6D9F-5E7E046DF518}"/>
              </a:ext>
            </a:extLst>
          </p:cNvPr>
          <p:cNvPicPr>
            <a:picLocks noChangeAspect="1"/>
          </p:cNvPicPr>
          <p:nvPr/>
        </p:nvPicPr>
        <p:blipFill>
          <a:blip r:embed="rId5"/>
          <a:stretch>
            <a:fillRect/>
          </a:stretch>
        </p:blipFill>
        <p:spPr>
          <a:xfrm>
            <a:off x="75881" y="656303"/>
            <a:ext cx="5791681" cy="5058697"/>
          </a:xfrm>
          <a:prstGeom prst="rect">
            <a:avLst/>
          </a:prstGeom>
        </p:spPr>
      </p:pic>
    </p:spTree>
    <p:extLst>
      <p:ext uri="{BB962C8B-B14F-4D97-AF65-F5344CB8AC3E}">
        <p14:creationId xmlns:p14="http://schemas.microsoft.com/office/powerpoint/2010/main" val="107060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35D9-9902-2C1E-2EA3-196BC38631A7}"/>
              </a:ext>
            </a:extLst>
          </p:cNvPr>
          <p:cNvSpPr>
            <a:spLocks noGrp="1"/>
          </p:cNvSpPr>
          <p:nvPr>
            <p:ph type="title"/>
          </p:nvPr>
        </p:nvSpPr>
        <p:spPr>
          <a:xfrm>
            <a:off x="831849" y="860611"/>
            <a:ext cx="11035895" cy="2873190"/>
          </a:xfrm>
        </p:spPr>
        <p:txBody>
          <a:bodyPr>
            <a:normAutofit/>
          </a:bodyPr>
          <a:lstStyle/>
          <a:p>
            <a:r>
              <a:rPr lang="en-US" sz="5400" dirty="0"/>
              <a:t>Mpox</a:t>
            </a:r>
          </a:p>
        </p:txBody>
      </p:sp>
    </p:spTree>
    <p:extLst>
      <p:ext uri="{BB962C8B-B14F-4D97-AF65-F5344CB8AC3E}">
        <p14:creationId xmlns:p14="http://schemas.microsoft.com/office/powerpoint/2010/main" val="330766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2534C-1503-4019-8EB9-48A3CF0047FD}"/>
              </a:ext>
            </a:extLst>
          </p:cNvPr>
          <p:cNvSpPr>
            <a:spLocks noGrp="1"/>
          </p:cNvSpPr>
          <p:nvPr>
            <p:ph type="title"/>
          </p:nvPr>
        </p:nvSpPr>
        <p:spPr/>
        <p:txBody>
          <a:bodyPr>
            <a:normAutofit/>
          </a:bodyPr>
          <a:lstStyle/>
          <a:p>
            <a:r>
              <a:rPr lang="en-US" sz="2800" dirty="0">
                <a:latin typeface="Rockwell" panose="02060603020205020403" pitchFamily="18" charset="0"/>
              </a:rPr>
              <a:t>DISCLAIMER</a:t>
            </a:r>
            <a:endParaRPr lang="en-US" sz="2800" dirty="0">
              <a:latin typeface="Rockwell" panose="02060603020205020403" pitchFamily="18" charset="0"/>
              <a:cs typeface="Calibri"/>
            </a:endParaRPr>
          </a:p>
        </p:txBody>
      </p:sp>
      <p:sp>
        <p:nvSpPr>
          <p:cNvPr id="6" name="Text Placeholder 5">
            <a:extLst>
              <a:ext uri="{FF2B5EF4-FFF2-40B4-BE49-F238E27FC236}">
                <a16:creationId xmlns:a16="http://schemas.microsoft.com/office/drawing/2014/main" id="{215DF67A-B138-4E2A-B87C-BD8C9B4E52B7}"/>
              </a:ext>
            </a:extLst>
          </p:cNvPr>
          <p:cNvSpPr>
            <a:spLocks noGrp="1"/>
          </p:cNvSpPr>
          <p:nvPr>
            <p:ph type="body" idx="1"/>
          </p:nvPr>
        </p:nvSpPr>
        <p:spPr>
          <a:xfrm>
            <a:off x="934453" y="3974236"/>
            <a:ext cx="10515600" cy="1245464"/>
          </a:xfrm>
        </p:spPr>
        <p:txBody>
          <a:bodyPr>
            <a:noAutofit/>
          </a:bodyPr>
          <a:lstStyle/>
          <a:p>
            <a:pPr>
              <a:lnSpc>
                <a:spcPct val="120000"/>
              </a:lnSpc>
            </a:pPr>
            <a:r>
              <a:rPr lang="en-US" sz="1800" dirty="0">
                <a:latin typeface="Verdana" panose="020B0604030504040204" pitchFamily="34" charset="0"/>
                <a:ea typeface="Verdana" panose="020B0604030504040204" pitchFamily="34" charset="0"/>
              </a:rPr>
              <a:t>The information presented today is based current preliminary data and on CDC’s recent guidance. Information is subject to change.</a:t>
            </a:r>
          </a:p>
          <a:p>
            <a:pPr>
              <a:lnSpc>
                <a:spcPct val="120000"/>
              </a:lnSpc>
            </a:pPr>
            <a:r>
              <a:rPr lang="en-US" sz="1800" dirty="0">
                <a:latin typeface="Verdana" panose="020B0604030504040204" pitchFamily="34" charset="0"/>
                <a:ea typeface="Verdana" panose="020B0604030504040204" pitchFamily="34" charset="0"/>
              </a:rPr>
              <a:t>December 11, 2024</a:t>
            </a:r>
          </a:p>
          <a:p>
            <a:endParaRPr lang="en-US" dirty="0"/>
          </a:p>
        </p:txBody>
      </p:sp>
    </p:spTree>
    <p:extLst>
      <p:ext uri="{BB962C8B-B14F-4D97-AF65-F5344CB8AC3E}">
        <p14:creationId xmlns:p14="http://schemas.microsoft.com/office/powerpoint/2010/main" val="272990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071174-4A0D-BEBA-94BD-5BF8FF29725D}"/>
              </a:ext>
            </a:extLst>
          </p:cNvPr>
          <p:cNvSpPr>
            <a:spLocks noGrp="1"/>
          </p:cNvSpPr>
          <p:nvPr>
            <p:ph type="title"/>
          </p:nvPr>
        </p:nvSpPr>
        <p:spPr>
          <a:xfrm>
            <a:off x="304800" y="255879"/>
            <a:ext cx="10515600" cy="1325563"/>
          </a:xfrm>
        </p:spPr>
        <p:txBody>
          <a:bodyPr/>
          <a:lstStyle/>
          <a:p>
            <a:r>
              <a:rPr lang="en-US"/>
              <a:t>Mpox Situational Update - Global</a:t>
            </a:r>
          </a:p>
        </p:txBody>
      </p:sp>
      <p:sp>
        <p:nvSpPr>
          <p:cNvPr id="2" name="Content Placeholder 1">
            <a:extLst>
              <a:ext uri="{FF2B5EF4-FFF2-40B4-BE49-F238E27FC236}">
                <a16:creationId xmlns:a16="http://schemas.microsoft.com/office/drawing/2014/main" id="{7B6CAFA5-D95D-A150-28F8-BE7D57F83022}"/>
              </a:ext>
            </a:extLst>
          </p:cNvPr>
          <p:cNvSpPr>
            <a:spLocks noGrp="1"/>
          </p:cNvSpPr>
          <p:nvPr>
            <p:ph idx="1"/>
          </p:nvPr>
        </p:nvSpPr>
        <p:spPr>
          <a:xfrm>
            <a:off x="143354" y="1475116"/>
            <a:ext cx="6479636" cy="4941762"/>
          </a:xfrm>
        </p:spPr>
        <p:txBody>
          <a:bodyPr vert="horz" lIns="91440" tIns="45720" rIns="91440" bIns="45720" rtlCol="0" anchor="t">
            <a:noAutofit/>
          </a:bodyPr>
          <a:lstStyle/>
          <a:p>
            <a:pPr algn="l">
              <a:lnSpc>
                <a:spcPct val="100000"/>
              </a:lnSpc>
              <a:spcBef>
                <a:spcPts val="600"/>
              </a:spcBef>
              <a:buFont typeface="Arial" panose="020B0604020202020204" pitchFamily="34" charset="0"/>
              <a:buChar char="•"/>
            </a:pPr>
            <a:r>
              <a:rPr lang="en-US" sz="2400" b="0" i="0" dirty="0">
                <a:solidFill>
                  <a:srgbClr val="1C1D1F"/>
                </a:solidFill>
                <a:effectLst/>
              </a:rPr>
              <a:t>August 14, 2024, the World Health Organization (WHO) declared the </a:t>
            </a:r>
            <a:r>
              <a:rPr lang="en-US" sz="2400" b="0" i="0" u="sng" dirty="0">
                <a:effectLst/>
                <a:hlinkClick r:id="rId3"/>
              </a:rPr>
              <a:t>outbreak of clade I mpox in Central and Eastern Africa</a:t>
            </a:r>
            <a:r>
              <a:rPr lang="en-US" sz="2400" b="0" i="0" u="sng" dirty="0">
                <a:effectLst/>
              </a:rPr>
              <a:t> </a:t>
            </a:r>
            <a:r>
              <a:rPr lang="en-US" sz="2400" b="0" i="0" dirty="0">
                <a:effectLst/>
              </a:rPr>
              <a:t>as a Public Health Emergency of International Concern (PHEIC).</a:t>
            </a:r>
          </a:p>
          <a:p>
            <a:pPr lvl="1">
              <a:lnSpc>
                <a:spcPct val="100000"/>
              </a:lnSpc>
              <a:spcBef>
                <a:spcPts val="600"/>
              </a:spcBef>
            </a:pPr>
            <a:r>
              <a:rPr lang="en-US" sz="2000" dirty="0"/>
              <a:t>This is the WHO’s highest level of global alert.</a:t>
            </a:r>
          </a:p>
          <a:p>
            <a:pPr lvl="1">
              <a:lnSpc>
                <a:spcPct val="100000"/>
              </a:lnSpc>
              <a:spcBef>
                <a:spcPts val="600"/>
              </a:spcBef>
            </a:pPr>
            <a:r>
              <a:rPr lang="en-US" sz="2000" dirty="0"/>
              <a:t>November 28, 2024, </a:t>
            </a:r>
            <a:r>
              <a:rPr lang="en-US" sz="2000" dirty="0">
                <a:hlinkClick r:id="rId4"/>
              </a:rPr>
              <a:t>WHO</a:t>
            </a:r>
            <a:r>
              <a:rPr lang="en-US" sz="2000" dirty="0"/>
              <a:t> released a report that the outbreak continues to meet the criteria of PHEIC.</a:t>
            </a:r>
            <a:endParaRPr lang="en-US" sz="2000" u="sng" dirty="0"/>
          </a:p>
          <a:p>
            <a:pPr algn="l">
              <a:lnSpc>
                <a:spcPct val="100000"/>
              </a:lnSpc>
              <a:spcBef>
                <a:spcPts val="600"/>
              </a:spcBef>
              <a:buFont typeface="Arial" panose="020B0604020202020204" pitchFamily="34" charset="0"/>
              <a:buChar char="•"/>
            </a:pPr>
            <a:r>
              <a:rPr lang="en-US" sz="2400" dirty="0">
                <a:solidFill>
                  <a:srgbClr val="1C1D1F"/>
                </a:solidFill>
              </a:rPr>
              <a:t>Person-to-person transmission has occurred during this outbreak, including through sexual contact, household contacts, and within healthcare settings, when person protective equipment was not available.</a:t>
            </a:r>
          </a:p>
          <a:p>
            <a:pPr algn="l">
              <a:lnSpc>
                <a:spcPct val="100000"/>
              </a:lnSpc>
              <a:spcBef>
                <a:spcPts val="600"/>
              </a:spcBef>
              <a:buFont typeface="Arial" panose="020B0604020202020204" pitchFamily="34" charset="0"/>
              <a:buChar char="•"/>
            </a:pPr>
            <a:endParaRPr lang="en-US" sz="2000" dirty="0">
              <a:solidFill>
                <a:srgbClr val="C00000"/>
              </a:solidFill>
            </a:endParaRPr>
          </a:p>
        </p:txBody>
      </p:sp>
      <p:sp>
        <p:nvSpPr>
          <p:cNvPr id="15" name="TextBox 14">
            <a:extLst>
              <a:ext uri="{FF2B5EF4-FFF2-40B4-BE49-F238E27FC236}">
                <a16:creationId xmlns:a16="http://schemas.microsoft.com/office/drawing/2014/main" id="{7EE52259-0F0E-4BCE-23D6-0B3BBE35E7B7}"/>
              </a:ext>
            </a:extLst>
          </p:cNvPr>
          <p:cNvSpPr txBox="1"/>
          <p:nvPr/>
        </p:nvSpPr>
        <p:spPr>
          <a:xfrm>
            <a:off x="6687880" y="6293767"/>
            <a:ext cx="540062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 Clade I Mpox Outbreak Originating in Central Africa | Mpox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12/10/2024</a:t>
            </a:r>
          </a:p>
        </p:txBody>
      </p:sp>
      <p:pic>
        <p:nvPicPr>
          <p:cNvPr id="1026" name="Picture 2" descr="Many central and eastern African countries have confirmed cases of clade I mpox.">
            <a:extLst>
              <a:ext uri="{FF2B5EF4-FFF2-40B4-BE49-F238E27FC236}">
                <a16:creationId xmlns:a16="http://schemas.microsoft.com/office/drawing/2014/main" id="{83825C08-958E-7624-14A5-FDF0D6FCA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7880" y="1581442"/>
            <a:ext cx="5252425" cy="4544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6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071174-4A0D-BEBA-94BD-5BF8FF29725D}"/>
              </a:ext>
            </a:extLst>
          </p:cNvPr>
          <p:cNvSpPr>
            <a:spLocks noGrp="1"/>
          </p:cNvSpPr>
          <p:nvPr>
            <p:ph type="title"/>
          </p:nvPr>
        </p:nvSpPr>
        <p:spPr>
          <a:xfrm>
            <a:off x="304800" y="255879"/>
            <a:ext cx="10515600" cy="1325563"/>
          </a:xfrm>
        </p:spPr>
        <p:txBody>
          <a:bodyPr/>
          <a:lstStyle/>
          <a:p>
            <a:r>
              <a:rPr lang="en-US"/>
              <a:t>Mpox Situational Update - Global</a:t>
            </a:r>
          </a:p>
        </p:txBody>
      </p:sp>
      <p:sp>
        <p:nvSpPr>
          <p:cNvPr id="2" name="Content Placeholder 1">
            <a:extLst>
              <a:ext uri="{FF2B5EF4-FFF2-40B4-BE49-F238E27FC236}">
                <a16:creationId xmlns:a16="http://schemas.microsoft.com/office/drawing/2014/main" id="{7B6CAFA5-D95D-A150-28F8-BE7D57F83022}"/>
              </a:ext>
            </a:extLst>
          </p:cNvPr>
          <p:cNvSpPr>
            <a:spLocks noGrp="1"/>
          </p:cNvSpPr>
          <p:nvPr>
            <p:ph idx="1"/>
          </p:nvPr>
        </p:nvSpPr>
        <p:spPr>
          <a:xfrm>
            <a:off x="399508" y="2155097"/>
            <a:ext cx="5630125" cy="4269832"/>
          </a:xfrm>
        </p:spPr>
        <p:txBody>
          <a:bodyPr vert="horz" lIns="91440" tIns="45720" rIns="91440" bIns="45720" rtlCol="0" anchor="t">
            <a:noAutofit/>
          </a:bodyPr>
          <a:lstStyle/>
          <a:p>
            <a:pPr marL="914400" lvl="1" indent="-457200">
              <a:lnSpc>
                <a:spcPct val="100000"/>
              </a:lnSpc>
              <a:spcBef>
                <a:spcPts val="600"/>
              </a:spcBef>
              <a:buFont typeface="+mj-lt"/>
              <a:buAutoNum type="arabicPeriod"/>
            </a:pPr>
            <a:r>
              <a:rPr lang="en-US" dirty="0"/>
              <a:t>Kenya (July 2024)</a:t>
            </a:r>
          </a:p>
          <a:p>
            <a:pPr marL="914400" lvl="1" indent="-457200">
              <a:lnSpc>
                <a:spcPct val="100000"/>
              </a:lnSpc>
              <a:spcBef>
                <a:spcPts val="600"/>
              </a:spcBef>
              <a:buFont typeface="+mj-lt"/>
              <a:buAutoNum type="arabicPeriod"/>
            </a:pPr>
            <a:r>
              <a:rPr lang="en-US" dirty="0"/>
              <a:t>Sweden (August 2024</a:t>
            </a:r>
          </a:p>
          <a:p>
            <a:pPr lvl="2">
              <a:lnSpc>
                <a:spcPct val="100000"/>
              </a:lnSpc>
              <a:spcBef>
                <a:spcPts val="600"/>
              </a:spcBef>
            </a:pPr>
            <a:r>
              <a:rPr lang="en-US" dirty="0"/>
              <a:t>First clade I mpox case to be reported outside of African Continent</a:t>
            </a:r>
          </a:p>
          <a:p>
            <a:pPr marL="914400" lvl="1" indent="-457200">
              <a:lnSpc>
                <a:spcPct val="100000"/>
              </a:lnSpc>
              <a:spcBef>
                <a:spcPts val="600"/>
              </a:spcBef>
              <a:buFont typeface="+mj-lt"/>
              <a:buAutoNum type="arabicPeriod"/>
            </a:pPr>
            <a:r>
              <a:rPr lang="en-US" dirty="0"/>
              <a:t>Thailand (August 2024)</a:t>
            </a:r>
          </a:p>
          <a:p>
            <a:pPr marL="914400" lvl="1" indent="-457200">
              <a:lnSpc>
                <a:spcPct val="100000"/>
              </a:lnSpc>
              <a:spcBef>
                <a:spcPts val="600"/>
              </a:spcBef>
              <a:buFont typeface="+mj-lt"/>
              <a:buAutoNum type="arabicPeriod"/>
            </a:pPr>
            <a:r>
              <a:rPr lang="en-US" dirty="0"/>
              <a:t>India (September 2024)</a:t>
            </a:r>
          </a:p>
          <a:p>
            <a:pPr marL="914400" lvl="1" indent="-457200">
              <a:lnSpc>
                <a:spcPct val="100000"/>
              </a:lnSpc>
              <a:spcBef>
                <a:spcPts val="600"/>
              </a:spcBef>
              <a:buFont typeface="+mj-lt"/>
              <a:buAutoNum type="arabicPeriod"/>
            </a:pPr>
            <a:r>
              <a:rPr lang="en-US" dirty="0"/>
              <a:t>Germany (October 2024)</a:t>
            </a:r>
          </a:p>
        </p:txBody>
      </p:sp>
      <p:sp>
        <p:nvSpPr>
          <p:cNvPr id="15" name="TextBox 14">
            <a:extLst>
              <a:ext uri="{FF2B5EF4-FFF2-40B4-BE49-F238E27FC236}">
                <a16:creationId xmlns:a16="http://schemas.microsoft.com/office/drawing/2014/main" id="{7EE52259-0F0E-4BCE-23D6-0B3BBE35E7B7}"/>
              </a:ext>
            </a:extLst>
          </p:cNvPr>
          <p:cNvSpPr txBox="1"/>
          <p:nvPr/>
        </p:nvSpPr>
        <p:spPr>
          <a:xfrm>
            <a:off x="2518718" y="6256220"/>
            <a:ext cx="540062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 Clade I Mpox Outbreak Originating in Central Africa | Mpox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12/10/2024</a:t>
            </a:r>
          </a:p>
        </p:txBody>
      </p:sp>
      <p:sp>
        <p:nvSpPr>
          <p:cNvPr id="7" name="TextBox 6">
            <a:extLst>
              <a:ext uri="{FF2B5EF4-FFF2-40B4-BE49-F238E27FC236}">
                <a16:creationId xmlns:a16="http://schemas.microsoft.com/office/drawing/2014/main" id="{5CC131FE-658E-6F45-F365-330740496211}"/>
              </a:ext>
            </a:extLst>
          </p:cNvPr>
          <p:cNvSpPr txBox="1"/>
          <p:nvPr/>
        </p:nvSpPr>
        <p:spPr>
          <a:xfrm>
            <a:off x="5941142" y="2077585"/>
            <a:ext cx="4724400" cy="3939540"/>
          </a:xfrm>
          <a:prstGeom prst="rect">
            <a:avLst/>
          </a:prstGeom>
          <a:noFill/>
        </p:spPr>
        <p:txBody>
          <a:bodyPr wrap="square">
            <a:spAutoFit/>
          </a:bodyPr>
          <a:lstStyle/>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6"/>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United Kingdom (October 2024)</a:t>
            </a:r>
          </a:p>
          <a:p>
            <a:pPr marL="744538" marR="0" lvl="2" indent="-2873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Three additional cases from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same household contact</a:t>
            </a:r>
          </a:p>
          <a:p>
            <a:pPr marL="744538" marR="0" lvl="2" indent="-2873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November 30, 2024 - A new case reported which is unrelated to the case in October.</a:t>
            </a:r>
          </a:p>
          <a:p>
            <a:pPr marL="744538" marR="0" lvl="2" indent="-2873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A total of 5 cases</a:t>
            </a: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Zambia (October 2024)</a:t>
            </a: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United States (November 2024)</a:t>
            </a: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Canada (November 2024)</a:t>
            </a:r>
          </a:p>
        </p:txBody>
      </p:sp>
      <p:sp>
        <p:nvSpPr>
          <p:cNvPr id="9" name="TextBox 8">
            <a:extLst>
              <a:ext uri="{FF2B5EF4-FFF2-40B4-BE49-F238E27FC236}">
                <a16:creationId xmlns:a16="http://schemas.microsoft.com/office/drawing/2014/main" id="{649935C2-FAA7-E36D-8002-3DDF079E0114}"/>
              </a:ext>
            </a:extLst>
          </p:cNvPr>
          <p:cNvSpPr txBox="1"/>
          <p:nvPr/>
        </p:nvSpPr>
        <p:spPr>
          <a:xfrm>
            <a:off x="663051" y="1331227"/>
            <a:ext cx="1103979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Cases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Reported in 2024 After Travel to Areas with Clade I Outbreaks</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566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071174-4A0D-BEBA-94BD-5BF8FF29725D}"/>
              </a:ext>
            </a:extLst>
          </p:cNvPr>
          <p:cNvSpPr>
            <a:spLocks noGrp="1"/>
          </p:cNvSpPr>
          <p:nvPr>
            <p:ph type="title"/>
          </p:nvPr>
        </p:nvSpPr>
        <p:spPr>
          <a:xfrm>
            <a:off x="143353" y="230242"/>
            <a:ext cx="10515600" cy="1325563"/>
          </a:xfrm>
        </p:spPr>
        <p:txBody>
          <a:bodyPr>
            <a:normAutofit/>
          </a:bodyPr>
          <a:lstStyle/>
          <a:p>
            <a:r>
              <a:rPr lang="en-US" sz="4000"/>
              <a:t>Mpox Situational Update – United States</a:t>
            </a:r>
          </a:p>
        </p:txBody>
      </p:sp>
      <p:sp>
        <p:nvSpPr>
          <p:cNvPr id="2" name="Content Placeholder 1">
            <a:extLst>
              <a:ext uri="{FF2B5EF4-FFF2-40B4-BE49-F238E27FC236}">
                <a16:creationId xmlns:a16="http://schemas.microsoft.com/office/drawing/2014/main" id="{7B6CAFA5-D95D-A150-28F8-BE7D57F83022}"/>
              </a:ext>
            </a:extLst>
          </p:cNvPr>
          <p:cNvSpPr>
            <a:spLocks noGrp="1"/>
          </p:cNvSpPr>
          <p:nvPr>
            <p:ph idx="1"/>
          </p:nvPr>
        </p:nvSpPr>
        <p:spPr>
          <a:xfrm>
            <a:off x="143354" y="1555805"/>
            <a:ext cx="5866614" cy="5238100"/>
          </a:xfrm>
        </p:spPr>
        <p:txBody>
          <a:bodyPr vert="horz" lIns="91440" tIns="45720" rIns="91440" bIns="45720" rtlCol="0" anchor="t">
            <a:noAutofit/>
          </a:bodyPr>
          <a:lstStyle/>
          <a:p>
            <a:pPr algn="l">
              <a:lnSpc>
                <a:spcPct val="100000"/>
              </a:lnSpc>
              <a:spcBef>
                <a:spcPts val="600"/>
              </a:spcBef>
              <a:buFont typeface="Arial" panose="020B0604020202020204" pitchFamily="34" charset="0"/>
              <a:buChar char="•"/>
            </a:pPr>
            <a:r>
              <a:rPr lang="en-US" sz="2000" b="0" i="0" dirty="0">
                <a:effectLst/>
              </a:rPr>
              <a:t>On </a:t>
            </a:r>
            <a:r>
              <a:rPr lang="en-US" sz="2000" dirty="0"/>
              <a:t>November 15, 2024, California Department of Public Health</a:t>
            </a:r>
            <a:r>
              <a:rPr lang="en-US" sz="2000" b="0" i="0" dirty="0">
                <a:effectLst/>
              </a:rPr>
              <a:t> </a:t>
            </a:r>
            <a:r>
              <a:rPr lang="en-US" sz="2000" b="0" i="0" dirty="0">
                <a:solidFill>
                  <a:srgbClr val="00B0F0"/>
                </a:solidFill>
                <a:effectLst/>
                <a:hlinkClick r:id="rId3">
                  <a:extLst>
                    <a:ext uri="{A12FA001-AC4F-418D-AE19-62706E023703}">
                      <ahyp:hlinkClr xmlns:ahyp="http://schemas.microsoft.com/office/drawing/2018/hyperlinkcolor" val="tx"/>
                    </a:ext>
                  </a:extLst>
                </a:hlinkClick>
              </a:rPr>
              <a:t>confirmed</a:t>
            </a:r>
            <a:r>
              <a:rPr lang="en-US" sz="2000" dirty="0"/>
              <a:t> the first known case of clade I mpox in the United States.</a:t>
            </a:r>
          </a:p>
          <a:p>
            <a:pPr lvl="1">
              <a:lnSpc>
                <a:spcPct val="100000"/>
              </a:lnSpc>
              <a:spcBef>
                <a:spcPts val="600"/>
              </a:spcBef>
            </a:pPr>
            <a:r>
              <a:rPr lang="en-US" sz="1800" dirty="0"/>
              <a:t>The patient returned from travel to an affected area and is recovering after seeking medical care.</a:t>
            </a:r>
          </a:p>
          <a:p>
            <a:pPr lvl="1">
              <a:lnSpc>
                <a:spcPct val="100000"/>
              </a:lnSpc>
              <a:spcBef>
                <a:spcPts val="600"/>
              </a:spcBef>
            </a:pPr>
            <a:r>
              <a:rPr lang="en-US" sz="1800" dirty="0"/>
              <a:t>No additional cases have been reported at this time.</a:t>
            </a:r>
            <a:endParaRPr lang="en-US" sz="1800" b="0" i="0" dirty="0">
              <a:solidFill>
                <a:srgbClr val="1C1D1F"/>
              </a:solidFill>
              <a:effectLst/>
            </a:endParaRPr>
          </a:p>
          <a:p>
            <a:pPr marL="285750" indent="-285750" algn="l">
              <a:lnSpc>
                <a:spcPct val="100000"/>
              </a:lnSpc>
              <a:spcBef>
                <a:spcPts val="600"/>
              </a:spcBef>
              <a:buFont typeface="Arial" panose="020B0604020202020204" pitchFamily="34" charset="0"/>
              <a:buChar char="•"/>
            </a:pPr>
            <a:r>
              <a:rPr kumimoji="0" lang="en-US" sz="2000" b="0" i="0" u="none" strike="noStrike" kern="1200" cap="none" spc="0" normalizeH="0" baseline="0" noProof="0" dirty="0">
                <a:ln>
                  <a:noFill/>
                </a:ln>
                <a:solidFill>
                  <a:srgbClr val="1C1D1F"/>
                </a:solidFill>
                <a:effectLst/>
                <a:uLnTx/>
                <a:uFillTx/>
                <a:ea typeface="+mn-ea"/>
                <a:cs typeface="+mn-cs"/>
              </a:rPr>
              <a:t>Clade II mpox is still circulating at </a:t>
            </a:r>
            <a:r>
              <a:rPr lang="en-US" sz="2000" dirty="0">
                <a:solidFill>
                  <a:srgbClr val="1C1D1F"/>
                </a:solidFill>
              </a:rPr>
              <a:t>low levels in the U.S.</a:t>
            </a:r>
          </a:p>
          <a:p>
            <a:pPr marL="285750" indent="-285750" algn="l">
              <a:lnSpc>
                <a:spcPct val="100000"/>
              </a:lnSpc>
              <a:spcBef>
                <a:spcPts val="600"/>
              </a:spcBef>
              <a:buFont typeface="Arial" panose="020B0604020202020204" pitchFamily="34" charset="0"/>
              <a:buChar char="•"/>
            </a:pPr>
            <a:r>
              <a:rPr kumimoji="0" lang="en-US" sz="2000" b="0" i="0" u="none" strike="noStrike" kern="1200" cap="none" spc="0" normalizeH="0" baseline="0" noProof="0" dirty="0">
                <a:ln>
                  <a:noFill/>
                </a:ln>
                <a:solidFill>
                  <a:srgbClr val="1C1D1F"/>
                </a:solidFill>
                <a:effectLst/>
                <a:uLnTx/>
                <a:uFillTx/>
                <a:ea typeface="+mn-ea"/>
                <a:cs typeface="+mn-cs"/>
              </a:rPr>
              <a:t>As of November 18, 2024, </a:t>
            </a:r>
            <a:r>
              <a:rPr lang="en-US" sz="2000" b="0" i="0" dirty="0">
                <a:solidFill>
                  <a:srgbClr val="1C1D1F"/>
                </a:solidFill>
                <a:effectLst/>
              </a:rPr>
              <a:t>CDC assessed the risk to the United States overall population and specific populations within the United States posed by the clade I mpox outbreak in DRC and in countries in Central and Eastern Africa:</a:t>
            </a:r>
          </a:p>
          <a:p>
            <a:pPr marL="0" indent="0">
              <a:buNone/>
            </a:pPr>
            <a:br>
              <a:rPr lang="en-US" sz="1400" dirty="0"/>
            </a:br>
            <a:endParaRPr kumimoji="0" lang="en-US" sz="1800" b="0" i="0" u="none" strike="noStrike" kern="1200" cap="none" spc="0" normalizeH="0" baseline="0" noProof="0" dirty="0">
              <a:ln>
                <a:noFill/>
              </a:ln>
              <a:solidFill>
                <a:srgbClr val="1C1D1F"/>
              </a:solidFill>
              <a:effectLst/>
              <a:uLnTx/>
              <a:uFillTx/>
              <a:latin typeface="Calibri" panose="020F0502020204030204"/>
              <a:ea typeface="+mn-ea"/>
              <a:cs typeface="+mn-cs"/>
            </a:endParaRPr>
          </a:p>
          <a:p>
            <a:pPr marL="282575" lvl="1" indent="-282575">
              <a:lnSpc>
                <a:spcPct val="100000"/>
              </a:lnSpc>
              <a:spcBef>
                <a:spcPts val="600"/>
              </a:spcBef>
            </a:pPr>
            <a:endParaRPr lang="en-US" sz="1800" dirty="0">
              <a:solidFill>
                <a:srgbClr val="C00000"/>
              </a:solidFill>
            </a:endParaRPr>
          </a:p>
        </p:txBody>
      </p:sp>
      <p:sp>
        <p:nvSpPr>
          <p:cNvPr id="3" name="TextBox 2">
            <a:extLst>
              <a:ext uri="{FF2B5EF4-FFF2-40B4-BE49-F238E27FC236}">
                <a16:creationId xmlns:a16="http://schemas.microsoft.com/office/drawing/2014/main" id="{5986CE58-FFBD-D823-FD54-B0EE41C8FD2E}"/>
              </a:ext>
            </a:extLst>
          </p:cNvPr>
          <p:cNvSpPr txBox="1"/>
          <p:nvPr/>
        </p:nvSpPr>
        <p:spPr>
          <a:xfrm>
            <a:off x="402788" y="5920494"/>
            <a:ext cx="54965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Mpox in the United States and Around the World: Current Situation | Mpox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12/10/2024</a:t>
            </a:r>
          </a:p>
        </p:txBody>
      </p:sp>
      <p:pic>
        <p:nvPicPr>
          <p:cNvPr id="7" name="Picture 6">
            <a:extLst>
              <a:ext uri="{FF2B5EF4-FFF2-40B4-BE49-F238E27FC236}">
                <a16:creationId xmlns:a16="http://schemas.microsoft.com/office/drawing/2014/main" id="{DAC327D1-92A1-6A4C-6AE0-684624AC44DE}"/>
              </a:ext>
            </a:extLst>
          </p:cNvPr>
          <p:cNvPicPr>
            <a:picLocks noChangeAspect="1"/>
          </p:cNvPicPr>
          <p:nvPr/>
        </p:nvPicPr>
        <p:blipFill>
          <a:blip r:embed="rId5"/>
          <a:stretch>
            <a:fillRect/>
          </a:stretch>
        </p:blipFill>
        <p:spPr>
          <a:xfrm>
            <a:off x="6365266" y="1555805"/>
            <a:ext cx="5418786" cy="4335028"/>
          </a:xfrm>
          <a:prstGeom prst="rect">
            <a:avLst/>
          </a:prstGeom>
        </p:spPr>
      </p:pic>
      <p:sp>
        <p:nvSpPr>
          <p:cNvPr id="8" name="TextBox 7">
            <a:extLst>
              <a:ext uri="{FF2B5EF4-FFF2-40B4-BE49-F238E27FC236}">
                <a16:creationId xmlns:a16="http://schemas.microsoft.com/office/drawing/2014/main" id="{B65148B3-ED92-3326-0549-78EFD762BA2C}"/>
              </a:ext>
            </a:extLst>
          </p:cNvPr>
          <p:cNvSpPr txBox="1"/>
          <p:nvPr/>
        </p:nvSpPr>
        <p:spPr>
          <a:xfrm>
            <a:off x="6513536" y="5980635"/>
            <a:ext cx="55351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Available at: </a:t>
            </a:r>
            <a:r>
              <a:rPr lang="en-US" sz="1000" dirty="0">
                <a:hlinkClick r:id="rId6"/>
              </a:rPr>
              <a:t>Risk to United States from clade I mpox outbreak in Central and Eastern Africa | CFA: Qualitative Assessments | CDC</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12/06/2024</a:t>
            </a:r>
          </a:p>
        </p:txBody>
      </p:sp>
    </p:spTree>
    <p:extLst>
      <p:ext uri="{BB962C8B-B14F-4D97-AF65-F5344CB8AC3E}">
        <p14:creationId xmlns:p14="http://schemas.microsoft.com/office/powerpoint/2010/main" val="3482126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97C77C-3D39-76A0-42BA-55A5814B7D0A}"/>
              </a:ext>
            </a:extLst>
          </p:cNvPr>
          <p:cNvPicPr>
            <a:picLocks noChangeAspect="1"/>
          </p:cNvPicPr>
          <p:nvPr/>
        </p:nvPicPr>
        <p:blipFill>
          <a:blip r:embed="rId3"/>
          <a:stretch>
            <a:fillRect/>
          </a:stretch>
        </p:blipFill>
        <p:spPr>
          <a:xfrm>
            <a:off x="6096001" y="350873"/>
            <a:ext cx="6096000" cy="6214731"/>
          </a:xfrm>
          <a:prstGeom prst="rect">
            <a:avLst/>
          </a:prstGeom>
        </p:spPr>
      </p:pic>
      <p:sp>
        <p:nvSpPr>
          <p:cNvPr id="7" name="Content Placeholder 1">
            <a:extLst>
              <a:ext uri="{FF2B5EF4-FFF2-40B4-BE49-F238E27FC236}">
                <a16:creationId xmlns:a16="http://schemas.microsoft.com/office/drawing/2014/main" id="{E5C3A973-5661-6681-7633-521754A31C42}"/>
              </a:ext>
            </a:extLst>
          </p:cNvPr>
          <p:cNvSpPr txBox="1">
            <a:spLocks/>
          </p:cNvSpPr>
          <p:nvPr/>
        </p:nvSpPr>
        <p:spPr>
          <a:xfrm>
            <a:off x="138659" y="1458493"/>
            <a:ext cx="5810962" cy="5214329"/>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November 18, 2024, CDC issued a </a:t>
            </a:r>
            <a:r>
              <a:rPr kumimoji="0" lang="en-US" sz="2400" b="0" i="0" u="none" strike="noStrike" kern="1200" cap="none" spc="0" normalizeH="0" baseline="0" noProof="0" dirty="0">
                <a:ln>
                  <a:noFill/>
                </a:ln>
                <a:solidFill>
                  <a:srgbClr val="005CB9"/>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Health Advisory | First Case of Clade I Mpox Diagnosed in the United States</a:t>
            </a:r>
            <a:r>
              <a:rPr kumimoji="0" lang="en-US" sz="2400" b="0" i="0" u="none" strike="noStrike" kern="1200" cap="none" spc="0" normalizeH="0" baseline="0" noProof="0" dirty="0">
                <a:ln>
                  <a:noFill/>
                </a:ln>
                <a:solidFill>
                  <a:srgbClr val="005CB9"/>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July 19, 2024, DSHS Health Advisory</a:t>
            </a:r>
            <a:r>
              <a:rPr kumimoji="0" lang="en-US" sz="2400" b="0" i="0" u="none" strike="noStrike" kern="1200" cap="none" spc="0" normalizeH="0" baseline="0" noProof="0" dirty="0">
                <a:ln>
                  <a:noFill/>
                </a:ln>
                <a:solidFill>
                  <a:srgbClr val="005CB9"/>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Health Advisory: Ongoing Transmission of Mpox in Texas and Recommendations for Preparedness | Texas DSHS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ADB36C-C373-66AA-A577-D7E377DEB5F2}"/>
              </a:ext>
            </a:extLst>
          </p:cNvPr>
          <p:cNvSpPr>
            <a:spLocks noGrp="1"/>
          </p:cNvSpPr>
          <p:nvPr>
            <p:ph type="title"/>
          </p:nvPr>
        </p:nvSpPr>
        <p:spPr>
          <a:xfrm>
            <a:off x="138659" y="185177"/>
            <a:ext cx="8590670" cy="1325563"/>
          </a:xfrm>
          <a:ln>
            <a:noFill/>
          </a:ln>
        </p:spPr>
        <p:txBody>
          <a:bodyPr>
            <a:normAutofit/>
          </a:bodyPr>
          <a:lstStyle/>
          <a:p>
            <a:r>
              <a:rPr lang="en-US" sz="3600"/>
              <a:t>Mpox Situational Update -</a:t>
            </a:r>
            <a:br>
              <a:rPr lang="en-US" sz="3600"/>
            </a:br>
            <a:r>
              <a:rPr lang="en-US" sz="3600"/>
              <a:t>United States</a:t>
            </a:r>
          </a:p>
        </p:txBody>
      </p:sp>
    </p:spTree>
    <p:extLst>
      <p:ext uri="{BB962C8B-B14F-4D97-AF65-F5344CB8AC3E}">
        <p14:creationId xmlns:p14="http://schemas.microsoft.com/office/powerpoint/2010/main" val="3675494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11A5DE-A6D0-A829-CFB8-7D9FA5D35964}"/>
              </a:ext>
            </a:extLst>
          </p:cNvPr>
          <p:cNvSpPr>
            <a:spLocks noGrp="1"/>
          </p:cNvSpPr>
          <p:nvPr>
            <p:ph type="title" idx="4294967295"/>
          </p:nvPr>
        </p:nvSpPr>
        <p:spPr>
          <a:xfrm>
            <a:off x="0" y="254000"/>
            <a:ext cx="2260879" cy="1325563"/>
          </a:xfrm>
        </p:spPr>
        <p:txBody>
          <a:bodyPr>
            <a:noAutofit/>
          </a:bodyPr>
          <a:lstStyle/>
          <a:p>
            <a:r>
              <a:rPr lang="en-US" sz="2800" b="1">
                <a:solidFill>
                  <a:schemeClr val="bg1"/>
                </a:solidFill>
              </a:rPr>
              <a:t>Mpox Wastewater Data – United Sates</a:t>
            </a:r>
          </a:p>
        </p:txBody>
      </p:sp>
      <p:sp>
        <p:nvSpPr>
          <p:cNvPr id="14" name="TextBox 13">
            <a:extLst>
              <a:ext uri="{FF2B5EF4-FFF2-40B4-BE49-F238E27FC236}">
                <a16:creationId xmlns:a16="http://schemas.microsoft.com/office/drawing/2014/main" id="{DF284338-294C-875F-522F-B23164AC048E}"/>
              </a:ext>
            </a:extLst>
          </p:cNvPr>
          <p:cNvSpPr txBox="1"/>
          <p:nvPr/>
        </p:nvSpPr>
        <p:spPr>
          <a:xfrm>
            <a:off x="-37170" y="1795365"/>
            <a:ext cx="22608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U.S. Mpox Wastewater Data | National Wastewater Surveillance System | CDC</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accessed 12/10/2024.</a:t>
            </a:r>
          </a:p>
        </p:txBody>
      </p:sp>
      <p:sp>
        <p:nvSpPr>
          <p:cNvPr id="23" name="TextBox 22">
            <a:extLst>
              <a:ext uri="{FF2B5EF4-FFF2-40B4-BE49-F238E27FC236}">
                <a16:creationId xmlns:a16="http://schemas.microsoft.com/office/drawing/2014/main" id="{AA7795AE-01C6-5B89-EDE3-B91954AD6321}"/>
              </a:ext>
            </a:extLst>
          </p:cNvPr>
          <p:cNvSpPr txBox="1"/>
          <p:nvPr/>
        </p:nvSpPr>
        <p:spPr>
          <a:xfrm>
            <a:off x="4362764" y="514018"/>
            <a:ext cx="4275188" cy="307777"/>
          </a:xfrm>
          <a:prstGeom prst="rect">
            <a:avLst/>
          </a:prstGeom>
          <a:noFill/>
        </p:spPr>
        <p:txBody>
          <a:bodyPr wrap="square">
            <a:spAutoFit/>
          </a:bodyPr>
          <a:lstStyle/>
          <a:p>
            <a:r>
              <a:rPr lang="en-US" sz="1400" b="0" i="0" dirty="0">
                <a:solidFill>
                  <a:srgbClr val="000000"/>
                </a:solidFill>
                <a:effectLst/>
              </a:rPr>
              <a:t>Time Period: 11/08/2024 – 12/05/2024</a:t>
            </a:r>
            <a:endParaRPr lang="en-US" sz="1400" dirty="0"/>
          </a:p>
        </p:txBody>
      </p:sp>
      <p:grpSp>
        <p:nvGrpSpPr>
          <p:cNvPr id="36" name="Group 35">
            <a:extLst>
              <a:ext uri="{FF2B5EF4-FFF2-40B4-BE49-F238E27FC236}">
                <a16:creationId xmlns:a16="http://schemas.microsoft.com/office/drawing/2014/main" id="{EDD5255A-7D32-5BB2-C360-BD38D9EB3EF5}"/>
              </a:ext>
            </a:extLst>
          </p:cNvPr>
          <p:cNvGrpSpPr/>
          <p:nvPr/>
        </p:nvGrpSpPr>
        <p:grpSpPr>
          <a:xfrm>
            <a:off x="8549480" y="2503251"/>
            <a:ext cx="3654434" cy="4346050"/>
            <a:chOff x="8514121" y="2511950"/>
            <a:chExt cx="3654434" cy="4346050"/>
          </a:xfrm>
        </p:grpSpPr>
        <p:grpSp>
          <p:nvGrpSpPr>
            <p:cNvPr id="34" name="Group 33">
              <a:extLst>
                <a:ext uri="{FF2B5EF4-FFF2-40B4-BE49-F238E27FC236}">
                  <a16:creationId xmlns:a16="http://schemas.microsoft.com/office/drawing/2014/main" id="{BB58074B-18CA-2E6F-9572-91D84C3A7372}"/>
                </a:ext>
              </a:extLst>
            </p:cNvPr>
            <p:cNvGrpSpPr/>
            <p:nvPr/>
          </p:nvGrpSpPr>
          <p:grpSpPr>
            <a:xfrm>
              <a:off x="8514121" y="3080637"/>
              <a:ext cx="3654434" cy="3777363"/>
              <a:chOff x="8567538" y="2688014"/>
              <a:chExt cx="3754083" cy="4028177"/>
            </a:xfrm>
          </p:grpSpPr>
          <p:sp>
            <p:nvSpPr>
              <p:cNvPr id="25" name="TextBox 24">
                <a:extLst>
                  <a:ext uri="{FF2B5EF4-FFF2-40B4-BE49-F238E27FC236}">
                    <a16:creationId xmlns:a16="http://schemas.microsoft.com/office/drawing/2014/main" id="{40AD9DB5-C539-FDB5-22B4-455F8322B0A5}"/>
                  </a:ext>
                </a:extLst>
              </p:cNvPr>
              <p:cNvSpPr txBox="1"/>
              <p:nvPr/>
            </p:nvSpPr>
            <p:spPr>
              <a:xfrm>
                <a:off x="8603860" y="2688014"/>
                <a:ext cx="3717761" cy="4028177"/>
              </a:xfrm>
              <a:prstGeom prst="rect">
                <a:avLst/>
              </a:prstGeom>
              <a:solidFill>
                <a:schemeClr val="bg1"/>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Detection Categories</a:t>
                </a:r>
              </a:p>
              <a:p>
                <a:pPr marL="46196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Consistent detection: Mpox virus was detected in more than 80% of samples in the past 4 weeks AND the most recent detection was within the past 2 weeks.</a:t>
                </a:r>
              </a:p>
              <a:p>
                <a:pPr marL="461963"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6196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Intermittent detection: Mpox virus was detected in 1% to 80% of samples in the past 4 weeks AND the most recent detection was within the past 2 weeks.</a:t>
                </a:r>
              </a:p>
              <a:p>
                <a:pPr marL="461963"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6196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No detection: Mpox virus was not detected in any samples from the site in the past 4 weeks OR the most recent detection was more than 2 weeks ago.</a:t>
                </a:r>
              </a:p>
              <a:p>
                <a:pPr marL="461963"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6196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No recent data: Too few samples were submitted (fewer than 3) in the past 4 weeks.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DAEBEEF6-8E0A-A05F-DC2C-18FD686F593C}"/>
                  </a:ext>
                </a:extLst>
              </p:cNvPr>
              <p:cNvPicPr>
                <a:picLocks noChangeAspect="1"/>
              </p:cNvPicPr>
              <p:nvPr/>
            </p:nvPicPr>
            <p:blipFill>
              <a:blip r:embed="rId4"/>
              <a:stretch>
                <a:fillRect/>
              </a:stretch>
            </p:blipFill>
            <p:spPr>
              <a:xfrm>
                <a:off x="8643742" y="3115882"/>
                <a:ext cx="215911" cy="190510"/>
              </a:xfrm>
              <a:prstGeom prst="rect">
                <a:avLst/>
              </a:prstGeom>
            </p:spPr>
          </p:pic>
          <p:pic>
            <p:nvPicPr>
              <p:cNvPr id="29" name="Picture 28">
                <a:extLst>
                  <a:ext uri="{FF2B5EF4-FFF2-40B4-BE49-F238E27FC236}">
                    <a16:creationId xmlns:a16="http://schemas.microsoft.com/office/drawing/2014/main" id="{D4DDAFA2-5E65-8453-FD6E-B2D834C7C2CD}"/>
                  </a:ext>
                </a:extLst>
              </p:cNvPr>
              <p:cNvPicPr>
                <a:picLocks noChangeAspect="1"/>
              </p:cNvPicPr>
              <p:nvPr/>
            </p:nvPicPr>
            <p:blipFill>
              <a:blip r:embed="rId5"/>
              <a:stretch>
                <a:fillRect/>
              </a:stretch>
            </p:blipFill>
            <p:spPr>
              <a:xfrm>
                <a:off x="8567538" y="3974710"/>
                <a:ext cx="292115" cy="234962"/>
              </a:xfrm>
              <a:prstGeom prst="rect">
                <a:avLst/>
              </a:prstGeom>
            </p:spPr>
          </p:pic>
          <p:pic>
            <p:nvPicPr>
              <p:cNvPr id="31" name="Picture 30">
                <a:extLst>
                  <a:ext uri="{FF2B5EF4-FFF2-40B4-BE49-F238E27FC236}">
                    <a16:creationId xmlns:a16="http://schemas.microsoft.com/office/drawing/2014/main" id="{E7A26B29-53C9-C526-F48F-B509EDF53044}"/>
                  </a:ext>
                </a:extLst>
              </p:cNvPr>
              <p:cNvPicPr>
                <a:picLocks noChangeAspect="1"/>
              </p:cNvPicPr>
              <p:nvPr/>
            </p:nvPicPr>
            <p:blipFill>
              <a:blip r:embed="rId6"/>
              <a:stretch>
                <a:fillRect/>
              </a:stretch>
            </p:blipFill>
            <p:spPr>
              <a:xfrm>
                <a:off x="8643742" y="4877990"/>
                <a:ext cx="247663" cy="203210"/>
              </a:xfrm>
              <a:prstGeom prst="rect">
                <a:avLst/>
              </a:prstGeom>
            </p:spPr>
          </p:pic>
          <p:pic>
            <p:nvPicPr>
              <p:cNvPr id="33" name="Picture 32">
                <a:extLst>
                  <a:ext uri="{FF2B5EF4-FFF2-40B4-BE49-F238E27FC236}">
                    <a16:creationId xmlns:a16="http://schemas.microsoft.com/office/drawing/2014/main" id="{DDDDE063-AE14-590D-28C2-B779BF678C05}"/>
                  </a:ext>
                </a:extLst>
              </p:cNvPr>
              <p:cNvPicPr>
                <a:picLocks noChangeAspect="1"/>
              </p:cNvPicPr>
              <p:nvPr/>
            </p:nvPicPr>
            <p:blipFill>
              <a:blip r:embed="rId7"/>
              <a:stretch>
                <a:fillRect/>
              </a:stretch>
            </p:blipFill>
            <p:spPr>
              <a:xfrm>
                <a:off x="8621515" y="5818135"/>
                <a:ext cx="260363" cy="247663"/>
              </a:xfrm>
              <a:prstGeom prst="rect">
                <a:avLst/>
              </a:prstGeom>
            </p:spPr>
          </p:pic>
        </p:grpSp>
        <p:pic>
          <p:nvPicPr>
            <p:cNvPr id="26" name="Picture 25">
              <a:extLst>
                <a:ext uri="{FF2B5EF4-FFF2-40B4-BE49-F238E27FC236}">
                  <a16:creationId xmlns:a16="http://schemas.microsoft.com/office/drawing/2014/main" id="{605FBF6C-812F-9737-5CBA-2C55A7C3BBBD}"/>
                </a:ext>
              </a:extLst>
            </p:cNvPr>
            <p:cNvPicPr>
              <a:picLocks noChangeAspect="1"/>
            </p:cNvPicPr>
            <p:nvPr/>
          </p:nvPicPr>
          <p:blipFill>
            <a:blip r:embed="rId8"/>
            <a:stretch>
              <a:fillRect/>
            </a:stretch>
          </p:blipFill>
          <p:spPr>
            <a:xfrm>
              <a:off x="8566665" y="2511950"/>
              <a:ext cx="1735083" cy="542857"/>
            </a:xfrm>
            <a:prstGeom prst="rect">
              <a:avLst/>
            </a:prstGeom>
          </p:spPr>
        </p:pic>
        <p:pic>
          <p:nvPicPr>
            <p:cNvPr id="35" name="Picture 34">
              <a:extLst>
                <a:ext uri="{FF2B5EF4-FFF2-40B4-BE49-F238E27FC236}">
                  <a16:creationId xmlns:a16="http://schemas.microsoft.com/office/drawing/2014/main" id="{613D1F16-D3B1-BB28-6B38-C2BC0FCED84D}"/>
                </a:ext>
              </a:extLst>
            </p:cNvPr>
            <p:cNvPicPr>
              <a:picLocks noChangeAspect="1"/>
            </p:cNvPicPr>
            <p:nvPr/>
          </p:nvPicPr>
          <p:blipFill>
            <a:blip r:embed="rId9"/>
            <a:stretch>
              <a:fillRect/>
            </a:stretch>
          </p:blipFill>
          <p:spPr>
            <a:xfrm>
              <a:off x="10359017" y="2519384"/>
              <a:ext cx="1809538" cy="542857"/>
            </a:xfrm>
            <a:prstGeom prst="rect">
              <a:avLst/>
            </a:prstGeom>
          </p:spPr>
        </p:pic>
      </p:grpSp>
      <p:grpSp>
        <p:nvGrpSpPr>
          <p:cNvPr id="11" name="Group 10">
            <a:extLst>
              <a:ext uri="{FF2B5EF4-FFF2-40B4-BE49-F238E27FC236}">
                <a16:creationId xmlns:a16="http://schemas.microsoft.com/office/drawing/2014/main" id="{7546126E-E7E4-1CB9-19CC-8F0CF0D48149}"/>
              </a:ext>
            </a:extLst>
          </p:cNvPr>
          <p:cNvGrpSpPr/>
          <p:nvPr/>
        </p:nvGrpSpPr>
        <p:grpSpPr>
          <a:xfrm>
            <a:off x="2191644" y="3006"/>
            <a:ext cx="6450021" cy="6870020"/>
            <a:chOff x="2191644" y="3006"/>
            <a:chExt cx="6450021" cy="6870020"/>
          </a:xfrm>
        </p:grpSpPr>
        <p:pic>
          <p:nvPicPr>
            <p:cNvPr id="10" name="Picture 9">
              <a:extLst>
                <a:ext uri="{FF2B5EF4-FFF2-40B4-BE49-F238E27FC236}">
                  <a16:creationId xmlns:a16="http://schemas.microsoft.com/office/drawing/2014/main" id="{11DFCBA0-50FB-346E-C611-559CEEDEE202}"/>
                </a:ext>
              </a:extLst>
            </p:cNvPr>
            <p:cNvPicPr>
              <a:picLocks noChangeAspect="1"/>
            </p:cNvPicPr>
            <p:nvPr/>
          </p:nvPicPr>
          <p:blipFill>
            <a:blip r:embed="rId10"/>
            <a:stretch>
              <a:fillRect/>
            </a:stretch>
          </p:blipFill>
          <p:spPr>
            <a:xfrm>
              <a:off x="2191644" y="2469880"/>
              <a:ext cx="6396658" cy="684541"/>
            </a:xfrm>
            <a:prstGeom prst="rect">
              <a:avLst/>
            </a:prstGeom>
          </p:spPr>
        </p:pic>
        <p:pic>
          <p:nvPicPr>
            <p:cNvPr id="3" name="Picture 2">
              <a:extLst>
                <a:ext uri="{FF2B5EF4-FFF2-40B4-BE49-F238E27FC236}">
                  <a16:creationId xmlns:a16="http://schemas.microsoft.com/office/drawing/2014/main" id="{8B6018FF-D5CC-92AC-709A-817CC207A00F}"/>
                </a:ext>
              </a:extLst>
            </p:cNvPr>
            <p:cNvPicPr>
              <a:picLocks noChangeAspect="1"/>
            </p:cNvPicPr>
            <p:nvPr/>
          </p:nvPicPr>
          <p:blipFill>
            <a:blip r:embed="rId11"/>
            <a:stretch>
              <a:fillRect/>
            </a:stretch>
          </p:blipFill>
          <p:spPr>
            <a:xfrm>
              <a:off x="2191645" y="3006"/>
              <a:ext cx="6450020" cy="2493603"/>
            </a:xfrm>
            <a:prstGeom prst="rect">
              <a:avLst/>
            </a:prstGeom>
          </p:spPr>
        </p:pic>
        <p:sp>
          <p:nvSpPr>
            <p:cNvPr id="4" name="Rectangle 3">
              <a:extLst>
                <a:ext uri="{FF2B5EF4-FFF2-40B4-BE49-F238E27FC236}">
                  <a16:creationId xmlns:a16="http://schemas.microsoft.com/office/drawing/2014/main" id="{47500BE9-8F47-E9E2-2714-4358AFA52681}"/>
                </a:ext>
              </a:extLst>
            </p:cNvPr>
            <p:cNvSpPr/>
            <p:nvPr/>
          </p:nvSpPr>
          <p:spPr>
            <a:xfrm>
              <a:off x="2223709" y="2503251"/>
              <a:ext cx="1383454" cy="5730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409B12E-28A3-0EC7-365D-9B46FF2D3E87}"/>
                </a:ext>
              </a:extLst>
            </p:cNvPr>
            <p:cNvPicPr>
              <a:picLocks noChangeAspect="1"/>
            </p:cNvPicPr>
            <p:nvPr/>
          </p:nvPicPr>
          <p:blipFill>
            <a:blip r:embed="rId12"/>
            <a:stretch>
              <a:fillRect/>
            </a:stretch>
          </p:blipFill>
          <p:spPr>
            <a:xfrm>
              <a:off x="2199084" y="3080637"/>
              <a:ext cx="6342956" cy="3792389"/>
            </a:xfrm>
            <a:prstGeom prst="rect">
              <a:avLst/>
            </a:prstGeom>
          </p:spPr>
        </p:pic>
      </p:grpSp>
    </p:spTree>
    <p:extLst>
      <p:ext uri="{BB962C8B-B14F-4D97-AF65-F5344CB8AC3E}">
        <p14:creationId xmlns:p14="http://schemas.microsoft.com/office/powerpoint/2010/main" val="207883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071174-4A0D-BEBA-94BD-5BF8FF29725D}"/>
              </a:ext>
            </a:extLst>
          </p:cNvPr>
          <p:cNvSpPr>
            <a:spLocks noGrp="1"/>
          </p:cNvSpPr>
          <p:nvPr>
            <p:ph type="title"/>
          </p:nvPr>
        </p:nvSpPr>
        <p:spPr>
          <a:xfrm>
            <a:off x="304800" y="255879"/>
            <a:ext cx="10515600" cy="1325563"/>
          </a:xfrm>
        </p:spPr>
        <p:txBody>
          <a:bodyPr/>
          <a:lstStyle/>
          <a:p>
            <a:r>
              <a:rPr lang="en-US"/>
              <a:t>Mpox Situational Update – United States</a:t>
            </a:r>
          </a:p>
        </p:txBody>
      </p:sp>
      <p:sp>
        <p:nvSpPr>
          <p:cNvPr id="2" name="Content Placeholder 1">
            <a:extLst>
              <a:ext uri="{FF2B5EF4-FFF2-40B4-BE49-F238E27FC236}">
                <a16:creationId xmlns:a16="http://schemas.microsoft.com/office/drawing/2014/main" id="{7B6CAFA5-D95D-A150-28F8-BE7D57F83022}"/>
              </a:ext>
            </a:extLst>
          </p:cNvPr>
          <p:cNvSpPr>
            <a:spLocks noGrp="1"/>
          </p:cNvSpPr>
          <p:nvPr>
            <p:ph idx="1"/>
          </p:nvPr>
        </p:nvSpPr>
        <p:spPr>
          <a:xfrm>
            <a:off x="196516" y="1478204"/>
            <a:ext cx="11690684" cy="4941762"/>
          </a:xfrm>
        </p:spPr>
        <p:txBody>
          <a:bodyPr>
            <a:noAutofit/>
          </a:bodyPr>
          <a:lstStyle/>
          <a:p>
            <a:pPr>
              <a:lnSpc>
                <a:spcPct val="100000"/>
              </a:lnSpc>
              <a:spcBef>
                <a:spcPts val="600"/>
              </a:spcBef>
            </a:pPr>
            <a:r>
              <a:rPr lang="en-US" sz="2400" dirty="0"/>
              <a:t>CDC issued </a:t>
            </a:r>
            <a:r>
              <a:rPr lang="en-US" sz="2400" dirty="0">
                <a:hlinkClick r:id="rId3"/>
              </a:rPr>
              <a:t>level 2 travel notice </a:t>
            </a:r>
            <a:r>
              <a:rPr lang="en-US" sz="2400" dirty="0"/>
              <a:t>(Practice Enhanced Precautions) for travel to affected countries in Central and Eastern Africa</a:t>
            </a:r>
            <a:r>
              <a:rPr lang="en-US" sz="2400" dirty="0">
                <a:solidFill>
                  <a:srgbClr val="C00000"/>
                </a:solidFill>
              </a:rPr>
              <a:t>.</a:t>
            </a:r>
          </a:p>
          <a:p>
            <a:pPr algn="l">
              <a:lnSpc>
                <a:spcPct val="100000"/>
              </a:lnSpc>
              <a:spcBef>
                <a:spcPts val="600"/>
              </a:spcBef>
              <a:buFont typeface="Arial" panose="020B0604020202020204" pitchFamily="34" charset="0"/>
              <a:buChar char="•"/>
            </a:pPr>
            <a:r>
              <a:rPr lang="en-US" sz="2400" b="0" i="0" dirty="0">
                <a:solidFill>
                  <a:srgbClr val="1C1D1F"/>
                </a:solidFill>
                <a:effectLst/>
              </a:rPr>
              <a:t>CDC recommends vaccination with two doses of JYNNEOS for people in the United States at risk of mpox.</a:t>
            </a:r>
          </a:p>
          <a:p>
            <a:pPr lvl="1">
              <a:lnSpc>
                <a:spcPct val="100000"/>
              </a:lnSpc>
              <a:spcBef>
                <a:spcPts val="600"/>
              </a:spcBef>
            </a:pPr>
            <a:r>
              <a:rPr lang="en-US" sz="2000" b="0" i="0" dirty="0">
                <a:solidFill>
                  <a:srgbClr val="1C1D1F"/>
                </a:solidFill>
                <a:effectLst/>
              </a:rPr>
              <a:t>The vaccine is FDA approved for and expected to protect against both clades and all subclades of mpox.</a:t>
            </a:r>
          </a:p>
          <a:p>
            <a:pPr lvl="1">
              <a:lnSpc>
                <a:spcPct val="100000"/>
              </a:lnSpc>
              <a:spcBef>
                <a:spcPts val="600"/>
              </a:spcBef>
            </a:pPr>
            <a:r>
              <a:rPr lang="en-US" sz="2000" b="0" i="0" dirty="0">
                <a:solidFill>
                  <a:srgbClr val="1C1D1F"/>
                </a:solidFill>
                <a:effectLst/>
              </a:rPr>
              <a:t>CDC has updated vaccination recommendations for </a:t>
            </a:r>
            <a:r>
              <a:rPr lang="en-US" sz="2000" b="0" i="0" u="sng" dirty="0">
                <a:effectLst/>
                <a:hlinkClick r:id="rId4"/>
              </a:rPr>
              <a:t>people traveling</a:t>
            </a:r>
            <a:r>
              <a:rPr lang="en-US" sz="2000" b="0" i="0" dirty="0">
                <a:solidFill>
                  <a:srgbClr val="1C1D1F"/>
                </a:solidFill>
                <a:effectLst/>
              </a:rPr>
              <a:t> to countries with </a:t>
            </a:r>
            <a:r>
              <a:rPr lang="en-US" sz="2000" b="0" i="0" u="sng" dirty="0">
                <a:effectLst/>
                <a:hlinkClick r:id="rId5"/>
              </a:rPr>
              <a:t>clade I outbreaks</a:t>
            </a:r>
            <a:r>
              <a:rPr lang="en-US" sz="2000" b="0" i="0" dirty="0">
                <a:solidFill>
                  <a:srgbClr val="1C1D1F"/>
                </a:solidFill>
                <a:effectLst/>
              </a:rPr>
              <a:t>.</a:t>
            </a:r>
            <a:endParaRPr lang="en-US" sz="2000" dirty="0">
              <a:solidFill>
                <a:srgbClr val="1C1D1F"/>
              </a:solidFill>
            </a:endParaRPr>
          </a:p>
          <a:p>
            <a:pPr algn="l">
              <a:lnSpc>
                <a:spcPct val="100000"/>
              </a:lnSpc>
              <a:spcBef>
                <a:spcPts val="600"/>
              </a:spcBef>
              <a:buFont typeface="Arial" panose="020B0604020202020204" pitchFamily="34" charset="0"/>
              <a:buChar char="•"/>
            </a:pPr>
            <a:r>
              <a:rPr lang="en-US" sz="2400" b="0" i="0" dirty="0">
                <a:solidFill>
                  <a:srgbClr val="1C1D1F"/>
                </a:solidFill>
                <a:effectLst/>
              </a:rPr>
              <a:t>Currently there is no treatment approved specifically for monkeypox virus (MPXV) infections. </a:t>
            </a:r>
          </a:p>
          <a:p>
            <a:pPr lvl="1">
              <a:lnSpc>
                <a:spcPct val="100000"/>
              </a:lnSpc>
              <a:spcBef>
                <a:spcPts val="600"/>
              </a:spcBef>
            </a:pPr>
            <a:r>
              <a:rPr lang="en-US" sz="2000" b="0" i="0" dirty="0">
                <a:effectLst/>
              </a:rPr>
              <a:t>To </a:t>
            </a:r>
            <a:r>
              <a:rPr lang="en-US" sz="2000" dirty="0"/>
              <a:t>facilitate access to tecovirimat, CDC holds an expanded access IND </a:t>
            </a:r>
            <a:r>
              <a:rPr lang="en-US" sz="2000" dirty="0">
                <a:hlinkClick r:id="rId6"/>
              </a:rPr>
              <a:t>(EA-IND)</a:t>
            </a:r>
            <a:r>
              <a:rPr lang="en-US" sz="2000" dirty="0"/>
              <a:t> protocol </a:t>
            </a:r>
            <a:r>
              <a:rPr lang="en-US" sz="2000" b="0" i="0" dirty="0">
                <a:effectLst/>
              </a:rPr>
              <a:t>for the </a:t>
            </a:r>
            <a:r>
              <a:rPr lang="en-US" sz="2000" dirty="0"/>
              <a:t>treatment of non-variola orthopoxvirus infections, including mpox, in adults and children who meet the eligibility criteria.</a:t>
            </a:r>
          </a:p>
          <a:p>
            <a:pPr lvl="2">
              <a:lnSpc>
                <a:spcPct val="100000"/>
              </a:lnSpc>
              <a:spcBef>
                <a:spcPts val="600"/>
              </a:spcBef>
            </a:pPr>
            <a:r>
              <a:rPr lang="en-US" sz="1800" dirty="0"/>
              <a:t>The compassionate use of tecovirimat is for patients with laboratory-confirmed or suspected mpox must meet the eligibility criteria as outlined in the </a:t>
            </a:r>
            <a:r>
              <a:rPr lang="en-US" sz="1800" dirty="0">
                <a:hlinkClick r:id="rId7"/>
              </a:rPr>
              <a:t>protocol</a:t>
            </a:r>
            <a:r>
              <a:rPr lang="en-US" sz="1800" dirty="0"/>
              <a:t>.</a:t>
            </a:r>
          </a:p>
        </p:txBody>
      </p:sp>
    </p:spTree>
    <p:extLst>
      <p:ext uri="{BB962C8B-B14F-4D97-AF65-F5344CB8AC3E}">
        <p14:creationId xmlns:p14="http://schemas.microsoft.com/office/powerpoint/2010/main" val="50076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35D9-9902-2C1E-2EA3-196BC38631A7}"/>
              </a:ext>
            </a:extLst>
          </p:cNvPr>
          <p:cNvSpPr>
            <a:spLocks noGrp="1"/>
          </p:cNvSpPr>
          <p:nvPr>
            <p:ph type="title"/>
          </p:nvPr>
        </p:nvSpPr>
        <p:spPr>
          <a:xfrm>
            <a:off x="831849" y="860611"/>
            <a:ext cx="11035895" cy="2873190"/>
          </a:xfrm>
        </p:spPr>
        <p:txBody>
          <a:bodyPr>
            <a:normAutofit/>
          </a:bodyPr>
          <a:lstStyle/>
          <a:p>
            <a:r>
              <a:rPr lang="en-US" sz="5400" dirty="0"/>
              <a:t>Avian Influenza A(H5N1)</a:t>
            </a:r>
          </a:p>
        </p:txBody>
      </p:sp>
    </p:spTree>
    <p:extLst>
      <p:ext uri="{BB962C8B-B14F-4D97-AF65-F5344CB8AC3E}">
        <p14:creationId xmlns:p14="http://schemas.microsoft.com/office/powerpoint/2010/main" val="2810760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3EE3D13-C570-BBDB-2CE0-AA9E71B36C1D}"/>
              </a:ext>
            </a:extLst>
          </p:cNvPr>
          <p:cNvSpPr txBox="1">
            <a:spLocks/>
          </p:cNvSpPr>
          <p:nvPr/>
        </p:nvSpPr>
        <p:spPr>
          <a:xfrm>
            <a:off x="2153264" y="142938"/>
            <a:ext cx="9979742" cy="1061884"/>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a:lstStyle>
          <a:p>
            <a:pPr algn="ctr"/>
            <a:r>
              <a:rPr lang="en-US" sz="4000" b="1" dirty="0">
                <a:solidFill>
                  <a:srgbClr val="002060"/>
                </a:solidFill>
              </a:rPr>
              <a:t>H5N1 (Bird Flu) Human: At-A-Glance </a:t>
            </a:r>
            <a:br>
              <a:rPr lang="en-US" sz="4000" b="1" dirty="0">
                <a:solidFill>
                  <a:srgbClr val="002060"/>
                </a:solidFill>
              </a:rPr>
            </a:br>
            <a:r>
              <a:rPr lang="en-US" sz="4000" b="1" dirty="0">
                <a:solidFill>
                  <a:srgbClr val="002060"/>
                </a:solidFill>
              </a:rPr>
              <a:t>United States</a:t>
            </a:r>
          </a:p>
        </p:txBody>
      </p:sp>
      <p:sp>
        <p:nvSpPr>
          <p:cNvPr id="4" name="TextBox 3">
            <a:extLst>
              <a:ext uri="{FF2B5EF4-FFF2-40B4-BE49-F238E27FC236}">
                <a16:creationId xmlns:a16="http://schemas.microsoft.com/office/drawing/2014/main" id="{36006248-E602-ED80-1851-5A344CFD792E}"/>
              </a:ext>
            </a:extLst>
          </p:cNvPr>
          <p:cNvSpPr txBox="1"/>
          <p:nvPr/>
        </p:nvSpPr>
        <p:spPr>
          <a:xfrm>
            <a:off x="2264932" y="6199326"/>
            <a:ext cx="4702479"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Calibri" panose="020F0502020204030204"/>
                <a:ea typeface="+mn-ea"/>
                <a:cs typeface="+mn-cs"/>
              </a:rPr>
              <a:t>Available at:</a:t>
            </a:r>
            <a:r>
              <a:rPr kumimoji="0" lang="en-US" sz="1000" b="0" i="0" u="none" strike="noStrike" kern="1200" cap="none" spc="0" normalizeH="0" baseline="0" noProof="0" dirty="0">
                <a:ln>
                  <a:noFill/>
                </a:ln>
                <a:effectLst/>
                <a:uLnTx/>
                <a:uFillTx/>
                <a:latin typeface="Calibri" panose="020F0502020204030204"/>
                <a:ea typeface="Calibri" panose="020F0502020204030204" pitchFamily="34" charset="0"/>
                <a:cs typeface="Calibri"/>
              </a:rPr>
              <a:t> </a:t>
            </a:r>
            <a:r>
              <a:rPr kumimoji="0" lang="en-US" sz="1000" b="0" i="0" u="none" strike="noStrike" kern="1200" cap="none" spc="0" normalizeH="0" baseline="0" noProof="0" dirty="0">
                <a:ln>
                  <a:noFill/>
                </a:ln>
                <a:solidFill>
                  <a:srgbClr val="003087"/>
                </a:solidFill>
                <a:effectLst/>
                <a:uLnTx/>
                <a:uFillTx/>
                <a:latin typeface="Calibri" panose="020F0502020204030204"/>
                <a:ea typeface="Calibri" panose="020F0502020204030204"/>
                <a:cs typeface="Calibri" panose="020F0502020204030204"/>
                <a:hlinkClick r:id="rId3">
                  <a:extLst>
                    <a:ext uri="{A12FA001-AC4F-418D-AE19-62706E023703}">
                      <ahyp:hlinkClr xmlns:ahyp="http://schemas.microsoft.com/office/drawing/2018/hyperlinkcolor" val="tx"/>
                    </a:ext>
                  </a:extLst>
                </a:hlinkClick>
              </a:rPr>
              <a:t>H5 Bird Flu: Current Situation | Bird Flu | CDC</a:t>
            </a:r>
            <a:r>
              <a:rPr kumimoji="0" lang="en-US" sz="1000" b="0" i="0" u="none" strike="noStrike" kern="1200" cap="none" spc="0" normalizeH="0" baseline="0" noProof="0" dirty="0">
                <a:ln>
                  <a:noFill/>
                </a:ln>
                <a:solidFill>
                  <a:srgbClr val="003087"/>
                </a:solidFill>
                <a:effectLst/>
                <a:uLnTx/>
                <a:uFillTx/>
                <a:latin typeface="Calibri" panose="020F0502020204030204"/>
                <a:ea typeface="Calibri" panose="020F0502020204030204"/>
                <a:cs typeface="Calibri" panose="020F0502020204030204"/>
              </a:rPr>
              <a:t>,</a:t>
            </a:r>
            <a:r>
              <a:rPr kumimoji="0" lang="en-US" sz="1000" b="0" i="0" u="none" strike="noStrike" kern="1200" cap="none" spc="0" normalizeH="0" baseline="0" noProof="0" dirty="0">
                <a:ln>
                  <a:noFill/>
                </a:ln>
                <a:solidFill>
                  <a:srgbClr val="003087"/>
                </a:solidFill>
                <a:effectLst/>
                <a:uLnTx/>
                <a:uFillTx/>
                <a:latin typeface="Calibri" panose="020F0502020204030204"/>
                <a:ea typeface="+mn-ea"/>
                <a:cs typeface="Calibri"/>
              </a:rPr>
              <a:t> </a:t>
            </a:r>
            <a:r>
              <a:rPr kumimoji="0" lang="en-US" sz="1000" b="0" i="0" u="none" strike="noStrike" kern="1200" cap="none" spc="0" normalizeH="0" baseline="0" noProof="0" dirty="0">
                <a:ln>
                  <a:noFill/>
                </a:ln>
                <a:effectLst/>
                <a:uLnTx/>
                <a:uFillTx/>
                <a:latin typeface="Calibri" panose="020F0502020204030204"/>
                <a:ea typeface="+mn-ea"/>
                <a:cs typeface="Calibri"/>
              </a:rPr>
              <a:t>accessed</a:t>
            </a:r>
            <a:r>
              <a:rPr kumimoji="0" lang="en-US" sz="1000" b="0" i="0" u="none" strike="noStrike" kern="1200" cap="none" spc="0" normalizeH="0" baseline="0" noProof="0" dirty="0">
                <a:ln>
                  <a:noFill/>
                </a:ln>
                <a:effectLst/>
                <a:uLnTx/>
                <a:uFillTx/>
                <a:latin typeface="Calibri" panose="020F0502020204030204"/>
                <a:ea typeface="Calibri" panose="020F0502020204030204" pitchFamily="34" charset="0"/>
                <a:cs typeface="Calibri"/>
              </a:rPr>
              <a:t> on: </a:t>
            </a:r>
            <a:r>
              <a:rPr lang="en-US" sz="1000" dirty="0">
                <a:latin typeface="Calibri" panose="020F0502020204030204"/>
                <a:ea typeface="Calibri" panose="020F0502020204030204" pitchFamily="34" charset="0"/>
                <a:cs typeface="Calibri"/>
              </a:rPr>
              <a:t>12/11/24</a:t>
            </a:r>
            <a:endParaRPr kumimoji="0" lang="en-US" sz="1000" b="0" i="0" u="none" strike="noStrike" kern="1200" cap="none" spc="0" normalizeH="0" baseline="0" noProof="0" dirty="0">
              <a:ln>
                <a:noFill/>
              </a:ln>
              <a:effectLst/>
              <a:uLnTx/>
              <a:uFillTx/>
              <a:latin typeface="Calibri" panose="020F0502020204030204"/>
              <a:ea typeface="+mn-ea"/>
              <a:cs typeface="Calibri"/>
            </a:endParaRPr>
          </a:p>
        </p:txBody>
      </p:sp>
      <p:pic>
        <p:nvPicPr>
          <p:cNvPr id="9" name="Picture 8">
            <a:extLst>
              <a:ext uri="{FF2B5EF4-FFF2-40B4-BE49-F238E27FC236}">
                <a16:creationId xmlns:a16="http://schemas.microsoft.com/office/drawing/2014/main" id="{60620FFB-6A80-4236-26FE-B7CC08BA27F2}"/>
              </a:ext>
            </a:extLst>
          </p:cNvPr>
          <p:cNvPicPr>
            <a:picLocks noChangeAspect="1"/>
          </p:cNvPicPr>
          <p:nvPr/>
        </p:nvPicPr>
        <p:blipFill>
          <a:blip r:embed="rId4"/>
          <a:stretch>
            <a:fillRect/>
          </a:stretch>
        </p:blipFill>
        <p:spPr>
          <a:xfrm>
            <a:off x="2264932" y="1584098"/>
            <a:ext cx="4702479" cy="45062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TextBox 17">
            <a:extLst>
              <a:ext uri="{FF2B5EF4-FFF2-40B4-BE49-F238E27FC236}">
                <a16:creationId xmlns:a16="http://schemas.microsoft.com/office/drawing/2014/main" id="{D57C5D3D-7A13-6408-C739-FA63413C7B3C}"/>
              </a:ext>
            </a:extLst>
          </p:cNvPr>
          <p:cNvSpPr txBox="1"/>
          <p:nvPr/>
        </p:nvSpPr>
        <p:spPr>
          <a:xfrm>
            <a:off x="7315431" y="6076215"/>
            <a:ext cx="4702479"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Calibri" panose="020F0502020204030204"/>
                <a:ea typeface="+mn-ea"/>
                <a:cs typeface="+mn-cs"/>
              </a:rPr>
              <a:t>Available at:</a:t>
            </a:r>
            <a:r>
              <a:rPr kumimoji="0" lang="en-US" sz="1000" b="0" i="0" u="none" strike="noStrike" kern="1200" cap="none" spc="0" normalizeH="0" baseline="0" noProof="0" dirty="0">
                <a:ln>
                  <a:noFill/>
                </a:ln>
                <a:effectLst/>
                <a:uLnTx/>
                <a:uFillTx/>
                <a:latin typeface="Calibri" panose="020F0502020204030204"/>
                <a:ea typeface="Calibri" panose="020F0502020204030204" pitchFamily="34" charset="0"/>
                <a:cs typeface="Calibri"/>
              </a:rPr>
              <a:t> </a:t>
            </a:r>
            <a:r>
              <a:rPr lang="en-US" sz="1000" dirty="0">
                <a:hlinkClick r:id="rId5"/>
              </a:rPr>
              <a:t>Novel Influenza A Virus Infections</a:t>
            </a:r>
            <a:r>
              <a:rPr kumimoji="0" lang="en-US" sz="1000" b="0" i="0" u="none" strike="noStrike" kern="1200" cap="none" spc="0" normalizeH="0" baseline="0" noProof="0" dirty="0">
                <a:ln>
                  <a:noFill/>
                </a:ln>
                <a:solidFill>
                  <a:srgbClr val="003087"/>
                </a:solidFill>
                <a:effectLst/>
                <a:uLnTx/>
                <a:uFillTx/>
                <a:latin typeface="Calibri" panose="020F0502020204030204"/>
                <a:ea typeface="Calibri" panose="020F0502020204030204"/>
                <a:cs typeface="Calibri" panose="020F0502020204030204"/>
              </a:rPr>
              <a:t>,</a:t>
            </a:r>
            <a:r>
              <a:rPr kumimoji="0" lang="en-US" sz="1000" b="0" i="0" u="none" strike="noStrike" kern="1200" cap="none" spc="0" normalizeH="0" baseline="0" noProof="0" dirty="0">
                <a:ln>
                  <a:noFill/>
                </a:ln>
                <a:solidFill>
                  <a:srgbClr val="003087"/>
                </a:solidFill>
                <a:effectLst/>
                <a:uLnTx/>
                <a:uFillTx/>
                <a:latin typeface="Calibri" panose="020F0502020204030204"/>
                <a:ea typeface="+mn-ea"/>
                <a:cs typeface="Calibri"/>
              </a:rPr>
              <a:t> </a:t>
            </a:r>
            <a:r>
              <a:rPr kumimoji="0" lang="en-US" sz="1000" b="0" i="0" u="none" strike="noStrike" kern="1200" cap="none" spc="0" normalizeH="0" baseline="0" noProof="0" dirty="0">
                <a:ln>
                  <a:noFill/>
                </a:ln>
                <a:effectLst/>
                <a:uLnTx/>
                <a:uFillTx/>
                <a:latin typeface="Calibri" panose="020F0502020204030204"/>
                <a:ea typeface="+mn-ea"/>
                <a:cs typeface="Calibri"/>
              </a:rPr>
              <a:t>accessed</a:t>
            </a:r>
            <a:r>
              <a:rPr kumimoji="0" lang="en-US" sz="1000" b="0" i="0" u="none" strike="noStrike" kern="1200" cap="none" spc="0" normalizeH="0" baseline="0" noProof="0" dirty="0">
                <a:ln>
                  <a:noFill/>
                </a:ln>
                <a:effectLst/>
                <a:uLnTx/>
                <a:uFillTx/>
                <a:latin typeface="Calibri" panose="020F0502020204030204"/>
                <a:ea typeface="Calibri" panose="020F0502020204030204" pitchFamily="34" charset="0"/>
                <a:cs typeface="Calibri"/>
              </a:rPr>
              <a:t> on: </a:t>
            </a:r>
            <a:r>
              <a:rPr lang="en-US" sz="1000" dirty="0">
                <a:latin typeface="Calibri" panose="020F0502020204030204"/>
                <a:ea typeface="Calibri" panose="020F0502020204030204" pitchFamily="34" charset="0"/>
                <a:cs typeface="Calibri"/>
              </a:rPr>
              <a:t>12/11/24</a:t>
            </a:r>
            <a:endParaRPr kumimoji="0" lang="en-US" sz="1000" b="0" i="0" u="none" strike="noStrike" kern="1200" cap="none" spc="0" normalizeH="0" baseline="0" noProof="0" dirty="0">
              <a:ln>
                <a:noFill/>
              </a:ln>
              <a:effectLst/>
              <a:uLnTx/>
              <a:uFillTx/>
              <a:latin typeface="Calibri" panose="020F0502020204030204"/>
              <a:ea typeface="+mn-ea"/>
              <a:cs typeface="Calibri"/>
            </a:endParaRPr>
          </a:p>
        </p:txBody>
      </p:sp>
      <p:grpSp>
        <p:nvGrpSpPr>
          <p:cNvPr id="15" name="Group 14">
            <a:extLst>
              <a:ext uri="{FF2B5EF4-FFF2-40B4-BE49-F238E27FC236}">
                <a16:creationId xmlns:a16="http://schemas.microsoft.com/office/drawing/2014/main" id="{1F031442-8086-5398-243F-00EBFB4D86FC}"/>
              </a:ext>
            </a:extLst>
          </p:cNvPr>
          <p:cNvGrpSpPr/>
          <p:nvPr/>
        </p:nvGrpSpPr>
        <p:grpSpPr>
          <a:xfrm>
            <a:off x="6967410" y="1584098"/>
            <a:ext cx="5209637" cy="3924367"/>
            <a:chOff x="6931946" y="608802"/>
            <a:chExt cx="5209637" cy="3924367"/>
          </a:xfrm>
        </p:grpSpPr>
        <p:grpSp>
          <p:nvGrpSpPr>
            <p:cNvPr id="8" name="Group 7">
              <a:extLst>
                <a:ext uri="{FF2B5EF4-FFF2-40B4-BE49-F238E27FC236}">
                  <a16:creationId xmlns:a16="http://schemas.microsoft.com/office/drawing/2014/main" id="{CA2254BD-FAF9-DD6B-642B-1DC6B3BD5A2B}"/>
                </a:ext>
              </a:extLst>
            </p:cNvPr>
            <p:cNvGrpSpPr/>
            <p:nvPr/>
          </p:nvGrpSpPr>
          <p:grpSpPr>
            <a:xfrm>
              <a:off x="6931946" y="608802"/>
              <a:ext cx="5174170" cy="3924367"/>
              <a:chOff x="6941721" y="472529"/>
              <a:chExt cx="5174170" cy="3924367"/>
            </a:xfrm>
          </p:grpSpPr>
          <p:pic>
            <p:nvPicPr>
              <p:cNvPr id="3" name="Picture 2">
                <a:extLst>
                  <a:ext uri="{FF2B5EF4-FFF2-40B4-BE49-F238E27FC236}">
                    <a16:creationId xmlns:a16="http://schemas.microsoft.com/office/drawing/2014/main" id="{39F7DA32-3161-F58E-8C5A-D3B879C07E8D}"/>
                  </a:ext>
                </a:extLst>
              </p:cNvPr>
              <p:cNvPicPr>
                <a:picLocks noChangeAspect="1"/>
              </p:cNvPicPr>
              <p:nvPr/>
            </p:nvPicPr>
            <p:blipFill>
              <a:blip r:embed="rId6"/>
              <a:stretch>
                <a:fillRect/>
              </a:stretch>
            </p:blipFill>
            <p:spPr>
              <a:xfrm>
                <a:off x="6941721" y="784113"/>
                <a:ext cx="5174169" cy="36127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a:extLst>
                  <a:ext uri="{FF2B5EF4-FFF2-40B4-BE49-F238E27FC236}">
                    <a16:creationId xmlns:a16="http://schemas.microsoft.com/office/drawing/2014/main" id="{5D5E6066-AC76-B3FB-18C7-0BC0C307AD0B}"/>
                  </a:ext>
                </a:extLst>
              </p:cNvPr>
              <p:cNvPicPr>
                <a:picLocks noChangeAspect="1"/>
              </p:cNvPicPr>
              <p:nvPr/>
            </p:nvPicPr>
            <p:blipFill>
              <a:blip r:embed="rId7"/>
              <a:stretch>
                <a:fillRect/>
              </a:stretch>
            </p:blipFill>
            <p:spPr>
              <a:xfrm>
                <a:off x="6941722" y="472529"/>
                <a:ext cx="5174169" cy="24622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pic>
          <p:nvPicPr>
            <p:cNvPr id="11" name="Picture 10">
              <a:extLst>
                <a:ext uri="{FF2B5EF4-FFF2-40B4-BE49-F238E27FC236}">
                  <a16:creationId xmlns:a16="http://schemas.microsoft.com/office/drawing/2014/main" id="{D3F8E995-A3A6-FB97-E7B3-90ADE8845F0A}"/>
                </a:ext>
              </a:extLst>
            </p:cNvPr>
            <p:cNvPicPr>
              <a:picLocks noChangeAspect="1"/>
            </p:cNvPicPr>
            <p:nvPr/>
          </p:nvPicPr>
          <p:blipFill>
            <a:blip r:embed="rId8"/>
            <a:stretch>
              <a:fillRect/>
            </a:stretch>
          </p:blipFill>
          <p:spPr>
            <a:xfrm>
              <a:off x="11042411" y="3161414"/>
              <a:ext cx="1099172" cy="1181986"/>
            </a:xfrm>
            <a:prstGeom prst="rect">
              <a:avLst/>
            </a:prstGeom>
          </p:spPr>
        </p:pic>
      </p:grpSp>
    </p:spTree>
    <p:extLst>
      <p:ext uri="{BB962C8B-B14F-4D97-AF65-F5344CB8AC3E}">
        <p14:creationId xmlns:p14="http://schemas.microsoft.com/office/powerpoint/2010/main" val="3986086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4D6B23-53AF-D9E2-4F3E-FC02DC340796}"/>
              </a:ext>
            </a:extLst>
          </p:cNvPr>
          <p:cNvSpPr>
            <a:spLocks noGrp="1"/>
          </p:cNvSpPr>
          <p:nvPr>
            <p:ph type="title" idx="4294967295"/>
          </p:nvPr>
        </p:nvSpPr>
        <p:spPr>
          <a:xfrm>
            <a:off x="0" y="-6942"/>
            <a:ext cx="7915612" cy="682561"/>
          </a:xfrm>
        </p:spPr>
        <p:txBody>
          <a:bodyPr>
            <a:normAutofit fontScale="90000"/>
          </a:bodyPr>
          <a:lstStyle/>
          <a:p>
            <a:r>
              <a:rPr lang="en-US" sz="4000" dirty="0"/>
              <a:t>H5 Genetic Sequencing – At-A-Glance</a:t>
            </a:r>
          </a:p>
        </p:txBody>
      </p:sp>
      <p:grpSp>
        <p:nvGrpSpPr>
          <p:cNvPr id="10" name="Group 9">
            <a:extLst>
              <a:ext uri="{FF2B5EF4-FFF2-40B4-BE49-F238E27FC236}">
                <a16:creationId xmlns:a16="http://schemas.microsoft.com/office/drawing/2014/main" id="{5397425A-1E17-A41A-99BD-EC531CDA459E}"/>
              </a:ext>
            </a:extLst>
          </p:cNvPr>
          <p:cNvGrpSpPr/>
          <p:nvPr/>
        </p:nvGrpSpPr>
        <p:grpSpPr>
          <a:xfrm>
            <a:off x="144277" y="662947"/>
            <a:ext cx="3883689" cy="2637766"/>
            <a:chOff x="135057" y="591240"/>
            <a:chExt cx="3883689" cy="2637766"/>
          </a:xfrm>
        </p:grpSpPr>
        <p:pic>
          <p:nvPicPr>
            <p:cNvPr id="55" name="Picture 54">
              <a:extLst>
                <a:ext uri="{FF2B5EF4-FFF2-40B4-BE49-F238E27FC236}">
                  <a16:creationId xmlns:a16="http://schemas.microsoft.com/office/drawing/2014/main" id="{146E4B69-3629-4DFC-314A-630179B6BDF6}"/>
                </a:ext>
              </a:extLst>
            </p:cNvPr>
            <p:cNvPicPr>
              <a:picLocks noChangeAspect="1"/>
            </p:cNvPicPr>
            <p:nvPr/>
          </p:nvPicPr>
          <p:blipFill>
            <a:blip r:embed="rId3"/>
            <a:stretch>
              <a:fillRect/>
            </a:stretch>
          </p:blipFill>
          <p:spPr>
            <a:xfrm>
              <a:off x="135057" y="591240"/>
              <a:ext cx="3883689" cy="2637766"/>
            </a:xfrm>
            <a:prstGeom prst="rect">
              <a:avLst/>
            </a:prstGeom>
          </p:spPr>
        </p:pic>
        <p:grpSp>
          <p:nvGrpSpPr>
            <p:cNvPr id="25" name="Group 24">
              <a:extLst>
                <a:ext uri="{FF2B5EF4-FFF2-40B4-BE49-F238E27FC236}">
                  <a16:creationId xmlns:a16="http://schemas.microsoft.com/office/drawing/2014/main" id="{D711043C-61BB-5B18-1292-005868680119}"/>
                </a:ext>
              </a:extLst>
            </p:cNvPr>
            <p:cNvGrpSpPr/>
            <p:nvPr/>
          </p:nvGrpSpPr>
          <p:grpSpPr>
            <a:xfrm>
              <a:off x="136931" y="746732"/>
              <a:ext cx="2962293" cy="2460251"/>
              <a:chOff x="106522" y="698705"/>
              <a:chExt cx="2808911" cy="2460251"/>
            </a:xfrm>
          </p:grpSpPr>
          <p:sp>
            <p:nvSpPr>
              <p:cNvPr id="16" name="Rectangle 15">
                <a:extLst>
                  <a:ext uri="{FF2B5EF4-FFF2-40B4-BE49-F238E27FC236}">
                    <a16:creationId xmlns:a16="http://schemas.microsoft.com/office/drawing/2014/main" id="{86ADE61B-A240-BA2E-B13B-55D1A40D983B}"/>
                  </a:ext>
                </a:extLst>
              </p:cNvPr>
              <p:cNvSpPr/>
              <p:nvPr/>
            </p:nvSpPr>
            <p:spPr>
              <a:xfrm>
                <a:off x="1137052" y="908394"/>
                <a:ext cx="422740" cy="2240797"/>
              </a:xfrm>
              <a:prstGeom prst="rect">
                <a:avLst/>
              </a:prstGeom>
              <a:noFill/>
              <a:ln w="28575">
                <a:solidFill>
                  <a:srgbClr val="00B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827A2B-7397-AAF2-53F8-F0CD14A2F1C3}"/>
                  </a:ext>
                </a:extLst>
              </p:cNvPr>
              <p:cNvSpPr/>
              <p:nvPr/>
            </p:nvSpPr>
            <p:spPr>
              <a:xfrm>
                <a:off x="1691231" y="918159"/>
                <a:ext cx="505148" cy="2240797"/>
              </a:xfrm>
              <a:prstGeom prst="rect">
                <a:avLst/>
              </a:prstGeom>
              <a:noFill/>
              <a:ln w="28575">
                <a:solidFill>
                  <a:srgbClr val="0070C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C5CB4E-7D44-4053-562D-40A1A85D6AE6}"/>
                  </a:ext>
                </a:extLst>
              </p:cNvPr>
              <p:cNvSpPr/>
              <p:nvPr/>
            </p:nvSpPr>
            <p:spPr>
              <a:xfrm>
                <a:off x="2274534" y="899774"/>
                <a:ext cx="640899" cy="2258036"/>
              </a:xfrm>
              <a:prstGeom prst="rect">
                <a:avLst/>
              </a:prstGeom>
              <a:noFill/>
              <a:ln w="28575">
                <a:solidFill>
                  <a:srgbClr val="FFC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4A5678D-2502-067D-AD1B-146183BD6827}"/>
                  </a:ext>
                </a:extLst>
              </p:cNvPr>
              <p:cNvSpPr txBox="1"/>
              <p:nvPr/>
            </p:nvSpPr>
            <p:spPr>
              <a:xfrm>
                <a:off x="106522" y="698705"/>
                <a:ext cx="1182603" cy="276999"/>
              </a:xfrm>
              <a:prstGeom prst="rect">
                <a:avLst/>
              </a:prstGeom>
              <a:noFill/>
            </p:spPr>
            <p:txBody>
              <a:bodyPr wrap="square">
                <a:spAutoFit/>
              </a:bodyPr>
              <a:lstStyle/>
              <a:p>
                <a:r>
                  <a:rPr lang="en-US" sz="1200" b="1" dirty="0"/>
                  <a:t>Human Cases</a:t>
                </a:r>
              </a:p>
            </p:txBody>
          </p:sp>
        </p:grpSp>
      </p:grpSp>
      <p:grpSp>
        <p:nvGrpSpPr>
          <p:cNvPr id="92" name="Group 91">
            <a:extLst>
              <a:ext uri="{FF2B5EF4-FFF2-40B4-BE49-F238E27FC236}">
                <a16:creationId xmlns:a16="http://schemas.microsoft.com/office/drawing/2014/main" id="{706688CB-2975-09E3-C28B-CEC71C49C72A}"/>
              </a:ext>
            </a:extLst>
          </p:cNvPr>
          <p:cNvGrpSpPr/>
          <p:nvPr/>
        </p:nvGrpSpPr>
        <p:grpSpPr>
          <a:xfrm>
            <a:off x="3018889" y="763963"/>
            <a:ext cx="9140201" cy="5897816"/>
            <a:chOff x="3018889" y="763963"/>
            <a:chExt cx="9140201" cy="5897816"/>
          </a:xfrm>
        </p:grpSpPr>
        <p:pic>
          <p:nvPicPr>
            <p:cNvPr id="15" name="Picture 14">
              <a:extLst>
                <a:ext uri="{FF2B5EF4-FFF2-40B4-BE49-F238E27FC236}">
                  <a16:creationId xmlns:a16="http://schemas.microsoft.com/office/drawing/2014/main" id="{09B915C0-73E8-7D33-0AA2-8E293D5E8923}"/>
                </a:ext>
              </a:extLst>
            </p:cNvPr>
            <p:cNvPicPr>
              <a:picLocks noChangeAspect="1"/>
            </p:cNvPicPr>
            <p:nvPr/>
          </p:nvPicPr>
          <p:blipFill>
            <a:blip r:embed="rId4"/>
            <a:stretch>
              <a:fillRect/>
            </a:stretch>
          </p:blipFill>
          <p:spPr>
            <a:xfrm>
              <a:off x="5517114" y="969059"/>
              <a:ext cx="6641976" cy="5692720"/>
            </a:xfrm>
            <a:prstGeom prst="rect">
              <a:avLst/>
            </a:prstGeom>
          </p:spPr>
        </p:pic>
        <p:grpSp>
          <p:nvGrpSpPr>
            <p:cNvPr id="3" name="Group 2">
              <a:extLst>
                <a:ext uri="{FF2B5EF4-FFF2-40B4-BE49-F238E27FC236}">
                  <a16:creationId xmlns:a16="http://schemas.microsoft.com/office/drawing/2014/main" id="{5B785F69-2607-B339-F1D1-C234E72D828B}"/>
                </a:ext>
              </a:extLst>
            </p:cNvPr>
            <p:cNvGrpSpPr/>
            <p:nvPr/>
          </p:nvGrpSpPr>
          <p:grpSpPr>
            <a:xfrm>
              <a:off x="5384988" y="763963"/>
              <a:ext cx="2356211" cy="762248"/>
              <a:chOff x="-7417399" y="7700769"/>
              <a:chExt cx="2650892" cy="1695429"/>
            </a:xfrm>
          </p:grpSpPr>
          <p:sp>
            <p:nvSpPr>
              <p:cNvPr id="13" name="TextBox 12">
                <a:extLst>
                  <a:ext uri="{FF2B5EF4-FFF2-40B4-BE49-F238E27FC236}">
                    <a16:creationId xmlns:a16="http://schemas.microsoft.com/office/drawing/2014/main" id="{FB8CC537-4506-60AF-A972-71E48A089030}"/>
                  </a:ext>
                </a:extLst>
              </p:cNvPr>
              <p:cNvSpPr txBox="1"/>
              <p:nvPr/>
            </p:nvSpPr>
            <p:spPr>
              <a:xfrm>
                <a:off x="-7227999" y="8150530"/>
                <a:ext cx="2461492" cy="1245668"/>
              </a:xfrm>
              <a:prstGeom prst="rect">
                <a:avLst/>
              </a:prstGeom>
              <a:solidFill>
                <a:srgbClr val="FF0000"/>
              </a:solidFill>
              <a:ln>
                <a:solidFill>
                  <a:schemeClr val="accent6">
                    <a:lumMod val="75000"/>
                  </a:schemeClr>
                </a:solidFill>
              </a:ln>
            </p:spPr>
            <p:txBody>
              <a:bodyPr wrap="square" rtlCol="0">
                <a:spAutoFit/>
              </a:bodyPr>
              <a:lstStyle/>
              <a:p>
                <a:pPr algn="ctr"/>
                <a:r>
                  <a:rPr lang="en-US" dirty="0">
                    <a:solidFill>
                      <a:schemeClr val="bg1"/>
                    </a:solidFill>
                  </a:rPr>
                  <a:t>         </a:t>
                </a:r>
                <a:r>
                  <a:rPr lang="en-US" sz="1200" dirty="0">
                    <a:solidFill>
                      <a:schemeClr val="bg1"/>
                    </a:solidFill>
                  </a:rPr>
                  <a:t>Oregon  Swine case: clade 2.3.4.4b (genotype D1.2)</a:t>
                </a:r>
                <a:endParaRPr lang="en-US" dirty="0">
                  <a:solidFill>
                    <a:schemeClr val="bg1"/>
                  </a:solidFill>
                </a:endParaRPr>
              </a:p>
            </p:txBody>
          </p:sp>
          <p:pic>
            <p:nvPicPr>
              <p:cNvPr id="21" name="Graphic 20" descr="Pig with solid fill">
                <a:extLst>
                  <a:ext uri="{FF2B5EF4-FFF2-40B4-BE49-F238E27FC236}">
                    <a16:creationId xmlns:a16="http://schemas.microsoft.com/office/drawing/2014/main" id="{9D540399-69E9-8A04-740B-9E0F11FBBA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17399" y="7700769"/>
                <a:ext cx="788619" cy="1245668"/>
              </a:xfrm>
              <a:prstGeom prst="rect">
                <a:avLst/>
              </a:prstGeom>
            </p:spPr>
          </p:pic>
        </p:grpSp>
        <p:grpSp>
          <p:nvGrpSpPr>
            <p:cNvPr id="2" name="Group 1">
              <a:extLst>
                <a:ext uri="{FF2B5EF4-FFF2-40B4-BE49-F238E27FC236}">
                  <a16:creationId xmlns:a16="http://schemas.microsoft.com/office/drawing/2014/main" id="{B9F4EBCE-7127-4C7E-113A-CE8D33CC5D52}"/>
                </a:ext>
              </a:extLst>
            </p:cNvPr>
            <p:cNvGrpSpPr/>
            <p:nvPr/>
          </p:nvGrpSpPr>
          <p:grpSpPr>
            <a:xfrm>
              <a:off x="3018889" y="4295034"/>
              <a:ext cx="2945976" cy="823894"/>
              <a:chOff x="2775" y="3036900"/>
              <a:chExt cx="3559354" cy="1501560"/>
            </a:xfrm>
          </p:grpSpPr>
          <p:sp>
            <p:nvSpPr>
              <p:cNvPr id="30" name="TextBox 29">
                <a:extLst>
                  <a:ext uri="{FF2B5EF4-FFF2-40B4-BE49-F238E27FC236}">
                    <a16:creationId xmlns:a16="http://schemas.microsoft.com/office/drawing/2014/main" id="{F78B4D03-B3CD-3B51-3F7C-570C796C3165}"/>
                  </a:ext>
                </a:extLst>
              </p:cNvPr>
              <p:cNvSpPr txBox="1"/>
              <p:nvPr/>
            </p:nvSpPr>
            <p:spPr>
              <a:xfrm>
                <a:off x="373619" y="3697068"/>
                <a:ext cx="3188510" cy="841392"/>
              </a:xfrm>
              <a:prstGeom prst="rect">
                <a:avLst/>
              </a:prstGeom>
              <a:solidFill>
                <a:srgbClr val="FFC000"/>
              </a:solidFill>
              <a:ln>
                <a:solidFill>
                  <a:srgbClr val="CC9900"/>
                </a:solidFill>
              </a:ln>
            </p:spPr>
            <p:txBody>
              <a:bodyPr wrap="square" rtlCol="0">
                <a:spAutoFit/>
              </a:bodyPr>
              <a:lstStyle/>
              <a:p>
                <a:pPr algn="ctr"/>
                <a:r>
                  <a:rPr lang="en-US" sz="1200" dirty="0"/>
                  <a:t>California Teen case (exposure unknown): clade 2.3.4.4b</a:t>
                </a:r>
                <a:endParaRPr lang="en-US" dirty="0"/>
              </a:p>
            </p:txBody>
          </p:sp>
          <p:pic>
            <p:nvPicPr>
              <p:cNvPr id="32" name="Graphic 31" descr="Child with balloon with solid fill">
                <a:extLst>
                  <a:ext uri="{FF2B5EF4-FFF2-40B4-BE49-F238E27FC236}">
                    <a16:creationId xmlns:a16="http://schemas.microsoft.com/office/drawing/2014/main" id="{089C5B0F-51F3-32A5-DBC2-9929DFFE52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75" y="3036900"/>
                <a:ext cx="914400" cy="914400"/>
              </a:xfrm>
              <a:prstGeom prst="rect">
                <a:avLst/>
              </a:prstGeom>
            </p:spPr>
          </p:pic>
        </p:grpSp>
        <p:grpSp>
          <p:nvGrpSpPr>
            <p:cNvPr id="4" name="Group 3">
              <a:extLst>
                <a:ext uri="{FF2B5EF4-FFF2-40B4-BE49-F238E27FC236}">
                  <a16:creationId xmlns:a16="http://schemas.microsoft.com/office/drawing/2014/main" id="{8593B514-B65D-AAF3-4656-E783CF2CBD02}"/>
                </a:ext>
              </a:extLst>
            </p:cNvPr>
            <p:cNvGrpSpPr/>
            <p:nvPr/>
          </p:nvGrpSpPr>
          <p:grpSpPr>
            <a:xfrm>
              <a:off x="4046076" y="2496020"/>
              <a:ext cx="2227759" cy="962714"/>
              <a:chOff x="8874377" y="1032161"/>
              <a:chExt cx="3047607" cy="962714"/>
            </a:xfrm>
          </p:grpSpPr>
          <p:sp>
            <p:nvSpPr>
              <p:cNvPr id="39" name="TextBox 38">
                <a:extLst>
                  <a:ext uri="{FF2B5EF4-FFF2-40B4-BE49-F238E27FC236}">
                    <a16:creationId xmlns:a16="http://schemas.microsoft.com/office/drawing/2014/main" id="{F206E3A1-BC9C-BCE7-C12A-F6387967D09E}"/>
                  </a:ext>
                </a:extLst>
              </p:cNvPr>
              <p:cNvSpPr txBox="1"/>
              <p:nvPr/>
            </p:nvSpPr>
            <p:spPr>
              <a:xfrm>
                <a:off x="9046391" y="1348544"/>
                <a:ext cx="2875593" cy="646331"/>
              </a:xfrm>
              <a:prstGeom prst="rect">
                <a:avLst/>
              </a:prstGeom>
              <a:solidFill>
                <a:srgbClr val="FFC000"/>
              </a:solidFill>
              <a:ln w="28575">
                <a:solidFill>
                  <a:srgbClr val="FF0000"/>
                </a:solidFill>
              </a:ln>
            </p:spPr>
            <p:txBody>
              <a:bodyPr wrap="square" rtlCol="0">
                <a:spAutoFit/>
              </a:bodyPr>
              <a:lstStyle/>
              <a:p>
                <a:pPr algn="ctr"/>
                <a:r>
                  <a:rPr lang="en-US" sz="1200" dirty="0">
                    <a:solidFill>
                      <a:schemeClr val="bg1"/>
                    </a:solidFill>
                  </a:rPr>
                  <a:t>       </a:t>
                </a:r>
                <a:r>
                  <a:rPr lang="en-US" sz="1200" dirty="0"/>
                  <a:t>BC, Canada teen case (exposure unknow) : HPAI Clade 2.3.4.4b (genotype D1.1)</a:t>
                </a:r>
                <a:endParaRPr lang="en-US" sz="1200" i="1" dirty="0"/>
              </a:p>
            </p:txBody>
          </p:sp>
          <p:pic>
            <p:nvPicPr>
              <p:cNvPr id="38" name="Graphic 37" descr="Child with balloon with solid fill">
                <a:extLst>
                  <a:ext uri="{FF2B5EF4-FFF2-40B4-BE49-F238E27FC236}">
                    <a16:creationId xmlns:a16="http://schemas.microsoft.com/office/drawing/2014/main" id="{A57E08B5-F82E-ED61-F119-8EC63F7328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4377" y="1032161"/>
                <a:ext cx="600816" cy="532539"/>
              </a:xfrm>
              <a:prstGeom prst="rect">
                <a:avLst/>
              </a:prstGeom>
            </p:spPr>
          </p:pic>
        </p:grpSp>
        <p:grpSp>
          <p:nvGrpSpPr>
            <p:cNvPr id="6" name="Group 5">
              <a:extLst>
                <a:ext uri="{FF2B5EF4-FFF2-40B4-BE49-F238E27FC236}">
                  <a16:creationId xmlns:a16="http://schemas.microsoft.com/office/drawing/2014/main" id="{E3C97CF1-CE64-3C12-B28A-EF9AF9678A56}"/>
                </a:ext>
              </a:extLst>
            </p:cNvPr>
            <p:cNvGrpSpPr/>
            <p:nvPr/>
          </p:nvGrpSpPr>
          <p:grpSpPr>
            <a:xfrm>
              <a:off x="3197347" y="5326353"/>
              <a:ext cx="2668138" cy="868700"/>
              <a:chOff x="8135771" y="2748905"/>
              <a:chExt cx="2614519" cy="868700"/>
            </a:xfrm>
          </p:grpSpPr>
          <p:sp>
            <p:nvSpPr>
              <p:cNvPr id="44" name="TextBox 43">
                <a:extLst>
                  <a:ext uri="{FF2B5EF4-FFF2-40B4-BE49-F238E27FC236}">
                    <a16:creationId xmlns:a16="http://schemas.microsoft.com/office/drawing/2014/main" id="{9CF98318-A95B-B0BB-C9AC-88CD4A85AB13}"/>
                  </a:ext>
                </a:extLst>
              </p:cNvPr>
              <p:cNvSpPr txBox="1"/>
              <p:nvPr/>
            </p:nvSpPr>
            <p:spPr>
              <a:xfrm>
                <a:off x="8352330" y="3155940"/>
                <a:ext cx="2397960" cy="461665"/>
              </a:xfrm>
              <a:prstGeom prst="rect">
                <a:avLst/>
              </a:prstGeom>
              <a:solidFill>
                <a:srgbClr val="FFC000"/>
              </a:solidFill>
            </p:spPr>
            <p:txBody>
              <a:bodyPr wrap="square" rtlCol="0">
                <a:spAutoFit/>
              </a:bodyPr>
              <a:lstStyle/>
              <a:p>
                <a:r>
                  <a:rPr lang="en-US" sz="1200" dirty="0"/>
                  <a:t>Missouri case (exposure unknown): Clade 2.3.4.4b</a:t>
                </a:r>
                <a:endParaRPr lang="en-US" dirty="0"/>
              </a:p>
            </p:txBody>
          </p:sp>
          <p:pic>
            <p:nvPicPr>
              <p:cNvPr id="46" name="Graphic 45" descr="Man with solid fill">
                <a:extLst>
                  <a:ext uri="{FF2B5EF4-FFF2-40B4-BE49-F238E27FC236}">
                    <a16:creationId xmlns:a16="http://schemas.microsoft.com/office/drawing/2014/main" id="{2F989B08-434F-08BD-81D3-A3CF4E3108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35771" y="2748905"/>
                <a:ext cx="525806" cy="525806"/>
              </a:xfrm>
              <a:prstGeom prst="rect">
                <a:avLst/>
              </a:prstGeom>
            </p:spPr>
          </p:pic>
        </p:grpSp>
        <p:grpSp>
          <p:nvGrpSpPr>
            <p:cNvPr id="8" name="Group 7">
              <a:extLst>
                <a:ext uri="{FF2B5EF4-FFF2-40B4-BE49-F238E27FC236}">
                  <a16:creationId xmlns:a16="http://schemas.microsoft.com/office/drawing/2014/main" id="{7C5BF00E-0344-6BED-5F04-E680E5B623EF}"/>
                </a:ext>
              </a:extLst>
            </p:cNvPr>
            <p:cNvGrpSpPr/>
            <p:nvPr/>
          </p:nvGrpSpPr>
          <p:grpSpPr>
            <a:xfrm>
              <a:off x="3080429" y="3561697"/>
              <a:ext cx="2863507" cy="780366"/>
              <a:chOff x="8538501" y="5751752"/>
              <a:chExt cx="2863507" cy="780366"/>
            </a:xfrm>
          </p:grpSpPr>
          <p:sp>
            <p:nvSpPr>
              <p:cNvPr id="50" name="TextBox 49">
                <a:extLst>
                  <a:ext uri="{FF2B5EF4-FFF2-40B4-BE49-F238E27FC236}">
                    <a16:creationId xmlns:a16="http://schemas.microsoft.com/office/drawing/2014/main" id="{566079A3-3B6F-5553-A587-B00094C30E5F}"/>
                  </a:ext>
                </a:extLst>
              </p:cNvPr>
              <p:cNvSpPr txBox="1"/>
              <p:nvPr/>
            </p:nvSpPr>
            <p:spPr>
              <a:xfrm>
                <a:off x="8995701" y="5885787"/>
                <a:ext cx="2406307" cy="646331"/>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1200" dirty="0">
                    <a:solidFill>
                      <a:schemeClr val="bg1"/>
                    </a:solidFill>
                  </a:rPr>
                  <a:t>Human cases with Dairy Cows Exposure: HPAI A(H5N1): clade 2.3.4.4b</a:t>
                </a:r>
              </a:p>
            </p:txBody>
          </p:sp>
          <p:pic>
            <p:nvPicPr>
              <p:cNvPr id="52" name="Graphic 51" descr="Cow with solid fill">
                <a:extLst>
                  <a:ext uri="{FF2B5EF4-FFF2-40B4-BE49-F238E27FC236}">
                    <a16:creationId xmlns:a16="http://schemas.microsoft.com/office/drawing/2014/main" id="{86EFB944-E982-74C4-96F7-4150BB1263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38501" y="5751752"/>
                <a:ext cx="653507" cy="653507"/>
              </a:xfrm>
              <a:prstGeom prst="rect">
                <a:avLst/>
              </a:prstGeom>
            </p:spPr>
          </p:pic>
        </p:grpSp>
        <p:grpSp>
          <p:nvGrpSpPr>
            <p:cNvPr id="42" name="Group 41">
              <a:extLst>
                <a:ext uri="{FF2B5EF4-FFF2-40B4-BE49-F238E27FC236}">
                  <a16:creationId xmlns:a16="http://schemas.microsoft.com/office/drawing/2014/main" id="{030E0850-83AF-91EC-D96B-C4D8400EE1BA}"/>
                </a:ext>
              </a:extLst>
            </p:cNvPr>
            <p:cNvGrpSpPr/>
            <p:nvPr/>
          </p:nvGrpSpPr>
          <p:grpSpPr>
            <a:xfrm>
              <a:off x="8019440" y="1606642"/>
              <a:ext cx="3192799" cy="1149779"/>
              <a:chOff x="3265912" y="4950696"/>
              <a:chExt cx="3192799" cy="1149779"/>
            </a:xfrm>
          </p:grpSpPr>
          <p:grpSp>
            <p:nvGrpSpPr>
              <p:cNvPr id="7" name="Group 6">
                <a:extLst>
                  <a:ext uri="{FF2B5EF4-FFF2-40B4-BE49-F238E27FC236}">
                    <a16:creationId xmlns:a16="http://schemas.microsoft.com/office/drawing/2014/main" id="{4CEFE05C-B6EA-E7C5-053E-787CBADEFC4F}"/>
                  </a:ext>
                </a:extLst>
              </p:cNvPr>
              <p:cNvGrpSpPr/>
              <p:nvPr/>
            </p:nvGrpSpPr>
            <p:grpSpPr>
              <a:xfrm>
                <a:off x="3265912" y="4950696"/>
                <a:ext cx="3192799" cy="1149779"/>
                <a:chOff x="8168641" y="4518333"/>
                <a:chExt cx="3192799" cy="546587"/>
              </a:xfrm>
            </p:grpSpPr>
            <p:sp>
              <p:nvSpPr>
                <p:cNvPr id="12" name="TextBox 11">
                  <a:extLst>
                    <a:ext uri="{FF2B5EF4-FFF2-40B4-BE49-F238E27FC236}">
                      <a16:creationId xmlns:a16="http://schemas.microsoft.com/office/drawing/2014/main" id="{EDFB5B5C-4D74-72BB-CD44-46CAAD62C172}"/>
                    </a:ext>
                  </a:extLst>
                </p:cNvPr>
                <p:cNvSpPr txBox="1"/>
                <p:nvPr/>
              </p:nvSpPr>
              <p:spPr>
                <a:xfrm>
                  <a:off x="8390528" y="4677251"/>
                  <a:ext cx="2970912" cy="387669"/>
                </a:xfrm>
                <a:prstGeom prst="rect">
                  <a:avLst/>
                </a:prstGeom>
                <a:solidFill>
                  <a:srgbClr val="0070C0"/>
                </a:solidFill>
              </p:spPr>
              <p:txBody>
                <a:bodyPr wrap="square" rtlCol="0">
                  <a:noAutofit/>
                </a:bodyPr>
                <a:lstStyle/>
                <a:p>
                  <a:r>
                    <a:rPr lang="en-US" dirty="0">
                      <a:solidFill>
                        <a:schemeClr val="bg1"/>
                      </a:solidFill>
                    </a:rPr>
                    <a:t> </a:t>
                  </a:r>
                  <a:r>
                    <a:rPr lang="en-US" sz="1200" dirty="0">
                      <a:solidFill>
                        <a:schemeClr val="bg1"/>
                      </a:solidFill>
                    </a:rPr>
                    <a:t>Human Cases with Poultry Exposure:</a:t>
                  </a:r>
                </a:p>
                <a:p>
                  <a:r>
                    <a:rPr lang="en-US" sz="1200" dirty="0">
                      <a:solidFill>
                        <a:schemeClr val="bg1"/>
                      </a:solidFill>
                    </a:rPr>
                    <a:t>Some with NA-S247N &amp; PA-138M mutations (    antivirals): </a:t>
                  </a:r>
                  <a:r>
                    <a:rPr lang="en-US" sz="1200" dirty="0">
                      <a:solidFill>
                        <a:schemeClr val="bg1"/>
                      </a:solidFill>
                      <a:hlinkClick r:id="rId13">
                        <a:extLst>
                          <a:ext uri="{A12FA001-AC4F-418D-AE19-62706E023703}">
                            <ahyp:hlinkClr xmlns:ahyp="http://schemas.microsoft.com/office/drawing/2018/hyperlinkcolor" val="tx"/>
                          </a:ext>
                        </a:extLst>
                      </a:hlinkClick>
                    </a:rPr>
                    <a:t>clade 2.3.4.4b</a:t>
                  </a:r>
                  <a:endParaRPr lang="en-US" dirty="0">
                    <a:solidFill>
                      <a:schemeClr val="bg1"/>
                    </a:solidFill>
                  </a:endParaRPr>
                </a:p>
              </p:txBody>
            </p:sp>
            <p:pic>
              <p:nvPicPr>
                <p:cNvPr id="26" name="Graphic 25" descr="Man with solid fill">
                  <a:extLst>
                    <a:ext uri="{FF2B5EF4-FFF2-40B4-BE49-F238E27FC236}">
                      <a16:creationId xmlns:a16="http://schemas.microsoft.com/office/drawing/2014/main" id="{F0619388-BE32-BAAE-C134-80F9E21EDB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68641" y="4518333"/>
                  <a:ext cx="570698" cy="260694"/>
                </a:xfrm>
                <a:prstGeom prst="rect">
                  <a:avLst/>
                </a:prstGeom>
              </p:spPr>
            </p:pic>
          </p:grpSp>
          <p:cxnSp>
            <p:nvCxnSpPr>
              <p:cNvPr id="28" name="Straight Arrow Connector 27">
                <a:extLst>
                  <a:ext uri="{FF2B5EF4-FFF2-40B4-BE49-F238E27FC236}">
                    <a16:creationId xmlns:a16="http://schemas.microsoft.com/office/drawing/2014/main" id="{F5F41A6A-D19C-ED7A-BE88-278C17A02202}"/>
                  </a:ext>
                </a:extLst>
              </p:cNvPr>
              <p:cNvCxnSpPr>
                <a:cxnSpLocks/>
              </p:cNvCxnSpPr>
              <p:nvPr/>
            </p:nvCxnSpPr>
            <p:spPr>
              <a:xfrm>
                <a:off x="3680471" y="5788433"/>
                <a:ext cx="0" cy="1928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CB8457DB-3945-DB28-7B84-AFF0C20A1621}"/>
                </a:ext>
              </a:extLst>
            </p:cNvPr>
            <p:cNvCxnSpPr/>
            <p:nvPr/>
          </p:nvCxnSpPr>
          <p:spPr>
            <a:xfrm>
              <a:off x="5964865" y="4344309"/>
              <a:ext cx="1020726" cy="716789"/>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51" name="Straight Arrow Connector 50">
              <a:extLst>
                <a:ext uri="{FF2B5EF4-FFF2-40B4-BE49-F238E27FC236}">
                  <a16:creationId xmlns:a16="http://schemas.microsoft.com/office/drawing/2014/main" id="{8833BDC0-27BF-4644-414B-49248090BE04}"/>
                </a:ext>
              </a:extLst>
            </p:cNvPr>
            <p:cNvCxnSpPr/>
            <p:nvPr/>
          </p:nvCxnSpPr>
          <p:spPr>
            <a:xfrm>
              <a:off x="5943936" y="4342063"/>
              <a:ext cx="2668139" cy="1487468"/>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23820BE-E77E-A5AE-F702-410AA4FFBE6E}"/>
                </a:ext>
              </a:extLst>
            </p:cNvPr>
            <p:cNvCxnSpPr>
              <a:cxnSpLocks/>
            </p:cNvCxnSpPr>
            <p:nvPr/>
          </p:nvCxnSpPr>
          <p:spPr>
            <a:xfrm>
              <a:off x="5943936" y="4342063"/>
              <a:ext cx="3923078" cy="345140"/>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F59ACC2-3F11-ACB1-6F5F-348648DF88DA}"/>
                </a:ext>
              </a:extLst>
            </p:cNvPr>
            <p:cNvCxnSpPr>
              <a:cxnSpLocks/>
            </p:cNvCxnSpPr>
            <p:nvPr/>
          </p:nvCxnSpPr>
          <p:spPr>
            <a:xfrm>
              <a:off x="5943936" y="4342063"/>
              <a:ext cx="2411242" cy="848725"/>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6BF7FE1-760D-63CB-399D-5E86BE237E65}"/>
                </a:ext>
              </a:extLst>
            </p:cNvPr>
            <p:cNvCxnSpPr>
              <a:cxnSpLocks/>
            </p:cNvCxnSpPr>
            <p:nvPr/>
          </p:nvCxnSpPr>
          <p:spPr>
            <a:xfrm flipH="1">
              <a:off x="7099822" y="2692349"/>
              <a:ext cx="1218570" cy="187388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6B7FA1C-4607-F153-7DD9-7A2BC410E92E}"/>
                </a:ext>
              </a:extLst>
            </p:cNvPr>
            <p:cNvCxnSpPr>
              <a:cxnSpLocks/>
            </p:cNvCxnSpPr>
            <p:nvPr/>
          </p:nvCxnSpPr>
          <p:spPr>
            <a:xfrm flipH="1">
              <a:off x="8281331" y="2685108"/>
              <a:ext cx="8752" cy="243382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8A091F0-66A6-0467-A4DC-CC906C43D67A}"/>
                </a:ext>
              </a:extLst>
            </p:cNvPr>
            <p:cNvCxnSpPr>
              <a:cxnSpLocks/>
            </p:cNvCxnSpPr>
            <p:nvPr/>
          </p:nvCxnSpPr>
          <p:spPr>
            <a:xfrm flipH="1">
              <a:off x="7373391" y="2685108"/>
              <a:ext cx="893786" cy="165695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C15B22C-5D63-FBF1-A08B-6CAD7085F224}"/>
                </a:ext>
              </a:extLst>
            </p:cNvPr>
            <p:cNvCxnSpPr>
              <a:cxnSpLocks/>
            </p:cNvCxnSpPr>
            <p:nvPr/>
          </p:nvCxnSpPr>
          <p:spPr>
            <a:xfrm>
              <a:off x="5964865" y="5085797"/>
              <a:ext cx="1200738" cy="32657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946DC31-3342-3CFA-A6BF-CD35D7FC8AB4}"/>
                </a:ext>
              </a:extLst>
            </p:cNvPr>
            <p:cNvCxnSpPr>
              <a:cxnSpLocks/>
              <a:stCxn id="44" idx="3"/>
            </p:cNvCxnSpPr>
            <p:nvPr/>
          </p:nvCxnSpPr>
          <p:spPr>
            <a:xfrm flipV="1">
              <a:off x="5865485" y="5319247"/>
              <a:ext cx="3563523" cy="64497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F9E212E-5CCC-0B47-073F-A78BA0A02FD4}"/>
                </a:ext>
              </a:extLst>
            </p:cNvPr>
            <p:cNvCxnSpPr>
              <a:cxnSpLocks/>
            </p:cNvCxnSpPr>
            <p:nvPr/>
          </p:nvCxnSpPr>
          <p:spPr>
            <a:xfrm>
              <a:off x="6240451" y="3411786"/>
              <a:ext cx="1200738" cy="32657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2072B96-B3F9-4430-4E72-A39496B7D48D}"/>
                </a:ext>
              </a:extLst>
            </p:cNvPr>
            <p:cNvCxnSpPr>
              <a:cxnSpLocks/>
            </p:cNvCxnSpPr>
            <p:nvPr/>
          </p:nvCxnSpPr>
          <p:spPr>
            <a:xfrm>
              <a:off x="6850045" y="1538753"/>
              <a:ext cx="359431" cy="27050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8938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E97A7F9-9E64-2272-30D9-B9EFD6C552A5}"/>
              </a:ext>
            </a:extLst>
          </p:cNvPr>
          <p:cNvSpPr txBox="1"/>
          <p:nvPr/>
        </p:nvSpPr>
        <p:spPr>
          <a:xfrm>
            <a:off x="267302" y="3581375"/>
            <a:ext cx="5156622" cy="553998"/>
          </a:xfrm>
          <a:prstGeom prst="rect">
            <a:avLst/>
          </a:prstGeom>
          <a:noFill/>
        </p:spPr>
        <p:txBody>
          <a:bodyPr wrap="square" lIns="91440" tIns="45720" rIns="91440" bIns="45720" rtlCol="0" anchor="t">
            <a:spAutoFit/>
          </a:bodyPr>
          <a:lstStyle/>
          <a:p>
            <a:r>
              <a:rPr lang="en-US" sz="1000"/>
              <a:t>Available: </a:t>
            </a:r>
            <a:r>
              <a:rPr lang="en-US" sz="1000">
                <a:hlinkClick r:id="rId3"/>
              </a:rPr>
              <a:t>Weekly US Influenza Surveillance Report: Key Updates for Week 47, ending November 23, 2024 | </a:t>
            </a:r>
            <a:r>
              <a:rPr lang="en-US" sz="1000" err="1">
                <a:hlinkClick r:id="rId3"/>
              </a:rPr>
              <a:t>FluView</a:t>
            </a:r>
            <a:r>
              <a:rPr lang="en-US" sz="1000">
                <a:hlinkClick r:id="rId3"/>
              </a:rPr>
              <a:t> | CDC</a:t>
            </a:r>
            <a:r>
              <a:rPr lang="en-US" sz="1000"/>
              <a:t>; accessed December 4, 2024</a:t>
            </a:r>
          </a:p>
          <a:p>
            <a:endParaRPr lang="en-US" sz="1000"/>
          </a:p>
        </p:txBody>
      </p:sp>
      <p:sp>
        <p:nvSpPr>
          <p:cNvPr id="16" name="TextBox 15">
            <a:extLst>
              <a:ext uri="{FF2B5EF4-FFF2-40B4-BE49-F238E27FC236}">
                <a16:creationId xmlns:a16="http://schemas.microsoft.com/office/drawing/2014/main" id="{6466185A-BCD7-0CC5-B17A-E4052F29FE58}"/>
              </a:ext>
            </a:extLst>
          </p:cNvPr>
          <p:cNvSpPr txBox="1"/>
          <p:nvPr/>
        </p:nvSpPr>
        <p:spPr>
          <a:xfrm>
            <a:off x="5718672" y="3581375"/>
            <a:ext cx="6073604" cy="246221"/>
          </a:xfrm>
          <a:prstGeom prst="rect">
            <a:avLst/>
          </a:prstGeom>
          <a:noFill/>
        </p:spPr>
        <p:txBody>
          <a:bodyPr wrap="square" lIns="91440" tIns="45720" rIns="91440" bIns="45720" rtlCol="0" anchor="t">
            <a:spAutoFit/>
          </a:bodyPr>
          <a:lstStyle/>
          <a:p>
            <a:r>
              <a:rPr lang="en-US" sz="1000" dirty="0"/>
              <a:t>Available:  </a:t>
            </a:r>
            <a:r>
              <a:rPr lang="en-US" sz="1000" dirty="0">
                <a:hlinkClick r:id="rId4"/>
              </a:rPr>
              <a:t>Texas DSHS | Respiratory Virus Surveillance Report | 12.03.24 | Week 47</a:t>
            </a:r>
            <a:r>
              <a:rPr lang="en-US" sz="1000" dirty="0"/>
              <a:t>; accessed December 4, 2024</a:t>
            </a:r>
          </a:p>
        </p:txBody>
      </p:sp>
      <p:grpSp>
        <p:nvGrpSpPr>
          <p:cNvPr id="22" name="Group 21">
            <a:extLst>
              <a:ext uri="{FF2B5EF4-FFF2-40B4-BE49-F238E27FC236}">
                <a16:creationId xmlns:a16="http://schemas.microsoft.com/office/drawing/2014/main" id="{0EB1E6D4-7EED-DB63-B0F6-4782235B9BF2}"/>
              </a:ext>
            </a:extLst>
          </p:cNvPr>
          <p:cNvGrpSpPr/>
          <p:nvPr/>
        </p:nvGrpSpPr>
        <p:grpSpPr>
          <a:xfrm>
            <a:off x="5718672" y="759128"/>
            <a:ext cx="5728684" cy="2749138"/>
            <a:chOff x="5718672" y="759128"/>
            <a:chExt cx="5728684" cy="2749138"/>
          </a:xfrm>
        </p:grpSpPr>
        <p:sp>
          <p:nvSpPr>
            <p:cNvPr id="10" name="TextBox 9">
              <a:extLst>
                <a:ext uri="{FF2B5EF4-FFF2-40B4-BE49-F238E27FC236}">
                  <a16:creationId xmlns:a16="http://schemas.microsoft.com/office/drawing/2014/main" id="{7E53CD7E-A0E2-E7BF-C95A-B31D9E6E2F13}"/>
                </a:ext>
              </a:extLst>
            </p:cNvPr>
            <p:cNvSpPr txBox="1"/>
            <p:nvPr/>
          </p:nvSpPr>
          <p:spPr>
            <a:xfrm>
              <a:off x="7772335" y="759128"/>
              <a:ext cx="1441938" cy="400110"/>
            </a:xfrm>
            <a:prstGeom prst="rect">
              <a:avLst/>
            </a:prstGeom>
            <a:noFill/>
          </p:spPr>
          <p:txBody>
            <a:bodyPr wrap="square">
              <a:spAutoFit/>
            </a:bodyPr>
            <a:lstStyle/>
            <a:p>
              <a:pPr algn="ctr"/>
              <a:r>
                <a:rPr lang="en-US" sz="2000" b="1">
                  <a:solidFill>
                    <a:srgbClr val="FF0000"/>
                  </a:solidFill>
                </a:rPr>
                <a:t>Texas</a:t>
              </a:r>
            </a:p>
          </p:txBody>
        </p:sp>
        <p:pic>
          <p:nvPicPr>
            <p:cNvPr id="18" name="Picture 17">
              <a:extLst>
                <a:ext uri="{FF2B5EF4-FFF2-40B4-BE49-F238E27FC236}">
                  <a16:creationId xmlns:a16="http://schemas.microsoft.com/office/drawing/2014/main" id="{1DBC0D9C-4F12-7C74-7D6D-76D5B25344A9}"/>
                </a:ext>
              </a:extLst>
            </p:cNvPr>
            <p:cNvPicPr>
              <a:picLocks noChangeAspect="1"/>
            </p:cNvPicPr>
            <p:nvPr/>
          </p:nvPicPr>
          <p:blipFill>
            <a:blip r:embed="rId5"/>
            <a:stretch>
              <a:fillRect/>
            </a:stretch>
          </p:blipFill>
          <p:spPr>
            <a:xfrm>
              <a:off x="5718672" y="1159238"/>
              <a:ext cx="5728684" cy="23490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21" name="Group 20">
            <a:extLst>
              <a:ext uri="{FF2B5EF4-FFF2-40B4-BE49-F238E27FC236}">
                <a16:creationId xmlns:a16="http://schemas.microsoft.com/office/drawing/2014/main" id="{C08B0662-BDAD-49A3-6C65-583B64E2B989}"/>
              </a:ext>
            </a:extLst>
          </p:cNvPr>
          <p:cNvGrpSpPr/>
          <p:nvPr/>
        </p:nvGrpSpPr>
        <p:grpSpPr>
          <a:xfrm>
            <a:off x="267302" y="503378"/>
            <a:ext cx="5266258" cy="3004888"/>
            <a:chOff x="267302" y="503378"/>
            <a:chExt cx="5266258" cy="3004888"/>
          </a:xfrm>
        </p:grpSpPr>
        <p:sp>
          <p:nvSpPr>
            <p:cNvPr id="17" name="TextBox 16">
              <a:extLst>
                <a:ext uri="{FF2B5EF4-FFF2-40B4-BE49-F238E27FC236}">
                  <a16:creationId xmlns:a16="http://schemas.microsoft.com/office/drawing/2014/main" id="{35D1C0D4-8472-3E29-5695-A222B3D5DBBF}"/>
                </a:ext>
              </a:extLst>
            </p:cNvPr>
            <p:cNvSpPr txBox="1"/>
            <p:nvPr/>
          </p:nvSpPr>
          <p:spPr>
            <a:xfrm>
              <a:off x="663605" y="503378"/>
              <a:ext cx="4473652" cy="61555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000" b="1">
                  <a:solidFill>
                    <a:srgbClr val="003087"/>
                  </a:solidFill>
                </a:rPr>
                <a:t>United States</a:t>
              </a:r>
            </a:p>
            <a:p>
              <a:pPr algn="ctr"/>
              <a:r>
                <a:rPr lang="en-US" sz="1400" b="1">
                  <a:solidFill>
                    <a:srgbClr val="003087"/>
                  </a:solidFill>
                </a:rPr>
                <a:t>Clinical Laboratories</a:t>
              </a:r>
            </a:p>
          </p:txBody>
        </p:sp>
        <p:pic>
          <p:nvPicPr>
            <p:cNvPr id="20" name="Picture 19">
              <a:extLst>
                <a:ext uri="{FF2B5EF4-FFF2-40B4-BE49-F238E27FC236}">
                  <a16:creationId xmlns:a16="http://schemas.microsoft.com/office/drawing/2014/main" id="{6B545EF0-BEC5-34DC-BD75-F8D19EE0779D}"/>
                </a:ext>
              </a:extLst>
            </p:cNvPr>
            <p:cNvPicPr>
              <a:picLocks noChangeAspect="1"/>
            </p:cNvPicPr>
            <p:nvPr/>
          </p:nvPicPr>
          <p:blipFill>
            <a:blip r:embed="rId6"/>
            <a:stretch>
              <a:fillRect/>
            </a:stretch>
          </p:blipFill>
          <p:spPr>
            <a:xfrm>
              <a:off x="267302" y="1159238"/>
              <a:ext cx="5266258" cy="23490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29869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244CD2E-8DE5-0070-2E5C-9B1DEB7742AF}"/>
              </a:ext>
            </a:extLst>
          </p:cNvPr>
          <p:cNvSpPr>
            <a:spLocks noGrp="1"/>
          </p:cNvSpPr>
          <p:nvPr>
            <p:ph idx="1"/>
          </p:nvPr>
        </p:nvSpPr>
        <p:spPr>
          <a:xfrm>
            <a:off x="2397238" y="2052386"/>
            <a:ext cx="8452658" cy="3799523"/>
          </a:xfrm>
        </p:spPr>
        <p:txBody>
          <a:bodyPr/>
          <a:lstStyle/>
          <a:p>
            <a:r>
              <a:rPr lang="en-US" dirty="0"/>
              <a:t>Respiratory Virus Illness Dashboard</a:t>
            </a:r>
          </a:p>
          <a:p>
            <a:r>
              <a:rPr lang="en-US" dirty="0"/>
              <a:t>Pertussis</a:t>
            </a:r>
          </a:p>
          <a:p>
            <a:r>
              <a:rPr lang="en-US" dirty="0"/>
              <a:t>Marburg Virus</a:t>
            </a:r>
          </a:p>
          <a:p>
            <a:r>
              <a:rPr lang="en-US" dirty="0"/>
              <a:t>Mpox</a:t>
            </a:r>
          </a:p>
          <a:p>
            <a:r>
              <a:rPr lang="en-US" dirty="0"/>
              <a:t>H5N1</a:t>
            </a:r>
          </a:p>
          <a:p>
            <a:r>
              <a:rPr lang="en-US" dirty="0"/>
              <a:t>Enhanced Influenza Surveillance</a:t>
            </a:r>
          </a:p>
        </p:txBody>
      </p:sp>
      <p:sp>
        <p:nvSpPr>
          <p:cNvPr id="5" name="Title 4">
            <a:extLst>
              <a:ext uri="{FF2B5EF4-FFF2-40B4-BE49-F238E27FC236}">
                <a16:creationId xmlns:a16="http://schemas.microsoft.com/office/drawing/2014/main" id="{5D739182-27A2-4185-8A2B-7819CA5FD83B}"/>
              </a:ext>
            </a:extLst>
          </p:cNvPr>
          <p:cNvSpPr>
            <a:spLocks noGrp="1"/>
          </p:cNvSpPr>
          <p:nvPr>
            <p:ph type="title"/>
          </p:nvPr>
        </p:nvSpPr>
        <p:spPr/>
        <p:txBody>
          <a:bodyPr/>
          <a:lstStyle/>
          <a:p>
            <a:r>
              <a:rPr lang="en-US" dirty="0"/>
              <a:t>Discussion Topics</a:t>
            </a:r>
          </a:p>
        </p:txBody>
      </p:sp>
    </p:spTree>
    <p:extLst>
      <p:ext uri="{BB962C8B-B14F-4D97-AF65-F5344CB8AC3E}">
        <p14:creationId xmlns:p14="http://schemas.microsoft.com/office/powerpoint/2010/main" val="1090743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6F6C56F-3E0C-8D3F-17FC-C2ACB088B20B}"/>
              </a:ext>
            </a:extLst>
          </p:cNvPr>
          <p:cNvGrpSpPr/>
          <p:nvPr/>
        </p:nvGrpSpPr>
        <p:grpSpPr>
          <a:xfrm>
            <a:off x="5456502" y="360766"/>
            <a:ext cx="5727314" cy="3587746"/>
            <a:chOff x="5456502" y="149861"/>
            <a:chExt cx="5727314" cy="3587746"/>
          </a:xfrm>
        </p:grpSpPr>
        <p:pic>
          <p:nvPicPr>
            <p:cNvPr id="6" name="Picture 5">
              <a:extLst>
                <a:ext uri="{FF2B5EF4-FFF2-40B4-BE49-F238E27FC236}">
                  <a16:creationId xmlns:a16="http://schemas.microsoft.com/office/drawing/2014/main" id="{F3C63B3E-4FF4-1D1B-51C8-8E0786AD64C6}"/>
                </a:ext>
              </a:extLst>
            </p:cNvPr>
            <p:cNvPicPr>
              <a:picLocks noChangeAspect="1"/>
            </p:cNvPicPr>
            <p:nvPr/>
          </p:nvPicPr>
          <p:blipFill>
            <a:blip r:embed="rId3"/>
            <a:stretch>
              <a:fillRect/>
            </a:stretch>
          </p:blipFill>
          <p:spPr>
            <a:xfrm>
              <a:off x="5456502" y="613722"/>
              <a:ext cx="5727314" cy="31238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TextBox 9">
              <a:extLst>
                <a:ext uri="{FF2B5EF4-FFF2-40B4-BE49-F238E27FC236}">
                  <a16:creationId xmlns:a16="http://schemas.microsoft.com/office/drawing/2014/main" id="{7E53CD7E-A0E2-E7BF-C95A-B31D9E6E2F13}"/>
                </a:ext>
              </a:extLst>
            </p:cNvPr>
            <p:cNvSpPr txBox="1"/>
            <p:nvPr/>
          </p:nvSpPr>
          <p:spPr>
            <a:xfrm>
              <a:off x="7548596" y="149861"/>
              <a:ext cx="1441938" cy="400110"/>
            </a:xfrm>
            <a:prstGeom prst="rect">
              <a:avLst/>
            </a:prstGeom>
            <a:noFill/>
          </p:spPr>
          <p:txBody>
            <a:bodyPr wrap="square">
              <a:spAutoFit/>
            </a:bodyPr>
            <a:lstStyle/>
            <a:p>
              <a:pPr algn="ctr"/>
              <a:r>
                <a:rPr lang="en-US" sz="2000" b="1">
                  <a:solidFill>
                    <a:srgbClr val="FF0000"/>
                  </a:solidFill>
                </a:rPr>
                <a:t>Texas</a:t>
              </a:r>
            </a:p>
          </p:txBody>
        </p:sp>
      </p:grpSp>
      <p:sp>
        <p:nvSpPr>
          <p:cNvPr id="15" name="TextBox 14">
            <a:extLst>
              <a:ext uri="{FF2B5EF4-FFF2-40B4-BE49-F238E27FC236}">
                <a16:creationId xmlns:a16="http://schemas.microsoft.com/office/drawing/2014/main" id="{BE97A7F9-9E64-2272-30D9-B9EFD6C552A5}"/>
              </a:ext>
            </a:extLst>
          </p:cNvPr>
          <p:cNvSpPr txBox="1"/>
          <p:nvPr/>
        </p:nvSpPr>
        <p:spPr>
          <a:xfrm>
            <a:off x="108406" y="6094927"/>
            <a:ext cx="5156622" cy="553998"/>
          </a:xfrm>
          <a:prstGeom prst="rect">
            <a:avLst/>
          </a:prstGeom>
          <a:noFill/>
        </p:spPr>
        <p:txBody>
          <a:bodyPr wrap="square" lIns="91440" tIns="45720" rIns="91440" bIns="45720" rtlCol="0" anchor="t">
            <a:spAutoFit/>
          </a:bodyPr>
          <a:lstStyle/>
          <a:p>
            <a:r>
              <a:rPr lang="en-US" sz="1000"/>
              <a:t>Available: </a:t>
            </a:r>
            <a:r>
              <a:rPr lang="en-US" sz="1000">
                <a:hlinkClick r:id="rId4"/>
              </a:rPr>
              <a:t>Weekly US Influenza Surveillance Report: Key Updates for Week 47, ending November 23, 2024 | </a:t>
            </a:r>
            <a:r>
              <a:rPr lang="en-US" sz="1000" err="1">
                <a:hlinkClick r:id="rId4"/>
              </a:rPr>
              <a:t>FluView</a:t>
            </a:r>
            <a:r>
              <a:rPr lang="en-US" sz="1000">
                <a:hlinkClick r:id="rId4"/>
              </a:rPr>
              <a:t> | CDC</a:t>
            </a:r>
            <a:r>
              <a:rPr lang="en-US" sz="1000"/>
              <a:t>; accessed December 4, 2024</a:t>
            </a:r>
          </a:p>
          <a:p>
            <a:endParaRPr lang="en-US" sz="1000"/>
          </a:p>
        </p:txBody>
      </p:sp>
      <p:sp>
        <p:nvSpPr>
          <p:cNvPr id="16" name="TextBox 15">
            <a:extLst>
              <a:ext uri="{FF2B5EF4-FFF2-40B4-BE49-F238E27FC236}">
                <a16:creationId xmlns:a16="http://schemas.microsoft.com/office/drawing/2014/main" id="{6466185A-BCD7-0CC5-B17A-E4052F29FE58}"/>
              </a:ext>
            </a:extLst>
          </p:cNvPr>
          <p:cNvSpPr txBox="1"/>
          <p:nvPr/>
        </p:nvSpPr>
        <p:spPr>
          <a:xfrm>
            <a:off x="5456502" y="4012263"/>
            <a:ext cx="6073604" cy="246221"/>
          </a:xfrm>
          <a:prstGeom prst="rect">
            <a:avLst/>
          </a:prstGeom>
          <a:noFill/>
        </p:spPr>
        <p:txBody>
          <a:bodyPr wrap="square" lIns="91440" tIns="45720" rIns="91440" bIns="45720" rtlCol="0" anchor="t">
            <a:spAutoFit/>
          </a:bodyPr>
          <a:lstStyle/>
          <a:p>
            <a:r>
              <a:rPr lang="en-US" sz="1000"/>
              <a:t>Available:  </a:t>
            </a:r>
            <a:r>
              <a:rPr lang="en-US" sz="1000">
                <a:hlinkClick r:id="rId5"/>
              </a:rPr>
              <a:t>Texas DSHS | Respiratory Virus Surveillance Report | 12.03.24 | Week 47</a:t>
            </a:r>
            <a:r>
              <a:rPr lang="en-US" sz="1000"/>
              <a:t>; accessed December 4, 2024</a:t>
            </a:r>
          </a:p>
        </p:txBody>
      </p:sp>
      <p:grpSp>
        <p:nvGrpSpPr>
          <p:cNvPr id="2" name="Group 1">
            <a:extLst>
              <a:ext uri="{FF2B5EF4-FFF2-40B4-BE49-F238E27FC236}">
                <a16:creationId xmlns:a16="http://schemas.microsoft.com/office/drawing/2014/main" id="{C16DA540-7AC3-3157-8D09-CC5963D2DDB7}"/>
              </a:ext>
            </a:extLst>
          </p:cNvPr>
          <p:cNvGrpSpPr/>
          <p:nvPr/>
        </p:nvGrpSpPr>
        <p:grpSpPr>
          <a:xfrm>
            <a:off x="190608" y="209074"/>
            <a:ext cx="5156622" cy="5866586"/>
            <a:chOff x="190608" y="209074"/>
            <a:chExt cx="5156622" cy="5866586"/>
          </a:xfrm>
        </p:grpSpPr>
        <p:pic>
          <p:nvPicPr>
            <p:cNvPr id="4" name="Picture 3">
              <a:extLst>
                <a:ext uri="{FF2B5EF4-FFF2-40B4-BE49-F238E27FC236}">
                  <a16:creationId xmlns:a16="http://schemas.microsoft.com/office/drawing/2014/main" id="{9789E685-B439-D492-F553-801C7F5BD51B}"/>
                </a:ext>
              </a:extLst>
            </p:cNvPr>
            <p:cNvPicPr>
              <a:picLocks noChangeAspect="1"/>
            </p:cNvPicPr>
            <p:nvPr/>
          </p:nvPicPr>
          <p:blipFill>
            <a:blip r:embed="rId6"/>
            <a:stretch>
              <a:fillRect/>
            </a:stretch>
          </p:blipFill>
          <p:spPr>
            <a:xfrm>
              <a:off x="190608" y="782339"/>
              <a:ext cx="5156622" cy="5293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 name="TextBox 16">
              <a:extLst>
                <a:ext uri="{FF2B5EF4-FFF2-40B4-BE49-F238E27FC236}">
                  <a16:creationId xmlns:a16="http://schemas.microsoft.com/office/drawing/2014/main" id="{35D1C0D4-8472-3E29-5695-A222B3D5DBBF}"/>
                </a:ext>
              </a:extLst>
            </p:cNvPr>
            <p:cNvSpPr txBox="1"/>
            <p:nvPr/>
          </p:nvSpPr>
          <p:spPr>
            <a:xfrm>
              <a:off x="559448" y="209074"/>
              <a:ext cx="4473652" cy="61555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000" b="1">
                  <a:solidFill>
                    <a:srgbClr val="003087"/>
                  </a:solidFill>
                </a:rPr>
                <a:t>United States</a:t>
              </a:r>
            </a:p>
            <a:p>
              <a:pPr algn="ctr"/>
              <a:r>
                <a:rPr lang="en-US" sz="1400" b="1">
                  <a:solidFill>
                    <a:srgbClr val="003087"/>
                  </a:solidFill>
                </a:rPr>
                <a:t>Public Health Laboratories</a:t>
              </a:r>
            </a:p>
          </p:txBody>
        </p:sp>
      </p:grpSp>
    </p:spTree>
    <p:extLst>
      <p:ext uri="{BB962C8B-B14F-4D97-AF65-F5344CB8AC3E}">
        <p14:creationId xmlns:p14="http://schemas.microsoft.com/office/powerpoint/2010/main" val="1002551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BEE7D3-581F-0569-5B21-0AFDFA16851C}"/>
              </a:ext>
            </a:extLst>
          </p:cNvPr>
          <p:cNvSpPr/>
          <p:nvPr/>
        </p:nvSpPr>
        <p:spPr>
          <a:xfrm>
            <a:off x="0" y="0"/>
            <a:ext cx="2214282"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E3739A2-2B63-AE96-05C9-CB47077CE8B9}"/>
              </a:ext>
            </a:extLst>
          </p:cNvPr>
          <p:cNvSpPr>
            <a:spLocks noGrp="1"/>
          </p:cNvSpPr>
          <p:nvPr>
            <p:ph type="title" idx="4294967295"/>
          </p:nvPr>
        </p:nvSpPr>
        <p:spPr>
          <a:xfrm>
            <a:off x="0" y="706438"/>
            <a:ext cx="1887538" cy="1325562"/>
          </a:xfrm>
        </p:spPr>
        <p:txBody>
          <a:bodyPr>
            <a:noAutofit/>
          </a:bodyPr>
          <a:lstStyle/>
          <a:p>
            <a:r>
              <a:rPr lang="en-US" sz="2000">
                <a:solidFill>
                  <a:schemeClr val="bg1"/>
                </a:solidFill>
              </a:rPr>
              <a:t>Update: CDC adds new Spanish resources to increase understanding of how H5 bird flu can spread on a dairy farm</a:t>
            </a:r>
          </a:p>
        </p:txBody>
      </p:sp>
      <p:pic>
        <p:nvPicPr>
          <p:cNvPr id="9" name="Picture 8">
            <a:extLst>
              <a:ext uri="{FF2B5EF4-FFF2-40B4-BE49-F238E27FC236}">
                <a16:creationId xmlns:a16="http://schemas.microsoft.com/office/drawing/2014/main" id="{B8EC8B6E-EA84-3C27-7DF4-80B9349C89FE}"/>
              </a:ext>
            </a:extLst>
          </p:cNvPr>
          <p:cNvPicPr>
            <a:picLocks noChangeAspect="1"/>
          </p:cNvPicPr>
          <p:nvPr/>
        </p:nvPicPr>
        <p:blipFill rotWithShape="1">
          <a:blip r:embed="rId3"/>
          <a:srcRect l="4308"/>
          <a:stretch/>
        </p:blipFill>
        <p:spPr>
          <a:xfrm>
            <a:off x="2260936" y="89647"/>
            <a:ext cx="4908997" cy="6624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204AE11C-C3C7-9F4C-4633-B09412C87166}"/>
              </a:ext>
            </a:extLst>
          </p:cNvPr>
          <p:cNvPicPr>
            <a:picLocks noChangeAspect="1"/>
          </p:cNvPicPr>
          <p:nvPr/>
        </p:nvPicPr>
        <p:blipFill rotWithShape="1">
          <a:blip r:embed="rId4"/>
          <a:srcRect l="3763"/>
          <a:stretch/>
        </p:blipFill>
        <p:spPr>
          <a:xfrm>
            <a:off x="7216587" y="89647"/>
            <a:ext cx="4908997" cy="6624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A8CDB0AD-BDCB-07FF-AB94-F10EBABFCC61}"/>
              </a:ext>
            </a:extLst>
          </p:cNvPr>
          <p:cNvSpPr txBox="1"/>
          <p:nvPr/>
        </p:nvSpPr>
        <p:spPr>
          <a:xfrm>
            <a:off x="0" y="6150114"/>
            <a:ext cx="1816173" cy="707886"/>
          </a:xfrm>
          <a:prstGeom prst="rect">
            <a:avLst/>
          </a:prstGeom>
          <a:noFill/>
        </p:spPr>
        <p:txBody>
          <a:bodyPr wrap="square" rtlCol="0">
            <a:spAutoFit/>
          </a:bodyPr>
          <a:lstStyle/>
          <a:p>
            <a:r>
              <a:rPr lang="en-US" sz="1000">
                <a:solidFill>
                  <a:schemeClr val="bg1"/>
                </a:solidFill>
              </a:rPr>
              <a:t>Source:  </a:t>
            </a:r>
            <a:r>
              <a:rPr lang="es-ES" sz="1000">
                <a:solidFill>
                  <a:schemeClr val="bg1"/>
                </a:solidFill>
                <a:hlinkClick r:id="rId5">
                  <a:extLst>
                    <a:ext uri="{A12FA001-AC4F-418D-AE19-62706E023703}">
                      <ahyp:hlinkClr xmlns:ahyp="http://schemas.microsoft.com/office/drawing/2018/hyperlinkcolor" val="tx"/>
                    </a:ext>
                  </a:extLst>
                </a:hlinkClick>
              </a:rPr>
              <a:t>Cómo se puede propagar la influenza aviar H5 en una granja lechera</a:t>
            </a:r>
            <a:r>
              <a:rPr lang="es-ES" sz="1000">
                <a:solidFill>
                  <a:schemeClr val="bg1"/>
                </a:solidFill>
              </a:rPr>
              <a:t>, </a:t>
            </a:r>
            <a:r>
              <a:rPr lang="es-ES" sz="1000" err="1">
                <a:solidFill>
                  <a:schemeClr val="bg1"/>
                </a:solidFill>
              </a:rPr>
              <a:t>Accessed</a:t>
            </a:r>
            <a:r>
              <a:rPr lang="es-ES" sz="1000">
                <a:solidFill>
                  <a:schemeClr val="bg1"/>
                </a:solidFill>
              </a:rPr>
              <a:t> </a:t>
            </a:r>
            <a:r>
              <a:rPr lang="es-ES" sz="1000" err="1">
                <a:solidFill>
                  <a:schemeClr val="bg1"/>
                </a:solidFill>
              </a:rPr>
              <a:t>on</a:t>
            </a:r>
            <a:r>
              <a:rPr lang="es-ES" sz="1000">
                <a:solidFill>
                  <a:schemeClr val="bg1"/>
                </a:solidFill>
              </a:rPr>
              <a:t>: 12/4/24</a:t>
            </a:r>
            <a:endParaRPr lang="en-US" sz="1000">
              <a:solidFill>
                <a:schemeClr val="bg1"/>
              </a:solidFill>
            </a:endParaRPr>
          </a:p>
        </p:txBody>
      </p:sp>
    </p:spTree>
    <p:extLst>
      <p:ext uri="{BB962C8B-B14F-4D97-AF65-F5344CB8AC3E}">
        <p14:creationId xmlns:p14="http://schemas.microsoft.com/office/powerpoint/2010/main" val="2207761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D3A137-3014-054A-27B7-1774C78E9868}"/>
              </a:ext>
            </a:extLst>
          </p:cNvPr>
          <p:cNvSpPr>
            <a:spLocks noGrp="1"/>
          </p:cNvSpPr>
          <p:nvPr>
            <p:ph type="title"/>
          </p:nvPr>
        </p:nvSpPr>
        <p:spPr/>
        <p:txBody>
          <a:bodyPr/>
          <a:lstStyle/>
          <a:p>
            <a:r>
              <a:rPr lang="en-US"/>
              <a:t>Enhanced Influenza A &amp; COVID-19 Surveillance</a:t>
            </a:r>
          </a:p>
        </p:txBody>
      </p:sp>
      <p:sp>
        <p:nvSpPr>
          <p:cNvPr id="6" name="Text Placeholder 5">
            <a:extLst>
              <a:ext uri="{FF2B5EF4-FFF2-40B4-BE49-F238E27FC236}">
                <a16:creationId xmlns:a16="http://schemas.microsoft.com/office/drawing/2014/main" id="{5D1A0532-EFF6-5045-FCB7-97112DC433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17012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F122D-CEDB-F635-4179-9269C7341FA3}"/>
              </a:ext>
            </a:extLst>
          </p:cNvPr>
          <p:cNvSpPr>
            <a:spLocks noGrp="1"/>
          </p:cNvSpPr>
          <p:nvPr>
            <p:ph type="title"/>
          </p:nvPr>
        </p:nvSpPr>
        <p:spPr>
          <a:xfrm>
            <a:off x="234353" y="254265"/>
            <a:ext cx="11854866" cy="1325563"/>
          </a:xfrm>
        </p:spPr>
        <p:txBody>
          <a:bodyPr>
            <a:normAutofit/>
          </a:bodyPr>
          <a:lstStyle/>
          <a:p>
            <a:r>
              <a:rPr lang="en-US" sz="3200"/>
              <a:t>DSHS Enhanced Influenza A(H5N1) &amp; COVID-19 </a:t>
            </a:r>
            <a:r>
              <a:rPr lang="en-US" sz="3200" dirty="0"/>
              <a:t>Surveillance</a:t>
            </a:r>
            <a:endParaRPr lang="en-US" sz="3200"/>
          </a:p>
        </p:txBody>
      </p:sp>
      <p:sp>
        <p:nvSpPr>
          <p:cNvPr id="5" name="Content Placeholder 4">
            <a:extLst>
              <a:ext uri="{FF2B5EF4-FFF2-40B4-BE49-F238E27FC236}">
                <a16:creationId xmlns:a16="http://schemas.microsoft.com/office/drawing/2014/main" id="{032E80FC-50E2-BA1F-21A8-BDEB6C642B11}"/>
              </a:ext>
            </a:extLst>
          </p:cNvPr>
          <p:cNvSpPr>
            <a:spLocks noGrp="1"/>
          </p:cNvSpPr>
          <p:nvPr>
            <p:ph idx="1"/>
          </p:nvPr>
        </p:nvSpPr>
        <p:spPr>
          <a:xfrm>
            <a:off x="262712" y="1524409"/>
            <a:ext cx="11666575" cy="4799707"/>
          </a:xfrm>
        </p:spPr>
        <p:txBody>
          <a:bodyPr vert="horz" lIns="91440" tIns="45720" rIns="91440" bIns="45720" rtlCol="0" anchor="t">
            <a:noAutofit/>
          </a:bodyPr>
          <a:lstStyle/>
          <a:p>
            <a:pPr>
              <a:lnSpc>
                <a:spcPct val="100000"/>
              </a:lnSpc>
              <a:spcBef>
                <a:spcPts val="600"/>
              </a:spcBef>
              <a:spcAft>
                <a:spcPts val="800"/>
              </a:spcAft>
            </a:pPr>
            <a:r>
              <a:rPr lang="en-US" sz="2400" b="1" kern="100">
                <a:solidFill>
                  <a:srgbClr val="000000"/>
                </a:solidFill>
                <a:effectLst/>
                <a:ea typeface="Verdana" panose="020B0604030504040204" pitchFamily="34" charset="0"/>
                <a:cs typeface="Times New Roman" panose="02020603050405020304" pitchFamily="18" charset="0"/>
              </a:rPr>
              <a:t>Texas Department of State Health Services (DSHS) is requesting healthcare providers assistance with increasing the submission of influenza A specimens for subtyping as well as submitting “un-</a:t>
            </a:r>
            <a:r>
              <a:rPr lang="en-US" sz="2400" b="1" kern="100" err="1">
                <a:solidFill>
                  <a:srgbClr val="000000"/>
                </a:solidFill>
                <a:effectLst/>
                <a:ea typeface="Verdana" panose="020B0604030504040204" pitchFamily="34" charset="0"/>
                <a:cs typeface="Times New Roman" panose="02020603050405020304" pitchFamily="18" charset="0"/>
              </a:rPr>
              <a:t>subtypeable</a:t>
            </a:r>
            <a:r>
              <a:rPr lang="en-US" sz="2400" b="1" kern="100">
                <a:solidFill>
                  <a:srgbClr val="000000"/>
                </a:solidFill>
                <a:effectLst/>
                <a:ea typeface="Verdana" panose="020B0604030504040204" pitchFamily="34" charset="0"/>
                <a:cs typeface="Times New Roman" panose="02020603050405020304" pitchFamily="18" charset="0"/>
              </a:rPr>
              <a:t>” specimens to public health laboratories for further identification.</a:t>
            </a:r>
            <a:endParaRPr lang="en-US" sz="2400" kern="100">
              <a:solidFill>
                <a:srgbClr val="000000"/>
              </a:solidFill>
              <a:effectLst/>
              <a:ea typeface="Verdana" panose="020B0604030504040204" pitchFamily="34" charset="0"/>
              <a:cs typeface="Times New Roman" panose="02020603050405020304" pitchFamily="18" charset="0"/>
            </a:endParaRPr>
          </a:p>
          <a:p>
            <a:pPr>
              <a:lnSpc>
                <a:spcPct val="100000"/>
              </a:lnSpc>
              <a:spcBef>
                <a:spcPts val="600"/>
              </a:spcBef>
              <a:spcAft>
                <a:spcPts val="800"/>
              </a:spcAft>
            </a:pPr>
            <a:r>
              <a:rPr lang="en-US" sz="2400" kern="100">
                <a:solidFill>
                  <a:srgbClr val="000000"/>
                </a:solidFill>
                <a:effectLst/>
                <a:ea typeface="Verdana" panose="020B0604030504040204" pitchFamily="34" charset="0"/>
                <a:cs typeface="Times New Roman" panose="02020603050405020304" pitchFamily="18" charset="0"/>
              </a:rPr>
              <a:t>The goal for DSHS is to enhance current influenza surveillance to monitor for any increases in influenza A activity and determine if this increase is due to H5N1 by </a:t>
            </a:r>
            <a:r>
              <a:rPr lang="en-US" sz="2400" b="1" kern="100">
                <a:solidFill>
                  <a:srgbClr val="000000"/>
                </a:solidFill>
                <a:effectLst/>
                <a:ea typeface="Verdana" panose="020B0604030504040204" pitchFamily="34" charset="0"/>
                <a:cs typeface="Times New Roman" panose="02020603050405020304" pitchFamily="18" charset="0"/>
              </a:rPr>
              <a:t>increasing</a:t>
            </a:r>
            <a:r>
              <a:rPr lang="en-US" sz="2400" kern="100">
                <a:solidFill>
                  <a:srgbClr val="000000"/>
                </a:solidFill>
                <a:effectLst/>
                <a:ea typeface="Verdana" panose="020B0604030504040204" pitchFamily="34" charset="0"/>
                <a:cs typeface="Times New Roman" panose="02020603050405020304" pitchFamily="18" charset="0"/>
              </a:rPr>
              <a:t> the submission of respiratory samples to public health laboratories statewide.</a:t>
            </a:r>
            <a:endParaRPr lang="en-US" sz="2400" kern="100">
              <a:solidFill>
                <a:srgbClr val="000000"/>
              </a:solidFill>
              <a:ea typeface="Verdana" panose="020B0604030504040204" pitchFamily="34" charset="0"/>
              <a:cs typeface="Times New Roman" panose="02020603050405020304" pitchFamily="18" charset="0"/>
            </a:endParaRPr>
          </a:p>
          <a:p>
            <a:pPr>
              <a:lnSpc>
                <a:spcPct val="100000"/>
              </a:lnSpc>
              <a:spcBef>
                <a:spcPts val="600"/>
              </a:spcBef>
              <a:spcAft>
                <a:spcPts val="800"/>
              </a:spcAft>
            </a:pPr>
            <a:r>
              <a:rPr lang="en-US" sz="2400" b="1" kern="100">
                <a:solidFill>
                  <a:srgbClr val="000000"/>
                </a:solidFill>
                <a:effectLst/>
                <a:ea typeface="Verdana" panose="020B0604030504040204" pitchFamily="34" charset="0"/>
                <a:cs typeface="Times New Roman" panose="02020603050405020304" pitchFamily="18" charset="0"/>
              </a:rPr>
              <a:t>Collaborating with health care providers and healthcare systems to increase awareness and encourage participation in this effort is crucial to meet the public health goal</a:t>
            </a:r>
            <a:r>
              <a:rPr lang="en-US" sz="2400" kern="100">
                <a:solidFill>
                  <a:srgbClr val="000000"/>
                </a:solidFill>
                <a:effectLst/>
                <a:ea typeface="Verdana" panose="020B0604030504040204" pitchFamily="34" charset="0"/>
                <a:cs typeface="Times New Roman" panose="02020603050405020304" pitchFamily="18" charset="0"/>
              </a:rPr>
              <a:t>.</a:t>
            </a:r>
            <a:endParaRPr lang="en-US" sz="2400" kern="100">
              <a:solidFill>
                <a:srgbClr val="000000"/>
              </a:solidFill>
              <a:ea typeface="Verdana" panose="020B0604030504040204" pitchFamily="34" charset="0"/>
              <a:cs typeface="Times New Roman" panose="02020603050405020304" pitchFamily="18" charset="0"/>
            </a:endParaRPr>
          </a:p>
          <a:p>
            <a:pPr marL="0" marR="0" indent="0">
              <a:lnSpc>
                <a:spcPct val="115000"/>
              </a:lnSpc>
              <a:spcBef>
                <a:spcPts val="800"/>
              </a:spcBef>
              <a:spcAft>
                <a:spcPts val="800"/>
              </a:spcAft>
              <a:buNone/>
            </a:pPr>
            <a:endParaRPr lang="en-US" sz="1800" kern="10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endParaRPr lang="en-US" sz="2000">
              <a:cs typeface="Calibri" panose="020F0502020204030204"/>
            </a:endParaRPr>
          </a:p>
        </p:txBody>
      </p:sp>
    </p:spTree>
    <p:extLst>
      <p:ext uri="{BB962C8B-B14F-4D97-AF65-F5344CB8AC3E}">
        <p14:creationId xmlns:p14="http://schemas.microsoft.com/office/powerpoint/2010/main" val="2281656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F122D-CEDB-F635-4179-9269C7341FA3}"/>
              </a:ext>
            </a:extLst>
          </p:cNvPr>
          <p:cNvSpPr>
            <a:spLocks noGrp="1"/>
          </p:cNvSpPr>
          <p:nvPr>
            <p:ph type="title"/>
          </p:nvPr>
        </p:nvSpPr>
        <p:spPr/>
        <p:txBody>
          <a:bodyPr>
            <a:normAutofit/>
          </a:bodyPr>
          <a:lstStyle/>
          <a:p>
            <a:r>
              <a:rPr lang="en-US" sz="3600" dirty="0"/>
              <a:t>DSHS Enhanced Influenza A(H5N1) &amp; COVID-19  </a:t>
            </a:r>
            <a:br>
              <a:rPr lang="en-US" sz="3600" dirty="0"/>
            </a:br>
            <a:r>
              <a:rPr lang="en-US" sz="3600" dirty="0"/>
              <a:t>Co-Surveillance</a:t>
            </a:r>
            <a:endParaRPr lang="en-US" sz="4000" i="1" dirty="0"/>
          </a:p>
        </p:txBody>
      </p:sp>
      <p:sp>
        <p:nvSpPr>
          <p:cNvPr id="5" name="Content Placeholder 4">
            <a:extLst>
              <a:ext uri="{FF2B5EF4-FFF2-40B4-BE49-F238E27FC236}">
                <a16:creationId xmlns:a16="http://schemas.microsoft.com/office/drawing/2014/main" id="{032E80FC-50E2-BA1F-21A8-BDEB6C642B11}"/>
              </a:ext>
            </a:extLst>
          </p:cNvPr>
          <p:cNvSpPr>
            <a:spLocks noGrp="1"/>
          </p:cNvSpPr>
          <p:nvPr>
            <p:ph idx="1"/>
          </p:nvPr>
        </p:nvSpPr>
        <p:spPr>
          <a:xfrm>
            <a:off x="397565" y="1579828"/>
            <a:ext cx="11629745" cy="5125772"/>
          </a:xfrm>
        </p:spPr>
        <p:txBody>
          <a:bodyPr vert="horz" lIns="91440" tIns="45720" rIns="91440" bIns="45720" rtlCol="0" anchor="t">
            <a:noAutofit/>
          </a:bodyPr>
          <a:lstStyle/>
          <a:p>
            <a:pPr>
              <a:lnSpc>
                <a:spcPct val="115000"/>
              </a:lnSpc>
              <a:spcBef>
                <a:spcPts val="800"/>
              </a:spcBef>
              <a:spcAft>
                <a:spcPts val="800"/>
              </a:spcAft>
            </a:pPr>
            <a:r>
              <a:rPr lang="en-US" sz="2400" b="1" kern="100" dirty="0">
                <a:solidFill>
                  <a:srgbClr val="000000"/>
                </a:solidFill>
                <a:ea typeface="Verdana"/>
                <a:cs typeface="Times New Roman"/>
              </a:rPr>
              <a:t>Overarching question: How can we improve what is currently being tested and subtyped to avoid missing any potential H5N1 cases identified through routine surveillance?</a:t>
            </a:r>
          </a:p>
          <a:p>
            <a:pPr>
              <a:lnSpc>
                <a:spcPct val="100000"/>
              </a:lnSpc>
              <a:spcBef>
                <a:spcPts val="600"/>
              </a:spcBef>
            </a:pPr>
            <a:r>
              <a:rPr lang="en-US" sz="2400" u="sng" kern="100" dirty="0">
                <a:solidFill>
                  <a:srgbClr val="0070C0"/>
                </a:solidFill>
                <a:ea typeface="Verdana"/>
                <a:cs typeface="Times New Roman"/>
              </a:rPr>
              <a:t>Potential ways in which you can help enhance current surveillance efforts:</a:t>
            </a:r>
          </a:p>
          <a:p>
            <a:pPr lvl="1">
              <a:lnSpc>
                <a:spcPct val="100000"/>
              </a:lnSpc>
              <a:spcBef>
                <a:spcPts val="600"/>
              </a:spcBef>
            </a:pPr>
            <a:r>
              <a:rPr lang="en-US" sz="2000" kern="100" dirty="0">
                <a:solidFill>
                  <a:srgbClr val="0070C0"/>
                </a:solidFill>
                <a:ea typeface="Verdana"/>
                <a:cs typeface="Times New Roman"/>
              </a:rPr>
              <a:t>For providers who get influenza A specimens tested but not subtyped-consider getting the specimens subtyped </a:t>
            </a:r>
          </a:p>
          <a:p>
            <a:pPr lvl="1">
              <a:lnSpc>
                <a:spcPct val="100000"/>
              </a:lnSpc>
              <a:spcBef>
                <a:spcPts val="600"/>
              </a:spcBef>
            </a:pPr>
            <a:r>
              <a:rPr lang="en-US" sz="2000" kern="100" dirty="0">
                <a:solidFill>
                  <a:srgbClr val="0070C0"/>
                </a:solidFill>
                <a:ea typeface="Verdana"/>
                <a:cs typeface="Times New Roman"/>
              </a:rPr>
              <a:t>Consider sending “un-</a:t>
            </a:r>
            <a:r>
              <a:rPr lang="en-US" sz="2000" kern="100" dirty="0" err="1">
                <a:solidFill>
                  <a:srgbClr val="0070C0"/>
                </a:solidFill>
                <a:ea typeface="Verdana"/>
                <a:cs typeface="Times New Roman"/>
              </a:rPr>
              <a:t>subtypeable</a:t>
            </a:r>
            <a:r>
              <a:rPr lang="en-US" sz="2000" kern="100" dirty="0">
                <a:solidFill>
                  <a:srgbClr val="0070C0"/>
                </a:solidFill>
                <a:ea typeface="Verdana"/>
                <a:cs typeface="Times New Roman"/>
              </a:rPr>
              <a:t>” influenza A specimens to public health laboratories for testing and subtyping</a:t>
            </a:r>
          </a:p>
          <a:p>
            <a:pPr lvl="1">
              <a:lnSpc>
                <a:spcPct val="100000"/>
              </a:lnSpc>
              <a:spcBef>
                <a:spcPts val="600"/>
              </a:spcBef>
            </a:pPr>
            <a:r>
              <a:rPr lang="en-US" sz="2000" kern="100" dirty="0">
                <a:solidFill>
                  <a:srgbClr val="0070C0"/>
                </a:solidFill>
                <a:ea typeface="Verdana"/>
                <a:cs typeface="Times New Roman"/>
              </a:rPr>
              <a:t>For healthcare providers who engage in point of care testing-consider partnering with public health to collect an additional specimen for PCR testing at a public health laboratory </a:t>
            </a:r>
            <a:endParaRPr lang="en-US" sz="2000" kern="100" dirty="0">
              <a:solidFill>
                <a:srgbClr val="0070C0"/>
              </a:solidFill>
              <a:ea typeface="Verdana" panose="020B0604030504040204" pitchFamily="34" charset="0"/>
              <a:cs typeface="Times New Roman" panose="02020603050405020304" pitchFamily="18" charset="0"/>
            </a:endParaRPr>
          </a:p>
          <a:p>
            <a:pPr>
              <a:lnSpc>
                <a:spcPct val="100000"/>
              </a:lnSpc>
              <a:spcBef>
                <a:spcPts val="600"/>
              </a:spcBef>
            </a:pPr>
            <a:r>
              <a:rPr lang="en-US" sz="2400" kern="100" dirty="0">
                <a:solidFill>
                  <a:srgbClr val="000000"/>
                </a:solidFill>
                <a:effectLst/>
                <a:ea typeface="Verdana"/>
                <a:cs typeface="Times New Roman"/>
              </a:rPr>
              <a:t>For any additional questions, or, if you are interested in participating in this effort, please contact Dr. Carolyn Crisp at Carolyn.Crisp@dshs.texas.gov.</a:t>
            </a:r>
          </a:p>
          <a:p>
            <a:pPr>
              <a:lnSpc>
                <a:spcPct val="115000"/>
              </a:lnSpc>
              <a:spcBef>
                <a:spcPts val="800"/>
              </a:spcBef>
              <a:spcAft>
                <a:spcPts val="800"/>
              </a:spcAft>
            </a:pPr>
            <a:endParaRPr lang="en-US" sz="2400" kern="100" dirty="0">
              <a:solidFill>
                <a:srgbClr val="000000"/>
              </a:solidFill>
              <a:ea typeface="Verdana" panose="020B0604030504040204" pitchFamily="34" charset="0"/>
              <a:cs typeface="Times New Roman" panose="02020603050405020304" pitchFamily="18" charset="0"/>
            </a:endParaRPr>
          </a:p>
          <a:p>
            <a:pPr lvl="1">
              <a:lnSpc>
                <a:spcPct val="115000"/>
              </a:lnSpc>
              <a:spcBef>
                <a:spcPts val="800"/>
              </a:spcBef>
              <a:spcAft>
                <a:spcPts val="800"/>
              </a:spcAft>
            </a:pPr>
            <a:endParaRPr lang="en-US" sz="2000" kern="100" dirty="0">
              <a:solidFill>
                <a:srgbClr val="000000"/>
              </a:solidFill>
              <a:ea typeface="Verdana" panose="020B0604030504040204" pitchFamily="34" charset="0"/>
              <a:cs typeface="Times New Roman" panose="02020603050405020304" pitchFamily="18" charset="0"/>
            </a:endParaRPr>
          </a:p>
          <a:p>
            <a:pPr lvl="1">
              <a:lnSpc>
                <a:spcPct val="115000"/>
              </a:lnSpc>
              <a:spcBef>
                <a:spcPts val="800"/>
              </a:spcBef>
              <a:spcAft>
                <a:spcPts val="800"/>
              </a:spcAft>
            </a:pPr>
            <a:endParaRPr lang="en-US" sz="2000" kern="100" dirty="0">
              <a:solidFill>
                <a:srgbClr val="000000"/>
              </a:solidFill>
              <a:ea typeface="Verdana" panose="020B0604030504040204" pitchFamily="34" charset="0"/>
              <a:cs typeface="Times New Roman" panose="02020603050405020304" pitchFamily="18" charset="0"/>
            </a:endParaRPr>
          </a:p>
          <a:p>
            <a:pPr lvl="1">
              <a:lnSpc>
                <a:spcPct val="115000"/>
              </a:lnSpc>
              <a:spcBef>
                <a:spcPts val="800"/>
              </a:spcBef>
              <a:spcAft>
                <a:spcPts val="800"/>
              </a:spcAft>
            </a:pPr>
            <a:endParaRPr lang="en-US" sz="2000" kern="100" dirty="0">
              <a:solidFill>
                <a:srgbClr val="000000"/>
              </a:solidFill>
              <a:ea typeface="Verdana" panose="020B0604030504040204" pitchFamily="34" charset="0"/>
              <a:cs typeface="Times New Roman" panose="02020603050405020304" pitchFamily="18" charset="0"/>
            </a:endParaRPr>
          </a:p>
          <a:p>
            <a:pPr lvl="1">
              <a:lnSpc>
                <a:spcPct val="115000"/>
              </a:lnSpc>
              <a:spcBef>
                <a:spcPts val="800"/>
              </a:spcBef>
              <a:spcAft>
                <a:spcPts val="800"/>
              </a:spcAft>
            </a:pPr>
            <a:endParaRPr lang="en-US" sz="2000" kern="100" dirty="0">
              <a:solidFill>
                <a:srgbClr val="000000"/>
              </a:solidFill>
              <a:ea typeface="Verdana" panose="020B0604030504040204" pitchFamily="34" charset="0"/>
              <a:cs typeface="Times New Roman" panose="02020603050405020304" pitchFamily="18" charset="0"/>
            </a:endParaRPr>
          </a:p>
          <a:p>
            <a:pPr lvl="1">
              <a:lnSpc>
                <a:spcPct val="115000"/>
              </a:lnSpc>
              <a:spcBef>
                <a:spcPts val="800"/>
              </a:spcBef>
              <a:spcAft>
                <a:spcPts val="800"/>
              </a:spcAft>
            </a:pPr>
            <a:endParaRPr lang="en-US" kern="100" dirty="0">
              <a:solidFill>
                <a:srgbClr val="000000"/>
              </a:solidFill>
              <a:effectLst/>
              <a:ea typeface="Verdana" panose="020B0604030504040204" pitchFamily="34" charset="0"/>
              <a:cs typeface="Times New Roman" panose="02020603050405020304" pitchFamily="18" charset="0"/>
            </a:endParaRPr>
          </a:p>
          <a:p>
            <a:endParaRPr lang="en-US" sz="2400" dirty="0">
              <a:cs typeface="Calibri" panose="020F0502020204030204"/>
            </a:endParaRPr>
          </a:p>
        </p:txBody>
      </p:sp>
    </p:spTree>
    <p:extLst>
      <p:ext uri="{BB962C8B-B14F-4D97-AF65-F5344CB8AC3E}">
        <p14:creationId xmlns:p14="http://schemas.microsoft.com/office/powerpoint/2010/main" val="1741173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p:txBody>
          <a:bodyPr/>
          <a:lstStyle/>
          <a:p>
            <a:r>
              <a:rPr lang="en-US"/>
              <a:t>Thank you</a:t>
            </a:r>
          </a:p>
        </p:txBody>
      </p:sp>
      <p:sp>
        <p:nvSpPr>
          <p:cNvPr id="6" name="Text Placeholder 5">
            <a:extLst>
              <a:ext uri="{FF2B5EF4-FFF2-40B4-BE49-F238E27FC236}">
                <a16:creationId xmlns:a16="http://schemas.microsoft.com/office/drawing/2014/main" id="{B298D056-086F-46DA-8A70-35C1DC9609E2}"/>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9CA7380F-756E-4C50-E513-5FB9B4F3906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0593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35D9-9902-2C1E-2EA3-196BC38631A7}"/>
              </a:ext>
            </a:extLst>
          </p:cNvPr>
          <p:cNvSpPr>
            <a:spLocks noGrp="1"/>
          </p:cNvSpPr>
          <p:nvPr>
            <p:ph type="title"/>
          </p:nvPr>
        </p:nvSpPr>
        <p:spPr>
          <a:xfrm>
            <a:off x="831849" y="860611"/>
            <a:ext cx="11035895" cy="2873190"/>
          </a:xfrm>
        </p:spPr>
        <p:txBody>
          <a:bodyPr>
            <a:normAutofit/>
          </a:bodyPr>
          <a:lstStyle/>
          <a:p>
            <a:r>
              <a:rPr lang="en-US" sz="5400" dirty="0"/>
              <a:t>Respiratory Virus Illness Interactive Dashboard</a:t>
            </a:r>
          </a:p>
        </p:txBody>
      </p:sp>
    </p:spTree>
    <p:extLst>
      <p:ext uri="{BB962C8B-B14F-4D97-AF65-F5344CB8AC3E}">
        <p14:creationId xmlns:p14="http://schemas.microsoft.com/office/powerpoint/2010/main" val="275729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415EFBB-6EBB-7457-3A39-A60A5C92998D}"/>
              </a:ext>
            </a:extLst>
          </p:cNvPr>
          <p:cNvSpPr>
            <a:spLocks noGrp="1"/>
          </p:cNvSpPr>
          <p:nvPr>
            <p:ph idx="1"/>
          </p:nvPr>
        </p:nvSpPr>
        <p:spPr>
          <a:xfrm>
            <a:off x="2280502" y="1986019"/>
            <a:ext cx="9237987" cy="3799523"/>
          </a:xfrm>
        </p:spPr>
        <p:txBody>
          <a:bodyPr/>
          <a:lstStyle/>
          <a:p>
            <a:pPr>
              <a:lnSpc>
                <a:spcPct val="100000"/>
              </a:lnSpc>
              <a:spcBef>
                <a:spcPts val="600"/>
              </a:spcBef>
            </a:pPr>
            <a:r>
              <a:rPr lang="en-US" dirty="0"/>
              <a:t>Effective December 6, 2024, two key enhancements have been made to the Texas Respiratory Illness Interactive Dashboard </a:t>
            </a:r>
          </a:p>
          <a:p>
            <a:pPr lvl="1">
              <a:lnSpc>
                <a:spcPct val="100000"/>
              </a:lnSpc>
              <a:spcBef>
                <a:spcPts val="600"/>
              </a:spcBef>
            </a:pPr>
            <a:r>
              <a:rPr lang="en-US" dirty="0"/>
              <a:t>Landing page updated with new features</a:t>
            </a:r>
          </a:p>
          <a:p>
            <a:pPr lvl="1">
              <a:lnSpc>
                <a:spcPct val="100000"/>
              </a:lnSpc>
              <a:spcBef>
                <a:spcPts val="600"/>
              </a:spcBef>
            </a:pPr>
            <a:r>
              <a:rPr lang="en-US" dirty="0"/>
              <a:t>Hospitalization reporting resumes for COVID-19 and influenza and starts for respiratory syncytial virus (RSV)</a:t>
            </a:r>
          </a:p>
        </p:txBody>
      </p:sp>
      <p:sp>
        <p:nvSpPr>
          <p:cNvPr id="4" name="Title 3">
            <a:extLst>
              <a:ext uri="{FF2B5EF4-FFF2-40B4-BE49-F238E27FC236}">
                <a16:creationId xmlns:a16="http://schemas.microsoft.com/office/drawing/2014/main" id="{D5A4E077-C5DF-E3AB-97F3-84B945875C16}"/>
              </a:ext>
            </a:extLst>
          </p:cNvPr>
          <p:cNvSpPr>
            <a:spLocks noGrp="1"/>
          </p:cNvSpPr>
          <p:nvPr>
            <p:ph type="title"/>
          </p:nvPr>
        </p:nvSpPr>
        <p:spPr>
          <a:xfrm>
            <a:off x="2158225" y="274683"/>
            <a:ext cx="8947935" cy="1325563"/>
          </a:xfrm>
        </p:spPr>
        <p:txBody>
          <a:bodyPr>
            <a:normAutofit/>
          </a:bodyPr>
          <a:lstStyle/>
          <a:p>
            <a:r>
              <a:rPr kumimoji="0" lang="en-US" sz="44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Texas Respiratory Illness Interactive Dashboard</a:t>
            </a:r>
            <a:endParaRPr lang="en-US" dirty="0">
              <a:solidFill>
                <a:schemeClr val="accent1">
                  <a:lumMod val="75000"/>
                </a:schemeClr>
              </a:solidFill>
            </a:endParaRPr>
          </a:p>
        </p:txBody>
      </p:sp>
      <p:sp>
        <p:nvSpPr>
          <p:cNvPr id="2" name="TextBox 1">
            <a:extLst>
              <a:ext uri="{FF2B5EF4-FFF2-40B4-BE49-F238E27FC236}">
                <a16:creationId xmlns:a16="http://schemas.microsoft.com/office/drawing/2014/main" id="{49462DD4-F24D-4A4C-721F-7C5BBDDF3AC2}"/>
              </a:ext>
            </a:extLst>
          </p:cNvPr>
          <p:cNvSpPr txBox="1"/>
          <p:nvPr/>
        </p:nvSpPr>
        <p:spPr>
          <a:xfrm rot="10800000" flipV="1">
            <a:off x="2721077" y="6259867"/>
            <a:ext cx="890065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Available: </a:t>
            </a:r>
            <a:r>
              <a:rPr lang="en-US" sz="1000" dirty="0">
                <a:hlinkClick r:id="rId3"/>
              </a:rPr>
              <a:t>Health officials update features and content on respiratory illness dashboard | Texas DSHS</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accessed 12/10/2024</a:t>
            </a:r>
          </a:p>
        </p:txBody>
      </p:sp>
    </p:spTree>
    <p:extLst>
      <p:ext uri="{BB962C8B-B14F-4D97-AF65-F5344CB8AC3E}">
        <p14:creationId xmlns:p14="http://schemas.microsoft.com/office/powerpoint/2010/main" val="347178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A4E077-C5DF-E3AB-97F3-84B945875C16}"/>
              </a:ext>
            </a:extLst>
          </p:cNvPr>
          <p:cNvSpPr>
            <a:spLocks noGrp="1"/>
          </p:cNvSpPr>
          <p:nvPr>
            <p:ph type="title"/>
          </p:nvPr>
        </p:nvSpPr>
        <p:spPr>
          <a:xfrm>
            <a:off x="0" y="500063"/>
            <a:ext cx="10515600" cy="871538"/>
          </a:xfrm>
        </p:spPr>
        <p:txBody>
          <a:bodyPr>
            <a:normAutofit fontScale="90000"/>
          </a:bodyPr>
          <a:lstStyle/>
          <a:p>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Texas Respiratory Illness Interactive Dashboard</a:t>
            </a:r>
            <a:endParaRPr lang="en-US" dirty="0"/>
          </a:p>
        </p:txBody>
      </p:sp>
      <p:sp>
        <p:nvSpPr>
          <p:cNvPr id="5" name="Content Placeholder 4">
            <a:extLst>
              <a:ext uri="{FF2B5EF4-FFF2-40B4-BE49-F238E27FC236}">
                <a16:creationId xmlns:a16="http://schemas.microsoft.com/office/drawing/2014/main" id="{B415EFBB-6EBB-7457-3A39-A60A5C92998D}"/>
              </a:ext>
            </a:extLst>
          </p:cNvPr>
          <p:cNvSpPr>
            <a:spLocks noGrp="1"/>
          </p:cNvSpPr>
          <p:nvPr>
            <p:ph idx="1"/>
          </p:nvPr>
        </p:nvSpPr>
        <p:spPr>
          <a:xfrm>
            <a:off x="240891" y="1428100"/>
            <a:ext cx="4375354" cy="4929137"/>
          </a:xfrm>
        </p:spPr>
        <p:txBody>
          <a:bodyPr/>
          <a:lstStyle/>
          <a:p>
            <a:r>
              <a:rPr lang="en-US" dirty="0"/>
              <a:t>Landing page updated with new features</a:t>
            </a:r>
          </a:p>
          <a:p>
            <a:pPr lvl="1"/>
            <a:r>
              <a:rPr lang="en-US" dirty="0"/>
              <a:t>Statewide snapshots of weekly changes in emergency room visits, hospitalization, and death</a:t>
            </a:r>
          </a:p>
          <a:p>
            <a:pPr lvl="1"/>
            <a:r>
              <a:rPr lang="en-US" dirty="0"/>
              <a:t>Tiles added for each interactive visualizations</a:t>
            </a:r>
          </a:p>
          <a:p>
            <a:pPr lvl="2"/>
            <a:r>
              <a:rPr lang="en-US" dirty="0"/>
              <a:t>Emergency room visits</a:t>
            </a:r>
          </a:p>
          <a:p>
            <a:pPr lvl="2"/>
            <a:r>
              <a:rPr lang="en-US" dirty="0"/>
              <a:t>Hospitalizations</a:t>
            </a:r>
          </a:p>
          <a:p>
            <a:pPr lvl="2"/>
            <a:r>
              <a:rPr lang="en-US" dirty="0"/>
              <a:t>Deaths </a:t>
            </a:r>
          </a:p>
          <a:p>
            <a:pPr lvl="1"/>
            <a:endParaRPr lang="en-US" dirty="0"/>
          </a:p>
        </p:txBody>
      </p:sp>
      <p:sp>
        <p:nvSpPr>
          <p:cNvPr id="6" name="TextBox 5">
            <a:extLst>
              <a:ext uri="{FF2B5EF4-FFF2-40B4-BE49-F238E27FC236}">
                <a16:creationId xmlns:a16="http://schemas.microsoft.com/office/drawing/2014/main" id="{0801C52D-7B81-9FD1-F64D-8F7DFAA7BE6E}"/>
              </a:ext>
            </a:extLst>
          </p:cNvPr>
          <p:cNvSpPr txBox="1"/>
          <p:nvPr/>
        </p:nvSpPr>
        <p:spPr>
          <a:xfrm rot="10800000" flipV="1">
            <a:off x="6578389" y="6303674"/>
            <a:ext cx="455635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Available: </a:t>
            </a:r>
            <a:r>
              <a:rPr lang="en-US" sz="1000" dirty="0">
                <a:hlinkClick r:id="rId3"/>
              </a:rPr>
              <a:t>Texas Respiratory Illnesses Dashboard</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accessed 12/10/2024</a:t>
            </a:r>
          </a:p>
        </p:txBody>
      </p:sp>
      <p:grpSp>
        <p:nvGrpSpPr>
          <p:cNvPr id="17" name="Group 16">
            <a:extLst>
              <a:ext uri="{FF2B5EF4-FFF2-40B4-BE49-F238E27FC236}">
                <a16:creationId xmlns:a16="http://schemas.microsoft.com/office/drawing/2014/main" id="{D1373472-3DC6-5D03-CBE3-46BF9811F4E9}"/>
              </a:ext>
            </a:extLst>
          </p:cNvPr>
          <p:cNvGrpSpPr/>
          <p:nvPr/>
        </p:nvGrpSpPr>
        <p:grpSpPr>
          <a:xfrm>
            <a:off x="4616245" y="1504336"/>
            <a:ext cx="7440563" cy="4579374"/>
            <a:chOff x="672597" y="2261543"/>
            <a:chExt cx="6487746" cy="3429946"/>
          </a:xfrm>
        </p:grpSpPr>
        <p:pic>
          <p:nvPicPr>
            <p:cNvPr id="3" name="Picture 2">
              <a:extLst>
                <a:ext uri="{FF2B5EF4-FFF2-40B4-BE49-F238E27FC236}">
                  <a16:creationId xmlns:a16="http://schemas.microsoft.com/office/drawing/2014/main" id="{B2089179-7579-821C-D0CE-C9ABB15F6736}"/>
                </a:ext>
              </a:extLst>
            </p:cNvPr>
            <p:cNvPicPr>
              <a:picLocks noChangeAspect="1"/>
            </p:cNvPicPr>
            <p:nvPr/>
          </p:nvPicPr>
          <p:blipFill>
            <a:blip r:embed="rId4"/>
            <a:stretch>
              <a:fillRect/>
            </a:stretch>
          </p:blipFill>
          <p:spPr>
            <a:xfrm>
              <a:off x="672597" y="2261543"/>
              <a:ext cx="6487746" cy="3429946"/>
            </a:xfrm>
            <a:prstGeom prst="rect">
              <a:avLst/>
            </a:prstGeom>
          </p:spPr>
        </p:pic>
        <p:sp>
          <p:nvSpPr>
            <p:cNvPr id="8" name="Rectangle 7">
              <a:extLst>
                <a:ext uri="{FF2B5EF4-FFF2-40B4-BE49-F238E27FC236}">
                  <a16:creationId xmlns:a16="http://schemas.microsoft.com/office/drawing/2014/main" id="{B451DD03-D516-A3B3-B6EA-1F6365B5DB65}"/>
                </a:ext>
              </a:extLst>
            </p:cNvPr>
            <p:cNvSpPr/>
            <p:nvPr/>
          </p:nvSpPr>
          <p:spPr>
            <a:xfrm>
              <a:off x="4284406" y="2261543"/>
              <a:ext cx="2875937" cy="104209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9415A79-BE94-860D-94A5-F783A0CA57F7}"/>
              </a:ext>
            </a:extLst>
          </p:cNvPr>
          <p:cNvSpPr/>
          <p:nvPr/>
        </p:nvSpPr>
        <p:spPr>
          <a:xfrm>
            <a:off x="4675238" y="3574026"/>
            <a:ext cx="2374491" cy="241381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14C824-3E45-CF55-3BBF-C73928557754}"/>
              </a:ext>
            </a:extLst>
          </p:cNvPr>
          <p:cNvSpPr/>
          <p:nvPr/>
        </p:nvSpPr>
        <p:spPr>
          <a:xfrm>
            <a:off x="7101347" y="3576483"/>
            <a:ext cx="2374491" cy="241381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C980FB-41C6-1611-C062-C6CF40560E2B}"/>
              </a:ext>
            </a:extLst>
          </p:cNvPr>
          <p:cNvSpPr/>
          <p:nvPr/>
        </p:nvSpPr>
        <p:spPr>
          <a:xfrm>
            <a:off x="9552037" y="3574025"/>
            <a:ext cx="2374491" cy="241381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17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8CD5CEB-3867-1225-4A55-FABC31B3BE62}"/>
              </a:ext>
            </a:extLst>
          </p:cNvPr>
          <p:cNvSpPr>
            <a:spLocks noGrp="1"/>
          </p:cNvSpPr>
          <p:nvPr>
            <p:ph idx="1"/>
          </p:nvPr>
        </p:nvSpPr>
        <p:spPr>
          <a:xfrm>
            <a:off x="323411" y="1616879"/>
            <a:ext cx="11435576" cy="4351338"/>
          </a:xfrm>
        </p:spPr>
        <p:txBody>
          <a:bodyPr>
            <a:noAutofit/>
          </a:bodyPr>
          <a:lstStyle/>
          <a:p>
            <a:pPr>
              <a:lnSpc>
                <a:spcPct val="100000"/>
              </a:lnSpc>
              <a:spcBef>
                <a:spcPts val="600"/>
              </a:spcBef>
            </a:pPr>
            <a:r>
              <a:rPr lang="en-US" sz="2600" dirty="0">
                <a:hlinkClick r:id="rId3"/>
              </a:rPr>
              <a:t>Since December 2022,</a:t>
            </a:r>
            <a:r>
              <a:rPr lang="en-US" sz="2600" dirty="0"/>
              <a:t> hospitals were required to report weekly hospitalization and bed occupancy counts of confirmed COVID-19 and influenza infections directly to the Federal government using the Centers for Disease Control and Prevention (CDC)’s National Healthcare Safety Network (NHSN).</a:t>
            </a:r>
          </a:p>
          <a:p>
            <a:pPr algn="l" rtl="0" fontAlgn="base">
              <a:lnSpc>
                <a:spcPct val="100000"/>
              </a:lnSpc>
              <a:spcBef>
                <a:spcPts val="600"/>
              </a:spcBef>
              <a:buFont typeface="Arial" panose="020B0604020202020204" pitchFamily="34" charset="0"/>
              <a:buChar char="•"/>
            </a:pPr>
            <a:r>
              <a:rPr lang="en-US" sz="2600" b="0" i="0" u="none" strike="noStrike" dirty="0">
                <a:solidFill>
                  <a:srgbClr val="000000"/>
                </a:solidFill>
                <a:effectLst/>
                <a:latin typeface="Calibri" panose="020F0502020204030204" pitchFamily="34" charset="0"/>
              </a:rPr>
              <a:t>Since May 1, 2024, the weekly hospitalization </a:t>
            </a:r>
            <a:r>
              <a:rPr lang="en-US" sz="2600" dirty="0">
                <a:solidFill>
                  <a:srgbClr val="000000"/>
                </a:solidFill>
                <a:latin typeface="Calibri" panose="020F0502020204030204" pitchFamily="34" charset="0"/>
              </a:rPr>
              <a:t>and bed occupancy counts </a:t>
            </a:r>
            <a:r>
              <a:rPr lang="en-US" sz="2600" b="0" i="0" u="none" strike="noStrike" dirty="0">
                <a:solidFill>
                  <a:srgbClr val="000000"/>
                </a:solidFill>
                <a:effectLst/>
                <a:latin typeface="Calibri" panose="020F0502020204030204" pitchFamily="34" charset="0"/>
              </a:rPr>
              <a:t>reporting became optional. </a:t>
            </a:r>
          </a:p>
          <a:p>
            <a:pPr algn="l" rtl="0" fontAlgn="base">
              <a:lnSpc>
                <a:spcPct val="100000"/>
              </a:lnSpc>
              <a:spcBef>
                <a:spcPts val="600"/>
              </a:spcBef>
              <a:buFont typeface="Arial" panose="020B0604020202020204" pitchFamily="34" charset="0"/>
              <a:buChar char="•"/>
            </a:pPr>
            <a:r>
              <a:rPr lang="en-US" sz="2600" b="0" i="0" u="none" strike="noStrike" dirty="0">
                <a:solidFill>
                  <a:srgbClr val="000000"/>
                </a:solidFill>
                <a:effectLst/>
                <a:latin typeface="Calibri" panose="020F0502020204030204" pitchFamily="34" charset="0"/>
              </a:rPr>
              <a:t>Effective November 1, 2024, a new reporting requirement from CMS has begun for weekly hospitalizations and bed occupancy of </a:t>
            </a:r>
            <a:r>
              <a:rPr lang="en-US" sz="2600" dirty="0">
                <a:solidFill>
                  <a:srgbClr val="000000"/>
                </a:solidFill>
                <a:latin typeface="Calibri" panose="020F0502020204030204" pitchFamily="34" charset="0"/>
              </a:rPr>
              <a:t>patients with </a:t>
            </a:r>
            <a:r>
              <a:rPr lang="en-US" sz="2600" b="0" i="0" u="none" strike="noStrike" dirty="0">
                <a:solidFill>
                  <a:srgbClr val="000000"/>
                </a:solidFill>
                <a:effectLst/>
                <a:latin typeface="Calibri" panose="020F0502020204030204" pitchFamily="34" charset="0"/>
              </a:rPr>
              <a:t>confirmed </a:t>
            </a:r>
            <a:r>
              <a:rPr lang="en-US" sz="2600" dirty="0">
                <a:solidFill>
                  <a:srgbClr val="000000"/>
                </a:solidFill>
                <a:latin typeface="Calibri" panose="020F0502020204030204" pitchFamily="34" charset="0"/>
              </a:rPr>
              <a:t>COVID-19, influenza</a:t>
            </a:r>
            <a:r>
              <a:rPr lang="en-US" sz="2600" b="0" i="0" u="none" strike="noStrike" dirty="0">
                <a:solidFill>
                  <a:srgbClr val="000000"/>
                </a:solidFill>
                <a:effectLst/>
                <a:latin typeface="Calibri" panose="020F0502020204030204" pitchFamily="34" charset="0"/>
              </a:rPr>
              <a:t>, and </a:t>
            </a:r>
            <a:r>
              <a:rPr lang="en-US" sz="2600" b="1" i="0" u="none" strike="noStrike" dirty="0">
                <a:effectLst/>
                <a:latin typeface="Calibri" panose="020F0502020204030204" pitchFamily="34" charset="0"/>
              </a:rPr>
              <a:t>newly added Respiratory Syncytial Virus (RSV)</a:t>
            </a:r>
            <a:r>
              <a:rPr lang="en-US" sz="2600" b="0" i="0" u="none" strike="noStrike" dirty="0">
                <a:effectLst/>
                <a:latin typeface="Calibri" panose="020F0502020204030204" pitchFamily="34" charset="0"/>
              </a:rPr>
              <a:t> </a:t>
            </a:r>
            <a:r>
              <a:rPr lang="en-US" sz="2600" b="0" i="0" u="none" strike="noStrike" dirty="0">
                <a:solidFill>
                  <a:srgbClr val="000000"/>
                </a:solidFill>
                <a:effectLst/>
                <a:latin typeface="Calibri" panose="020F0502020204030204" pitchFamily="34" charset="0"/>
              </a:rPr>
              <a:t>infections.</a:t>
            </a:r>
            <a:r>
              <a:rPr lang="en-US" sz="2600" b="0" i="0" dirty="0">
                <a:solidFill>
                  <a:srgbClr val="000000"/>
                </a:solidFill>
                <a:effectLst/>
                <a:latin typeface="Calibri" panose="020F0502020204030204" pitchFamily="34" charset="0"/>
              </a:rPr>
              <a:t>​</a:t>
            </a:r>
            <a:endParaRPr lang="en-US" sz="2600" b="0" i="0" dirty="0">
              <a:solidFill>
                <a:srgbClr val="000000"/>
              </a:solidFill>
              <a:effectLst/>
              <a:latin typeface="Arial" panose="020B0604020202020204" pitchFamily="34" charset="0"/>
            </a:endParaRPr>
          </a:p>
          <a:p>
            <a:pPr>
              <a:lnSpc>
                <a:spcPct val="100000"/>
              </a:lnSpc>
              <a:spcBef>
                <a:spcPts val="600"/>
              </a:spcBef>
            </a:pPr>
            <a:endParaRPr lang="en-US" dirty="0"/>
          </a:p>
          <a:p>
            <a:pPr marL="0" indent="0">
              <a:lnSpc>
                <a:spcPct val="100000"/>
              </a:lnSpc>
              <a:spcBef>
                <a:spcPts val="600"/>
              </a:spcBef>
              <a:buNone/>
            </a:pPr>
            <a:endParaRPr lang="en-US" dirty="0"/>
          </a:p>
          <a:p>
            <a:pPr lvl="1">
              <a:lnSpc>
                <a:spcPct val="100000"/>
              </a:lnSpc>
              <a:spcBef>
                <a:spcPts val="600"/>
              </a:spcBef>
            </a:pPr>
            <a:endParaRPr lang="en-US" dirty="0"/>
          </a:p>
        </p:txBody>
      </p:sp>
      <p:sp>
        <p:nvSpPr>
          <p:cNvPr id="3" name="Title 3">
            <a:extLst>
              <a:ext uri="{FF2B5EF4-FFF2-40B4-BE49-F238E27FC236}">
                <a16:creationId xmlns:a16="http://schemas.microsoft.com/office/drawing/2014/main" id="{EB707E14-48F5-4763-C229-E619D235B219}"/>
              </a:ext>
            </a:extLst>
          </p:cNvPr>
          <p:cNvSpPr txBox="1">
            <a:spLocks/>
          </p:cNvSpPr>
          <p:nvPr/>
        </p:nvSpPr>
        <p:spPr>
          <a:xfrm>
            <a:off x="81864" y="48987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mj-cs"/>
              </a:rPr>
              <a:t>TX Respiratory Illness Statewide Hospitalization Data </a:t>
            </a:r>
            <a:br>
              <a:rPr kumimoji="0" lang="en-US" sz="4000" b="1" i="0" u="none" strike="noStrike" kern="1200" cap="none" spc="0" normalizeH="0" baseline="0" noProof="0" dirty="0">
                <a:ln>
                  <a:noFill/>
                </a:ln>
                <a:solidFill>
                  <a:prstClr val="white"/>
                </a:solidFill>
                <a:effectLst/>
                <a:uLnTx/>
                <a:uFillTx/>
                <a:latin typeface="Calibri" panose="020F0502020204030204"/>
                <a:ea typeface="+mj-ea"/>
                <a:cs typeface="+mj-cs"/>
              </a:rPr>
            </a:br>
            <a:endParaRPr kumimoji="0" lang="en-US" sz="4000" b="1" i="1"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9" name="TextBox 8">
            <a:extLst>
              <a:ext uri="{FF2B5EF4-FFF2-40B4-BE49-F238E27FC236}">
                <a16:creationId xmlns:a16="http://schemas.microsoft.com/office/drawing/2014/main" id="{58EF4630-8D5A-08F2-59A6-1DBF98FE4A0E}"/>
              </a:ext>
            </a:extLst>
          </p:cNvPr>
          <p:cNvSpPr txBox="1"/>
          <p:nvPr/>
        </p:nvSpPr>
        <p:spPr>
          <a:xfrm rot="10800000" flipV="1">
            <a:off x="546588" y="6176490"/>
            <a:ext cx="9586153"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Available: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NHSN Hospital Respiratory Data (HRD) Reporting</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accessed 12/06/2024</a:t>
            </a:r>
          </a:p>
        </p:txBody>
      </p:sp>
    </p:spTree>
    <p:extLst>
      <p:ext uri="{BB962C8B-B14F-4D97-AF65-F5344CB8AC3E}">
        <p14:creationId xmlns:p14="http://schemas.microsoft.com/office/powerpoint/2010/main" val="425126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B4C2-B1D0-CAE9-AEE2-7FA25128A22B}"/>
              </a:ext>
            </a:extLst>
          </p:cNvPr>
          <p:cNvSpPr>
            <a:spLocks noGrp="1"/>
          </p:cNvSpPr>
          <p:nvPr>
            <p:ph type="title"/>
          </p:nvPr>
        </p:nvSpPr>
        <p:spPr>
          <a:xfrm>
            <a:off x="154858" y="241300"/>
            <a:ext cx="11198942" cy="1325563"/>
          </a:xfrm>
        </p:spPr>
        <p:txBody>
          <a:bodyPr>
            <a:normAutofit/>
          </a:bodyPr>
          <a:lstStyle/>
          <a:p>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Texas Respiratory Illness Interactive Dashboard</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200" b="1" i="1" u="none" strike="noStrike" kern="1200" cap="none" spc="0" normalizeH="0" baseline="0" noProof="0" dirty="0">
                <a:ln>
                  <a:noFill/>
                </a:ln>
                <a:solidFill>
                  <a:prstClr val="white"/>
                </a:solidFill>
                <a:effectLst/>
                <a:uLnTx/>
                <a:uFillTx/>
                <a:latin typeface="Calibri" panose="020F0502020204030204"/>
                <a:ea typeface="+mn-ea"/>
                <a:cs typeface="+mn-cs"/>
              </a:rPr>
              <a:t>Hospitalization</a:t>
            </a:r>
            <a:endParaRPr lang="en-US" sz="3600" i="1" dirty="0"/>
          </a:p>
        </p:txBody>
      </p:sp>
      <p:sp>
        <p:nvSpPr>
          <p:cNvPr id="7" name="TextBox 6">
            <a:extLst>
              <a:ext uri="{FF2B5EF4-FFF2-40B4-BE49-F238E27FC236}">
                <a16:creationId xmlns:a16="http://schemas.microsoft.com/office/drawing/2014/main" id="{C717A338-9A46-0033-0F62-8A2ECEAF92E8}"/>
              </a:ext>
            </a:extLst>
          </p:cNvPr>
          <p:cNvSpPr txBox="1"/>
          <p:nvPr/>
        </p:nvSpPr>
        <p:spPr>
          <a:xfrm rot="10800000" flipV="1">
            <a:off x="2721078" y="6259867"/>
            <a:ext cx="623827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Available: </a:t>
            </a:r>
            <a:r>
              <a:rPr lang="en-US" sz="1000" dirty="0">
                <a:hlinkClick r:id="rId3"/>
              </a:rPr>
              <a:t>Current Hospitalizations Data | Texas Respiratory Illnesses Dashboard</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accessed 12/10/2024</a:t>
            </a:r>
          </a:p>
        </p:txBody>
      </p:sp>
      <p:grpSp>
        <p:nvGrpSpPr>
          <p:cNvPr id="9" name="Group 8">
            <a:extLst>
              <a:ext uri="{FF2B5EF4-FFF2-40B4-BE49-F238E27FC236}">
                <a16:creationId xmlns:a16="http://schemas.microsoft.com/office/drawing/2014/main" id="{33232584-AB93-BBBC-2DFA-40D2E9A39C22}"/>
              </a:ext>
            </a:extLst>
          </p:cNvPr>
          <p:cNvGrpSpPr/>
          <p:nvPr/>
        </p:nvGrpSpPr>
        <p:grpSpPr>
          <a:xfrm>
            <a:off x="235974" y="1959147"/>
            <a:ext cx="10190476" cy="2009524"/>
            <a:chOff x="0" y="1419476"/>
            <a:chExt cx="10190476" cy="2009524"/>
          </a:xfrm>
        </p:grpSpPr>
        <p:pic>
          <p:nvPicPr>
            <p:cNvPr id="6" name="Picture 5">
              <a:extLst>
                <a:ext uri="{FF2B5EF4-FFF2-40B4-BE49-F238E27FC236}">
                  <a16:creationId xmlns:a16="http://schemas.microsoft.com/office/drawing/2014/main" id="{048000B6-0C6B-1420-3349-86A6ECFCAF33}"/>
                </a:ext>
              </a:extLst>
            </p:cNvPr>
            <p:cNvPicPr>
              <a:picLocks noChangeAspect="1"/>
            </p:cNvPicPr>
            <p:nvPr/>
          </p:nvPicPr>
          <p:blipFill>
            <a:blip r:embed="rId4"/>
            <a:stretch>
              <a:fillRect/>
            </a:stretch>
          </p:blipFill>
          <p:spPr>
            <a:xfrm>
              <a:off x="0" y="1419476"/>
              <a:ext cx="10190476" cy="2009524"/>
            </a:xfrm>
            <a:prstGeom prst="rect">
              <a:avLst/>
            </a:prstGeom>
          </p:spPr>
        </p:pic>
        <p:sp>
          <p:nvSpPr>
            <p:cNvPr id="8" name="Rectangle 7">
              <a:extLst>
                <a:ext uri="{FF2B5EF4-FFF2-40B4-BE49-F238E27FC236}">
                  <a16:creationId xmlns:a16="http://schemas.microsoft.com/office/drawing/2014/main" id="{2F71B4E3-7A5A-4A9D-F472-5BC1113C3B4E}"/>
                </a:ext>
              </a:extLst>
            </p:cNvPr>
            <p:cNvSpPr/>
            <p:nvPr/>
          </p:nvSpPr>
          <p:spPr>
            <a:xfrm>
              <a:off x="3930445" y="2883310"/>
              <a:ext cx="4431890" cy="1622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408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08312F1-9D5C-DACF-4AA7-401A4A581D91}"/>
              </a:ext>
            </a:extLst>
          </p:cNvPr>
          <p:cNvGrpSpPr/>
          <p:nvPr/>
        </p:nvGrpSpPr>
        <p:grpSpPr>
          <a:xfrm>
            <a:off x="154858" y="1525972"/>
            <a:ext cx="11437374" cy="5090728"/>
            <a:chOff x="258097" y="1467465"/>
            <a:chExt cx="11437374" cy="5090728"/>
          </a:xfrm>
        </p:grpSpPr>
        <p:pic>
          <p:nvPicPr>
            <p:cNvPr id="6" name="Picture 5">
              <a:extLst>
                <a:ext uri="{FF2B5EF4-FFF2-40B4-BE49-F238E27FC236}">
                  <a16:creationId xmlns:a16="http://schemas.microsoft.com/office/drawing/2014/main" id="{EBFF3F91-B4CF-DBBA-2DF6-EA5216C44843}"/>
                </a:ext>
              </a:extLst>
            </p:cNvPr>
            <p:cNvPicPr>
              <a:picLocks noChangeAspect="1"/>
            </p:cNvPicPr>
            <p:nvPr/>
          </p:nvPicPr>
          <p:blipFill>
            <a:blip r:embed="rId3"/>
            <a:stretch>
              <a:fillRect/>
            </a:stretch>
          </p:blipFill>
          <p:spPr>
            <a:xfrm>
              <a:off x="258097" y="1467465"/>
              <a:ext cx="11437374" cy="5090728"/>
            </a:xfrm>
            <a:prstGeom prst="rect">
              <a:avLst/>
            </a:prstGeom>
          </p:spPr>
        </p:pic>
        <p:grpSp>
          <p:nvGrpSpPr>
            <p:cNvPr id="13" name="Group 12">
              <a:extLst>
                <a:ext uri="{FF2B5EF4-FFF2-40B4-BE49-F238E27FC236}">
                  <a16:creationId xmlns:a16="http://schemas.microsoft.com/office/drawing/2014/main" id="{E11C013D-8D82-ABF7-42D2-BC968187DC1A}"/>
                </a:ext>
              </a:extLst>
            </p:cNvPr>
            <p:cNvGrpSpPr/>
            <p:nvPr/>
          </p:nvGrpSpPr>
          <p:grpSpPr>
            <a:xfrm>
              <a:off x="2467896" y="1715729"/>
              <a:ext cx="8954730" cy="4642459"/>
              <a:chOff x="2467896" y="1715729"/>
              <a:chExt cx="8954730" cy="4642459"/>
            </a:xfrm>
          </p:grpSpPr>
          <p:sp>
            <p:nvSpPr>
              <p:cNvPr id="5" name="Rectangle 4">
                <a:extLst>
                  <a:ext uri="{FF2B5EF4-FFF2-40B4-BE49-F238E27FC236}">
                    <a16:creationId xmlns:a16="http://schemas.microsoft.com/office/drawing/2014/main" id="{6AE6D7F0-7D6B-F283-ED55-34D34E0363CB}"/>
                  </a:ext>
                </a:extLst>
              </p:cNvPr>
              <p:cNvSpPr/>
              <p:nvPr/>
            </p:nvSpPr>
            <p:spPr>
              <a:xfrm>
                <a:off x="2467896" y="1715729"/>
                <a:ext cx="2199967" cy="29005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9CACD6-56E8-603E-2469-ACE557E4350A}"/>
                  </a:ext>
                </a:extLst>
              </p:cNvPr>
              <p:cNvSpPr/>
              <p:nvPr/>
            </p:nvSpPr>
            <p:spPr>
              <a:xfrm>
                <a:off x="9153833" y="5987846"/>
                <a:ext cx="2268793" cy="3703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B030ED-68FB-1508-933F-0AE2FF078241}"/>
                  </a:ext>
                </a:extLst>
              </p:cNvPr>
              <p:cNvSpPr/>
              <p:nvPr/>
            </p:nvSpPr>
            <p:spPr>
              <a:xfrm>
                <a:off x="6469625" y="5547851"/>
                <a:ext cx="565356" cy="29005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20AEB4C2-B1D0-CAE9-AEE2-7FA25128A22B}"/>
              </a:ext>
            </a:extLst>
          </p:cNvPr>
          <p:cNvSpPr>
            <a:spLocks noGrp="1"/>
          </p:cNvSpPr>
          <p:nvPr>
            <p:ph type="title"/>
          </p:nvPr>
        </p:nvSpPr>
        <p:spPr>
          <a:xfrm>
            <a:off x="154858" y="241300"/>
            <a:ext cx="11198942" cy="1325563"/>
          </a:xfrm>
        </p:spPr>
        <p:txBody>
          <a:bodyPr>
            <a:normAutofit/>
          </a:bodyPr>
          <a:lstStyle/>
          <a:p>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Texas Respiratory Illness Interactive Dashboard</a:t>
            </a:r>
            <a:b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3200" b="1" i="1" u="none" strike="noStrike" kern="1200" cap="none" spc="0" normalizeH="0" baseline="0" noProof="0" dirty="0">
                <a:ln>
                  <a:noFill/>
                </a:ln>
                <a:solidFill>
                  <a:prstClr val="white"/>
                </a:solidFill>
                <a:effectLst/>
                <a:uLnTx/>
                <a:uFillTx/>
                <a:latin typeface="Calibri" panose="020F0502020204030204"/>
                <a:ea typeface="+mn-ea"/>
                <a:cs typeface="+mn-cs"/>
              </a:rPr>
              <a:t>COVID-19, </a:t>
            </a:r>
            <a:r>
              <a:rPr lang="en-US" sz="3200" i="1" dirty="0">
                <a:solidFill>
                  <a:prstClr val="white"/>
                </a:solidFill>
                <a:latin typeface="Calibri" panose="020F0502020204030204"/>
                <a:ea typeface="+mn-ea"/>
                <a:cs typeface="+mn-cs"/>
              </a:rPr>
              <a:t>Flu, and RSV </a:t>
            </a:r>
            <a:r>
              <a:rPr kumimoji="0" lang="en-US" sz="3200" b="1" i="1" u="none" strike="noStrike" kern="1200" cap="none" spc="0" normalizeH="0" baseline="0" noProof="0" dirty="0">
                <a:ln>
                  <a:noFill/>
                </a:ln>
                <a:solidFill>
                  <a:prstClr val="white"/>
                </a:solidFill>
                <a:effectLst/>
                <a:uLnTx/>
                <a:uFillTx/>
                <a:latin typeface="Calibri" panose="020F0502020204030204"/>
                <a:ea typeface="+mn-ea"/>
                <a:cs typeface="+mn-cs"/>
              </a:rPr>
              <a:t>Hospitalization Rates</a:t>
            </a:r>
            <a:endParaRPr lang="en-US" sz="3200" i="1" dirty="0"/>
          </a:p>
        </p:txBody>
      </p:sp>
      <p:sp>
        <p:nvSpPr>
          <p:cNvPr id="7" name="TextBox 6">
            <a:extLst>
              <a:ext uri="{FF2B5EF4-FFF2-40B4-BE49-F238E27FC236}">
                <a16:creationId xmlns:a16="http://schemas.microsoft.com/office/drawing/2014/main" id="{C717A338-9A46-0033-0F62-8A2ECEAF92E8}"/>
              </a:ext>
            </a:extLst>
          </p:cNvPr>
          <p:cNvSpPr txBox="1"/>
          <p:nvPr/>
        </p:nvSpPr>
        <p:spPr>
          <a:xfrm rot="10800000" flipV="1">
            <a:off x="2635190" y="6416695"/>
            <a:ext cx="623827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Available: </a:t>
            </a:r>
            <a:r>
              <a:rPr lang="en-US" sz="1000" dirty="0">
                <a:hlinkClick r:id="rId4"/>
              </a:rPr>
              <a:t>Current Hospitalizations Data | Texas Respiratory Illnesses Dashboard</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accessed 12/10/2024</a:t>
            </a:r>
          </a:p>
        </p:txBody>
      </p:sp>
    </p:spTree>
    <p:extLst>
      <p:ext uri="{BB962C8B-B14F-4D97-AF65-F5344CB8AC3E}">
        <p14:creationId xmlns:p14="http://schemas.microsoft.com/office/powerpoint/2010/main" val="4161208025"/>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potx [Read-Only]" id="{BD0881B6-6900-4BF4-882E-B5553C7AEFBB}" vid="{63FB7B0C-D359-4FB7-807C-DC2904561778}"/>
    </a:ext>
  </a:extLst>
</a:theme>
</file>

<file path=ppt/theme/theme5.xml><?xml version="1.0" encoding="utf-8"?>
<a:theme xmlns:a="http://schemas.openxmlformats.org/drawingml/2006/main" name="2_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6.xml><?xml version="1.0" encoding="utf-8"?>
<a:theme xmlns:a="http://schemas.openxmlformats.org/drawingml/2006/main" name="1_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 (3)" id="{EF3AAB63-E8E5-4800-ACB0-203D7CA311D8}" vid="{8142AEB0-882C-4CC1-A6B8-ABE0D81CFD9A}"/>
    </a:ext>
  </a:extLst>
</a:theme>
</file>

<file path=ppt/theme/theme7.xml><?xml version="1.0" encoding="utf-8"?>
<a:theme xmlns:a="http://schemas.openxmlformats.org/drawingml/2006/main" name="1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 (3)" id="{EF3AAB63-E8E5-4800-ACB0-203D7CA311D8}" vid="{F4C64ED5-0AF7-4D2E-94A3-AA1674D0C75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DSHS-Powerpoint-Template</Template>
  <TotalTime>15758</TotalTime>
  <Words>2687</Words>
  <Application>Microsoft Office PowerPoint</Application>
  <PresentationFormat>Widescreen</PresentationFormat>
  <Paragraphs>238</Paragraphs>
  <Slides>35</Slides>
  <Notes>35</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35</vt:i4>
      </vt:variant>
    </vt:vector>
  </HeadingPairs>
  <TitlesOfParts>
    <vt:vector size="52" baseType="lpstr">
      <vt:lpstr>Arial</vt:lpstr>
      <vt:lpstr>Avenir Next LT Pro</vt:lpstr>
      <vt:lpstr>Calibri</vt:lpstr>
      <vt:lpstr>Calibri Light</vt:lpstr>
      <vt:lpstr>GDS Transport</vt:lpstr>
      <vt:lpstr>Nunito</vt:lpstr>
      <vt:lpstr>Open Sans</vt:lpstr>
      <vt:lpstr>Rockwell</vt:lpstr>
      <vt:lpstr>Segoe UI</vt:lpstr>
      <vt:lpstr>Verdana</vt:lpstr>
      <vt:lpstr>DSHS Slide Theme</vt:lpstr>
      <vt:lpstr>DSHS Slide Layout 2</vt:lpstr>
      <vt:lpstr>DSHS Slide Layout 3</vt:lpstr>
      <vt:lpstr>Dark Room</vt:lpstr>
      <vt:lpstr>2_DSHS Slide Layout 3</vt:lpstr>
      <vt:lpstr>1_DSHS Slide Layout 3</vt:lpstr>
      <vt:lpstr>1_DSHS Slide Layout 2</vt:lpstr>
      <vt:lpstr>Emerging Infectious Diseases PHFPC Briefing</vt:lpstr>
      <vt:lpstr>DISCLAIMER</vt:lpstr>
      <vt:lpstr>Discussion Topics</vt:lpstr>
      <vt:lpstr>Respiratory Virus Illness Interactive Dashboard</vt:lpstr>
      <vt:lpstr>Texas Respiratory Illness Interactive Dashboard</vt:lpstr>
      <vt:lpstr>Texas Respiratory Illness Interactive Dashboard</vt:lpstr>
      <vt:lpstr>PowerPoint Presentation</vt:lpstr>
      <vt:lpstr>Texas Respiratory Illness Interactive Dashboard Hospitalization</vt:lpstr>
      <vt:lpstr>Texas Respiratory Illness Interactive Dashboard COVID-19, Flu, and RSV Hospitalization Rates</vt:lpstr>
      <vt:lpstr>Texas Respiratory Illness Interactive Dashboard New: RSV-Associated Hospitalizations</vt:lpstr>
      <vt:lpstr>Texas Respiratory Illness Interactive Dashboard Emergency Department Visits</vt:lpstr>
      <vt:lpstr>Texas Respiratory Illness Interactive Dashboard Viral Respiratory Deaths</vt:lpstr>
      <vt:lpstr>PowerPoint Presentation</vt:lpstr>
      <vt:lpstr>Pertussis</vt:lpstr>
      <vt:lpstr>DSHS Health Alert:  Increase in Pertussis Cases</vt:lpstr>
      <vt:lpstr>Marburg Virus</vt:lpstr>
      <vt:lpstr>Republic of Rwanda</vt:lpstr>
      <vt:lpstr>PowerPoint Presentation</vt:lpstr>
      <vt:lpstr>Mpox</vt:lpstr>
      <vt:lpstr>Mpox Situational Update - Global</vt:lpstr>
      <vt:lpstr>Mpox Situational Update - Global</vt:lpstr>
      <vt:lpstr>Mpox Situational Update – United States</vt:lpstr>
      <vt:lpstr>Mpox Situational Update - United States</vt:lpstr>
      <vt:lpstr>Mpox Wastewater Data – United Sates</vt:lpstr>
      <vt:lpstr>Mpox Situational Update – United States</vt:lpstr>
      <vt:lpstr>Avian Influenza A(H5N1)</vt:lpstr>
      <vt:lpstr>PowerPoint Presentation</vt:lpstr>
      <vt:lpstr>H5 Genetic Sequencing – At-A-Glance</vt:lpstr>
      <vt:lpstr>PowerPoint Presentation</vt:lpstr>
      <vt:lpstr>PowerPoint Presentation</vt:lpstr>
      <vt:lpstr>Update: CDC adds new Spanish resources to increase understanding of how H5 bird flu can spread on a dairy farm</vt:lpstr>
      <vt:lpstr>Enhanced Influenza A &amp; COVID-19 Surveillance</vt:lpstr>
      <vt:lpstr>DSHS Enhanced Influenza A(H5N1) &amp; COVID-19 Surveillance</vt:lpstr>
      <vt:lpstr>DSHS Enhanced Influenza A(H5N1) &amp; COVID-19   Co-Surveillance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Rai,Saroj (DSHS)</cp:lastModifiedBy>
  <cp:revision>80</cp:revision>
  <cp:lastPrinted>2024-12-11T13:56:14Z</cp:lastPrinted>
  <dcterms:created xsi:type="dcterms:W3CDTF">2018-12-06T15:25:41Z</dcterms:created>
  <dcterms:modified xsi:type="dcterms:W3CDTF">2024-12-11T14:15:46Z</dcterms:modified>
</cp:coreProperties>
</file>